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notesMasterIdLst>
    <p:notesMasterId r:id="rId55"/>
  </p:notesMasterIdLst>
  <p:sldIdLst>
    <p:sldId id="447" r:id="rId2"/>
    <p:sldId id="448" r:id="rId3"/>
    <p:sldId id="395" r:id="rId4"/>
    <p:sldId id="449" r:id="rId5"/>
    <p:sldId id="450" r:id="rId6"/>
    <p:sldId id="398" r:id="rId7"/>
    <p:sldId id="451" r:id="rId8"/>
    <p:sldId id="452" r:id="rId9"/>
    <p:sldId id="453" r:id="rId10"/>
    <p:sldId id="454" r:id="rId11"/>
    <p:sldId id="455" r:id="rId12"/>
    <p:sldId id="456" r:id="rId13"/>
    <p:sldId id="457" r:id="rId14"/>
    <p:sldId id="458" r:id="rId15"/>
    <p:sldId id="490" r:id="rId16"/>
    <p:sldId id="492" r:id="rId17"/>
    <p:sldId id="525" r:id="rId18"/>
    <p:sldId id="523" r:id="rId19"/>
    <p:sldId id="526" r:id="rId20"/>
    <p:sldId id="495" r:id="rId21"/>
    <p:sldId id="496" r:id="rId22"/>
    <p:sldId id="501" r:id="rId23"/>
    <p:sldId id="502" r:id="rId24"/>
    <p:sldId id="503" r:id="rId25"/>
    <p:sldId id="504" r:id="rId26"/>
    <p:sldId id="505" r:id="rId27"/>
    <p:sldId id="506" r:id="rId28"/>
    <p:sldId id="507" r:id="rId29"/>
    <p:sldId id="459" r:id="rId30"/>
    <p:sldId id="460" r:id="rId31"/>
    <p:sldId id="512" r:id="rId32"/>
    <p:sldId id="513" r:id="rId33"/>
    <p:sldId id="514" r:id="rId34"/>
    <p:sldId id="516" r:id="rId35"/>
    <p:sldId id="508" r:id="rId36"/>
    <p:sldId id="509" r:id="rId37"/>
    <p:sldId id="510" r:id="rId38"/>
    <p:sldId id="511" r:id="rId39"/>
    <p:sldId id="475" r:id="rId40"/>
    <p:sldId id="476" r:id="rId41"/>
    <p:sldId id="517" r:id="rId42"/>
    <p:sldId id="478" r:id="rId43"/>
    <p:sldId id="479" r:id="rId44"/>
    <p:sldId id="522" r:id="rId45"/>
    <p:sldId id="519" r:id="rId46"/>
    <p:sldId id="482" r:id="rId47"/>
    <p:sldId id="483" r:id="rId48"/>
    <p:sldId id="520" r:id="rId49"/>
    <p:sldId id="521" r:id="rId50"/>
    <p:sldId id="486" r:id="rId51"/>
    <p:sldId id="487" r:id="rId52"/>
    <p:sldId id="488" r:id="rId53"/>
    <p:sldId id="489" r:id="rId54"/>
  </p:sldIdLst>
  <p:sldSz cx="9144000" cy="6858000" type="screen4x3"/>
  <p:notesSz cx="6858000" cy="9117013"/>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37"/>
    <a:srgbClr val="FFFF00"/>
    <a:srgbClr val="6699FF"/>
    <a:srgbClr val="DDDDDD"/>
    <a:srgbClr val="B2B2B2"/>
    <a:srgbClr val="0066FF"/>
    <a:srgbClr val="3333FF"/>
    <a:srgbClr val="FF00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7" autoAdjust="0"/>
    <p:restoredTop sz="94667" autoAdjust="0"/>
  </p:normalViewPr>
  <p:slideViewPr>
    <p:cSldViewPr>
      <p:cViewPr varScale="1">
        <p:scale>
          <a:sx n="84" d="100"/>
          <a:sy n="84" d="100"/>
        </p:scale>
        <p:origin x="-66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56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5613"/>
          </a:xfrm>
          <a:prstGeom prst="rect">
            <a:avLst/>
          </a:prstGeom>
        </p:spPr>
        <p:txBody>
          <a:bodyPr vert="horz" lIns="91440" tIns="45720" rIns="91440" bIns="45720" rtlCol="0"/>
          <a:lstStyle>
            <a:lvl1pPr algn="r">
              <a:defRPr sz="1200"/>
            </a:lvl1pPr>
          </a:lstStyle>
          <a:p>
            <a:fld id="{5E25B5E3-5E78-43DC-B550-FE29971640A5}" type="datetimeFigureOut">
              <a:rPr lang="en-US" smtClean="0"/>
              <a:pPr/>
              <a:t>1/21/2009</a:t>
            </a:fld>
            <a:endParaRPr lang="en-US"/>
          </a:p>
        </p:txBody>
      </p:sp>
      <p:sp>
        <p:nvSpPr>
          <p:cNvPr id="4" name="Slide Image Placeholder 3"/>
          <p:cNvSpPr>
            <a:spLocks noGrp="1" noRot="1" noChangeAspect="1"/>
          </p:cNvSpPr>
          <p:nvPr>
            <p:ph type="sldImg" idx="2"/>
          </p:nvPr>
        </p:nvSpPr>
        <p:spPr>
          <a:xfrm>
            <a:off x="1150938" y="684213"/>
            <a:ext cx="4556125" cy="34178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30700"/>
            <a:ext cx="5486400" cy="4102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59813"/>
            <a:ext cx="2971800" cy="4556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59813"/>
            <a:ext cx="2971800" cy="455612"/>
          </a:xfrm>
          <a:prstGeom prst="rect">
            <a:avLst/>
          </a:prstGeom>
        </p:spPr>
        <p:txBody>
          <a:bodyPr vert="horz" lIns="91440" tIns="45720" rIns="91440" bIns="45720" rtlCol="0" anchor="b"/>
          <a:lstStyle>
            <a:lvl1pPr algn="r">
              <a:defRPr sz="1200"/>
            </a:lvl1pPr>
          </a:lstStyle>
          <a:p>
            <a:fld id="{9C0C9278-C612-4A7E-9B08-A6ACBDC6C83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C0C9278-C612-4A7E-9B08-A6ACBDC6C83F}"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53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0C9278-C612-4A7E-9B08-A6ACBDC6C83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eagle j.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lvl1pPr>
              <a:defRPr>
                <a:solidFill>
                  <a:srgbClr val="FFFF00"/>
                </a:solidFill>
                <a:effectLst>
                  <a:outerShdw blurRad="50800" dist="50800" dir="2700000" algn="ctr" rotWithShape="0">
                    <a:schemeClr val="tx1">
                      <a:lumMod val="95000"/>
                      <a:lumOff val="5000"/>
                    </a:scheme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73BDB-74F1-4F1C-8892-A6D4F364EBE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1F8136-3754-41FD-A93C-4A3BD675A3B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387DBF-C088-4754-BD90-AB14F79C6C2A}"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D036A6D5-D408-4C47-9789-C2451C08B6C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16AB92-A1F2-4C51-A85C-79645A557F9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1C49CF-2E34-49D2-B579-7FFDB4C8E6A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C43DD-712E-4562-B2D6-756F63FAD7F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396780-EA7E-40EB-B171-2B299F7E4D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6203C8-93AD-4E62-84FF-58DF65A884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1F0BA1-53CF-4538-A5E9-2E7C9A0515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71B898-2DC1-4374-8E7D-ED0BF3BBCF8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1E72B-60ED-466C-A787-FAB330C475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eagle j.jpg"/>
          <p:cNvPicPr>
            <a:picLocks noChangeAspect="1"/>
          </p:cNvPicPr>
          <p:nvPr/>
        </p:nvPicPr>
        <p:blipFill>
          <a:blip r:embed="rId15">
            <a:duotone>
              <a:schemeClr val="bg2">
                <a:shade val="45000"/>
                <a:satMod val="135000"/>
              </a:schemeClr>
              <a:prstClr val="white"/>
            </a:duotone>
          </a:blip>
          <a:stretch>
            <a:fillRect/>
          </a:stretch>
        </p:blipFill>
        <p:spPr>
          <a:xfrm>
            <a:off x="0" y="0"/>
            <a:ext cx="9144000" cy="6858000"/>
          </a:xfrm>
          <a:prstGeom prst="rect">
            <a:avLst/>
          </a:prstGeom>
          <a:blipFill dpi="0" rotWithShape="1">
            <a:blip r:embed="rId16">
              <a:alphaModFix amt="76000"/>
              <a:duotone>
                <a:schemeClr val="bg2">
                  <a:shade val="45000"/>
                  <a:satMod val="135000"/>
                </a:schemeClr>
                <a:prstClr val="white"/>
              </a:duotone>
            </a:blip>
            <a:srcRect/>
            <a:tile tx="0" ty="0" sx="100000" sy="100000" flip="none" algn="tl"/>
          </a:blipFill>
          <a:ln>
            <a:noFill/>
          </a:ln>
          <a:effectLst>
            <a:softEdge rad="127000"/>
          </a:effec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scene3d>
              <a:camera prst="orthographicFront"/>
              <a:lightRig rig="balanced" dir="t">
                <a:rot lat="0" lon="0" rev="2100000"/>
              </a:lightRig>
            </a:scene3d>
            <a:sp3d extrusionH="57150" prstMaterial="metal">
              <a:bevelT w="38100" h="25400"/>
              <a:contourClr>
                <a:schemeClr val="bg2"/>
              </a:contourClr>
            </a:sp3d>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a:noFill/>
        </p:spPr>
        <p:txBody>
          <a:bodyPr vert="horz" lIns="91440" tIns="45720" rIns="91440" bIns="45720" rtlCol="0">
            <a:normAutofit/>
            <a:scene3d>
              <a:camera prst="orthographicFront"/>
              <a:lightRig rig="threePt" dir="t"/>
            </a:scene3d>
            <a:sp3d extrusionH="57150">
              <a:bevelT w="38100" h="38100"/>
            </a:sp3d>
          </a:bodyPr>
          <a:lstStyle/>
          <a:p>
            <a:pPr lvl="0"/>
            <a:r>
              <a:rPr lang="en-US" dirty="0" smtClean="0"/>
              <a:t>Click to edit Master text styles</a:t>
            </a:r>
          </a:p>
          <a:p>
            <a:pPr lvl="1"/>
            <a:r>
              <a:rPr lang="en-US" dirty="0" smtClean="0"/>
              <a:t>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387DBF-C088-4754-BD90-AB14F79C6C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Lst>
  <p:txStyles>
    <p:titleStyle>
      <a:lvl1pPr algn="ctr" defTabSz="914400" rtl="0" eaLnBrk="1" latinLnBrk="0" hangingPunct="1">
        <a:spcBef>
          <a:spcPct val="0"/>
        </a:spcBef>
        <a:buNone/>
        <a:defRPr sz="6000" b="1" kern="1200" cap="none" spc="0">
          <a:ln w="50800"/>
          <a:solidFill>
            <a:schemeClr val="tx1"/>
          </a:solidFill>
          <a:effectLst>
            <a:outerShdw blurRad="50800" dist="50800" dir="2700000" algn="ctr" rotWithShape="0">
              <a:schemeClr val="tx1">
                <a:lumMod val="65000"/>
                <a:lumOff val="35000"/>
              </a:schemeClr>
            </a:outerShdw>
          </a:effectLst>
          <a:latin typeface="Arial" pitchFamily="34" charset="0"/>
          <a:ea typeface="+mj-ea"/>
          <a:cs typeface="Arial" pitchFamily="34" charset="0"/>
        </a:defRPr>
      </a:lvl1pPr>
    </p:titleStyle>
    <p:bodyStyle>
      <a:lvl1pPr marL="342900" indent="-342900" algn="l" defTabSz="914400" rtl="0" eaLnBrk="1" latinLnBrk="0" hangingPunct="1">
        <a:spcBef>
          <a:spcPct val="20000"/>
        </a:spcBef>
        <a:buSzPct val="70000"/>
        <a:buFontTx/>
        <a:buBlip>
          <a:blip r:embed="rId17"/>
        </a:buBlip>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chemeClr val="tx1">
            <a:lumMod val="65000"/>
            <a:lumOff val="35000"/>
          </a:schemeClr>
        </a:buClr>
        <a:buSzPct val="75000"/>
        <a:buFont typeface="Wingdings" pitchFamily="2" charset="2"/>
        <a:buChar char="Ø"/>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jpe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2.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35.jpeg"/></Relationships>
</file>

<file path=ppt/slides/_rels/slide4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image" Target="../media/image38.jpeg"/></Relationships>
</file>

<file path=ppt/slides/_rels/slide4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8.xml"/><Relationship Id="rId1" Type="http://schemas.openxmlformats.org/officeDocument/2006/relationships/slideLayout" Target="../slideLayouts/slideLayout4.xml"/><Relationship Id="rId4" Type="http://schemas.openxmlformats.org/officeDocument/2006/relationships/image" Target="../media/image39.jpeg"/></Relationships>
</file>

<file path=ppt/slides/_rels/slide4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9.xml"/><Relationship Id="rId1" Type="http://schemas.openxmlformats.org/officeDocument/2006/relationships/slideLayout" Target="../slideLayouts/slideLayout4.xml"/><Relationship Id="rId4" Type="http://schemas.openxmlformats.org/officeDocument/2006/relationships/image" Target="../media/image4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1.xml"/><Relationship Id="rId1" Type="http://schemas.openxmlformats.org/officeDocument/2006/relationships/slideLayout" Target="../slideLayouts/slideLayout4.xml"/><Relationship Id="rId4" Type="http://schemas.openxmlformats.org/officeDocument/2006/relationships/image" Target="../media/image41.jpeg"/></Relationships>
</file>

<file path=ppt/slides/_rels/slide5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2.xml"/><Relationship Id="rId1" Type="http://schemas.openxmlformats.org/officeDocument/2006/relationships/slideLayout" Target="../slideLayouts/slideLayout4.xml"/><Relationship Id="rId4" Type="http://schemas.openxmlformats.org/officeDocument/2006/relationships/image" Target="../media/image42.jpeg"/></Relationships>
</file>

<file path=ppt/slides/_rels/slide5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3.xml"/><Relationship Id="rId1" Type="http://schemas.openxmlformats.org/officeDocument/2006/relationships/slideLayout" Target="../slideLayouts/slideLayout4.xml"/><Relationship Id="rId4" Type="http://schemas.openxmlformats.org/officeDocument/2006/relationships/image" Target="../media/image4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world_eagle.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a:xfrm>
            <a:off x="381000" y="274638"/>
            <a:ext cx="8458200" cy="1143000"/>
          </a:xfrm>
        </p:spPr>
        <p:txBody>
          <a:bodyPr>
            <a:noAutofit/>
          </a:bodyPr>
          <a:lstStyle/>
          <a:p>
            <a:pPr fontAlgn="auto">
              <a:spcAft>
                <a:spcPts val="0"/>
              </a:spcAft>
              <a:defRPr/>
            </a:pPr>
            <a:r>
              <a:rPr lang="en-US" sz="4000" b="0" dirty="0">
                <a:solidFill>
                  <a:srgbClr val="FFFF00"/>
                </a:solidFill>
              </a:rPr>
              <a:t>   </a:t>
            </a:r>
            <a:r>
              <a:rPr lang="en-US" sz="4000" b="0" dirty="0"/>
              <a:t>2.02 Confrontational Continuum</a:t>
            </a:r>
          </a:p>
        </p:txBody>
      </p:sp>
      <p:sp>
        <p:nvSpPr>
          <p:cNvPr id="13315" name="Rectangle 3"/>
          <p:cNvSpPr>
            <a:spLocks noGrp="1" noChangeArrowheads="1"/>
          </p:cNvSpPr>
          <p:nvPr>
            <p:ph idx="1"/>
          </p:nvPr>
        </p:nvSpPr>
        <p:spPr/>
        <p:txBody>
          <a:bodyPr/>
          <a:lstStyle/>
          <a:p>
            <a:pPr fontAlgn="auto">
              <a:lnSpc>
                <a:spcPct val="80000"/>
              </a:lnSpc>
              <a:spcAft>
                <a:spcPts val="0"/>
              </a:spcAft>
              <a:buClr>
                <a:srgbClr val="FFFF00"/>
              </a:buClr>
              <a:buSzPct val="80000"/>
              <a:defRPr/>
            </a:pPr>
            <a:r>
              <a:rPr lang="en-US" sz="1800" dirty="0" smtClean="0">
                <a:latin typeface="Arial" charset="0"/>
                <a:cs typeface="Arial" charset="0"/>
              </a:rPr>
              <a:t>In an attempt to define and clarify appropriate circumstances for the use of force, the Confrontational Continuum was developed</a:t>
            </a:r>
          </a:p>
          <a:p>
            <a:pPr fontAlgn="auto">
              <a:lnSpc>
                <a:spcPct val="80000"/>
              </a:lnSpc>
              <a:spcAft>
                <a:spcPts val="0"/>
              </a:spcAft>
              <a:buClr>
                <a:srgbClr val="FFFF00"/>
              </a:buClr>
              <a:buSzPct val="80000"/>
              <a:defRPr/>
            </a:pPr>
            <a:r>
              <a:rPr lang="en-US" sz="1800" dirty="0" smtClean="0">
                <a:latin typeface="Arial" charset="0"/>
                <a:cs typeface="Arial" charset="0"/>
              </a:rPr>
              <a:t>The Continuum provides the law enforcement administrator with a realistic means of evaluating force usage, while providing the street officer with reasonable guidance in determining what level of force is needed</a:t>
            </a:r>
          </a:p>
          <a:p>
            <a:pPr fontAlgn="auto">
              <a:lnSpc>
                <a:spcPct val="80000"/>
              </a:lnSpc>
              <a:spcAft>
                <a:spcPts val="0"/>
              </a:spcAft>
              <a:buClr>
                <a:srgbClr val="FFFF00"/>
              </a:buClr>
              <a:buSzPct val="80000"/>
              <a:defRPr/>
            </a:pPr>
            <a:r>
              <a:rPr lang="en-US" sz="1800" dirty="0" smtClean="0">
                <a:latin typeface="Arial" charset="0"/>
                <a:cs typeface="Arial" charset="0"/>
              </a:rPr>
              <a:t>The Continuum was developed in a effort to explain to law enforcement personal the proper response to assailant’s actions and designed as a mechanism for explaining the level of force that was employed and the circumstances under which it was exercised</a:t>
            </a:r>
          </a:p>
          <a:p>
            <a:pPr fontAlgn="auto">
              <a:lnSpc>
                <a:spcPct val="80000"/>
              </a:lnSpc>
              <a:spcAft>
                <a:spcPts val="0"/>
              </a:spcAft>
              <a:buClr>
                <a:srgbClr val="FFFF00"/>
              </a:buClr>
              <a:buSzPct val="80000"/>
              <a:defRPr/>
            </a:pPr>
            <a:r>
              <a:rPr lang="en-US" sz="1800" dirty="0" smtClean="0">
                <a:latin typeface="Arial" charset="0"/>
                <a:cs typeface="Arial" charset="0"/>
              </a:rPr>
              <a:t>Specific Agencies have diverse labels and techniques for its force options, however the order of escalation and evaluation of techniques used, are generally consistent among agencies</a:t>
            </a:r>
          </a:p>
          <a:p>
            <a:pPr fontAlgn="auto">
              <a:lnSpc>
                <a:spcPct val="80000"/>
              </a:lnSpc>
              <a:spcAft>
                <a:spcPts val="0"/>
              </a:spcAft>
              <a:buClr>
                <a:srgbClr val="FFFF00"/>
              </a:buClr>
              <a:buSzPct val="80000"/>
              <a:defRPr/>
            </a:pPr>
            <a:r>
              <a:rPr lang="en-US" sz="1800" dirty="0" smtClean="0">
                <a:latin typeface="Arial" charset="0"/>
                <a:cs typeface="Arial" charset="0"/>
              </a:rPr>
              <a:t>The physical process of arrest occurs after control has been achieved. Force must cease when control has been effected. Restraint after control must be viewed as part of all use of force training</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1000"/>
                                        <p:tgtEl>
                                          <p:spTgt spid="13315">
                                            <p:txEl>
                                              <p:pRg st="0" end="0"/>
                                            </p:txEl>
                                          </p:spTgt>
                                        </p:tgtEl>
                                      </p:cBhvr>
                                    </p:animEffect>
                                    <p:anim calcmode="lin" valueType="num">
                                      <p:cBhvr>
                                        <p:cTn id="8" dur="10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331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31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13315">
                                            <p:txEl>
                                              <p:pRg st="1" end="1"/>
                                            </p:txEl>
                                          </p:spTgt>
                                        </p:tgtEl>
                                        <p:attrNameLst>
                                          <p:attrName>style.visibility</p:attrName>
                                        </p:attrNameLst>
                                      </p:cBhvr>
                                      <p:to>
                                        <p:strVal val="visible"/>
                                      </p:to>
                                    </p:set>
                                    <p:animEffect transition="in" filter="fade">
                                      <p:cBhvr>
                                        <p:cTn id="15" dur="1000"/>
                                        <p:tgtEl>
                                          <p:spTgt spid="13315">
                                            <p:txEl>
                                              <p:pRg st="1" end="1"/>
                                            </p:txEl>
                                          </p:spTgt>
                                        </p:tgtEl>
                                      </p:cBhvr>
                                    </p:animEffect>
                                    <p:anim calcmode="lin" valueType="num">
                                      <p:cBhvr>
                                        <p:cTn id="16" dur="10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3315">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31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13315">
                                            <p:txEl>
                                              <p:pRg st="2" end="2"/>
                                            </p:txEl>
                                          </p:spTgt>
                                        </p:tgtEl>
                                        <p:attrNameLst>
                                          <p:attrName>style.visibility</p:attrName>
                                        </p:attrNameLst>
                                      </p:cBhvr>
                                      <p:to>
                                        <p:strVal val="visible"/>
                                      </p:to>
                                    </p:set>
                                    <p:animEffect transition="in" filter="fade">
                                      <p:cBhvr>
                                        <p:cTn id="23" dur="1000"/>
                                        <p:tgtEl>
                                          <p:spTgt spid="13315">
                                            <p:txEl>
                                              <p:pRg st="2" end="2"/>
                                            </p:txEl>
                                          </p:spTgt>
                                        </p:tgtEl>
                                      </p:cBhvr>
                                    </p:animEffect>
                                    <p:anim calcmode="lin" valueType="num">
                                      <p:cBhvr>
                                        <p:cTn id="24" dur="10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13315">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3315">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13315">
                                            <p:txEl>
                                              <p:pRg st="3" end="3"/>
                                            </p:txEl>
                                          </p:spTgt>
                                        </p:tgtEl>
                                        <p:attrNameLst>
                                          <p:attrName>style.visibility</p:attrName>
                                        </p:attrNameLst>
                                      </p:cBhvr>
                                      <p:to>
                                        <p:strVal val="visible"/>
                                      </p:to>
                                    </p:set>
                                    <p:animEffect transition="in" filter="fade">
                                      <p:cBhvr>
                                        <p:cTn id="31" dur="1000"/>
                                        <p:tgtEl>
                                          <p:spTgt spid="13315">
                                            <p:txEl>
                                              <p:pRg st="3" end="3"/>
                                            </p:txEl>
                                          </p:spTgt>
                                        </p:tgtEl>
                                      </p:cBhvr>
                                    </p:animEffect>
                                    <p:anim calcmode="lin" valueType="num">
                                      <p:cBhvr>
                                        <p:cTn id="32" dur="1000" fill="hold"/>
                                        <p:tgtEl>
                                          <p:spTgt spid="13315">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13315">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3315">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13315">
                                            <p:txEl>
                                              <p:pRg st="4" end="4"/>
                                            </p:txEl>
                                          </p:spTgt>
                                        </p:tgtEl>
                                        <p:attrNameLst>
                                          <p:attrName>style.visibility</p:attrName>
                                        </p:attrNameLst>
                                      </p:cBhvr>
                                      <p:to>
                                        <p:strVal val="visible"/>
                                      </p:to>
                                    </p:set>
                                    <p:animEffect transition="in" filter="fade">
                                      <p:cBhvr>
                                        <p:cTn id="39" dur="1000"/>
                                        <p:tgtEl>
                                          <p:spTgt spid="13315">
                                            <p:txEl>
                                              <p:pRg st="4" end="4"/>
                                            </p:txEl>
                                          </p:spTgt>
                                        </p:tgtEl>
                                      </p:cBhvr>
                                    </p:animEffect>
                                    <p:anim calcmode="lin" valueType="num">
                                      <p:cBhvr>
                                        <p:cTn id="40" dur="1000" fill="hold"/>
                                        <p:tgtEl>
                                          <p:spTgt spid="13315">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13315">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3315">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pPr fontAlgn="auto">
              <a:spcAft>
                <a:spcPts val="0"/>
              </a:spcAft>
              <a:defRPr/>
            </a:pPr>
            <a:r>
              <a:rPr lang="en-US" sz="3200" dirty="0" smtClean="0">
                <a:solidFill>
                  <a:srgbClr val="FFFF00"/>
                </a:solidFill>
              </a:rPr>
              <a:t>  </a:t>
            </a:r>
            <a:r>
              <a:rPr lang="en-US" sz="4900" b="0" dirty="0" smtClean="0"/>
              <a:t>2.06 Use of Force Evaluations</a:t>
            </a:r>
          </a:p>
        </p:txBody>
      </p:sp>
      <p:sp>
        <p:nvSpPr>
          <p:cNvPr id="14339" name="Rectangle 3"/>
          <p:cNvSpPr>
            <a:spLocks noGrp="1" noChangeArrowheads="1"/>
          </p:cNvSpPr>
          <p:nvPr>
            <p:ph idx="1"/>
          </p:nvPr>
        </p:nvSpPr>
        <p:spPr/>
        <p:txBody>
          <a:bodyPr/>
          <a:lstStyle/>
          <a:p>
            <a:pPr fontAlgn="auto">
              <a:lnSpc>
                <a:spcPct val="80000"/>
              </a:lnSpc>
              <a:spcAft>
                <a:spcPts val="0"/>
              </a:spcAft>
              <a:buClr>
                <a:srgbClr val="FFFF00"/>
              </a:buClr>
              <a:buSzPct val="80000"/>
              <a:defRPr/>
            </a:pPr>
            <a:r>
              <a:rPr lang="en-US" sz="2000" dirty="0" smtClean="0">
                <a:solidFill>
                  <a:srgbClr val="FF0000"/>
                </a:solidFill>
                <a:latin typeface="Arial" charset="0"/>
                <a:cs typeface="Arial" charset="0"/>
              </a:rPr>
              <a:t>The goal of a law enforcement officer in a confrontation is to control the subject</a:t>
            </a:r>
          </a:p>
          <a:p>
            <a:pPr fontAlgn="auto">
              <a:lnSpc>
                <a:spcPct val="80000"/>
              </a:lnSpc>
              <a:spcAft>
                <a:spcPts val="0"/>
              </a:spcAft>
              <a:buClr>
                <a:srgbClr val="FFFF00"/>
              </a:buClr>
              <a:buSzPct val="80000"/>
              <a:defRPr/>
            </a:pPr>
            <a:r>
              <a:rPr lang="en-US" sz="2000" dirty="0" smtClean="0">
                <a:latin typeface="Arial" charset="0"/>
                <a:cs typeface="Arial" charset="0"/>
              </a:rPr>
              <a:t>Control is not a 50/50 balance. The officer must win and not just 50% of the time. If have the confrontation result in a failure to control the subject, the officer and the general public are put in critical danger</a:t>
            </a:r>
          </a:p>
          <a:p>
            <a:pPr fontAlgn="auto">
              <a:lnSpc>
                <a:spcPct val="80000"/>
              </a:lnSpc>
              <a:spcAft>
                <a:spcPts val="0"/>
              </a:spcAft>
              <a:buClr>
                <a:srgbClr val="FFFF00"/>
              </a:buClr>
              <a:buSzPct val="80000"/>
              <a:defRPr/>
            </a:pPr>
            <a:r>
              <a:rPr lang="en-US" sz="2000" dirty="0" smtClean="0">
                <a:solidFill>
                  <a:srgbClr val="FF0000"/>
                </a:solidFill>
                <a:latin typeface="Arial" charset="0"/>
                <a:cs typeface="Arial" charset="0"/>
              </a:rPr>
              <a:t>Each technique employed in a confrontation must be evaluated in terms of its likelihood to gain control compared to its likelihood to cause damage</a:t>
            </a:r>
            <a:r>
              <a:rPr lang="en-US" sz="2000" dirty="0" smtClean="0">
                <a:latin typeface="Arial" charset="0"/>
                <a:cs typeface="Arial" charset="0"/>
              </a:rPr>
              <a:t>. This does not mean that officers must exhaust every lower option before moving to a higher level response. Such thinking is both naïve and dangerous. </a:t>
            </a:r>
            <a:r>
              <a:rPr lang="en-US" sz="2000" u="sng" dirty="0" smtClean="0">
                <a:latin typeface="Arial" charset="0"/>
                <a:cs typeface="Arial" charset="0"/>
              </a:rPr>
              <a:t>The officer only needs to use a reasonable force option</a:t>
            </a:r>
            <a:endParaRPr lang="en-US" sz="2000" dirty="0" smtClean="0">
              <a:latin typeface="Arial" charset="0"/>
              <a:cs typeface="Arial" charset="0"/>
            </a:endParaRPr>
          </a:p>
          <a:p>
            <a:pPr fontAlgn="auto">
              <a:lnSpc>
                <a:spcPct val="80000"/>
              </a:lnSpc>
              <a:spcAft>
                <a:spcPts val="0"/>
              </a:spcAft>
              <a:buClr>
                <a:srgbClr val="FFFF00"/>
              </a:buClr>
              <a:buSzPct val="80000"/>
              <a:defRPr/>
            </a:pPr>
            <a:r>
              <a:rPr lang="en-US" sz="2000" dirty="0" smtClean="0">
                <a:latin typeface="Arial" charset="0"/>
                <a:cs typeface="Arial" charset="0"/>
              </a:rPr>
              <a:t>In evaluating techniques, a final consideration must be made to insure the safety of the officer. This involves the officer’s ability to instantly disengage or escalate in response to a confrontation based on the totality of the situation</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p:cTn id="7" dur="1000" fill="hold"/>
                                        <p:tgtEl>
                                          <p:spTgt spid="14339">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1433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33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14339">
                                            <p:txEl>
                                              <p:pRg st="1" end="1"/>
                                            </p:txEl>
                                          </p:spTgt>
                                        </p:tgtEl>
                                        <p:attrNameLst>
                                          <p:attrName>style.visibility</p:attrName>
                                        </p:attrNameLst>
                                      </p:cBhvr>
                                      <p:to>
                                        <p:strVal val="visible"/>
                                      </p:to>
                                    </p:set>
                                    <p:animEffect transition="in" filter="fade">
                                      <p:cBhvr>
                                        <p:cTn id="14" dur="1000"/>
                                        <p:tgtEl>
                                          <p:spTgt spid="14339">
                                            <p:txEl>
                                              <p:pRg st="1" end="1"/>
                                            </p:txEl>
                                          </p:spTgt>
                                        </p:tgtEl>
                                      </p:cBhvr>
                                    </p:animEffect>
                                    <p:anim calcmode="lin" valueType="num">
                                      <p:cBhvr>
                                        <p:cTn id="15" dur="10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14339">
                                            <p:txEl>
                                              <p:pRg st="1" end="1"/>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433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nodeType="clickEffect">
                                  <p:stCondLst>
                                    <p:cond delay="0"/>
                                  </p:stCondLst>
                                  <p:childTnLst>
                                    <p:set>
                                      <p:cBhvr>
                                        <p:cTn id="21" dur="1" fill="hold">
                                          <p:stCondLst>
                                            <p:cond delay="0"/>
                                          </p:stCondLst>
                                        </p:cTn>
                                        <p:tgtEl>
                                          <p:spTgt spid="14339">
                                            <p:txEl>
                                              <p:pRg st="2" end="2"/>
                                            </p:txEl>
                                          </p:spTgt>
                                        </p:tgtEl>
                                        <p:attrNameLst>
                                          <p:attrName>style.visibility</p:attrName>
                                        </p:attrNameLst>
                                      </p:cBhvr>
                                      <p:to>
                                        <p:strVal val="visible"/>
                                      </p:to>
                                    </p:set>
                                    <p:anim calcmode="lin" valueType="num">
                                      <p:cBhvr>
                                        <p:cTn id="22" dur="1000" fill="hold"/>
                                        <p:tgtEl>
                                          <p:spTgt spid="14339">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14339">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4339">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14339">
                                            <p:txEl>
                                              <p:pRg st="3" end="3"/>
                                            </p:txEl>
                                          </p:spTgt>
                                        </p:tgtEl>
                                        <p:attrNameLst>
                                          <p:attrName>style.visibility</p:attrName>
                                        </p:attrNameLst>
                                      </p:cBhvr>
                                      <p:to>
                                        <p:strVal val="visible"/>
                                      </p:to>
                                    </p:set>
                                    <p:animEffect transition="in" filter="fade">
                                      <p:cBhvr>
                                        <p:cTn id="29" dur="1000"/>
                                        <p:tgtEl>
                                          <p:spTgt spid="14339">
                                            <p:txEl>
                                              <p:pRg st="3" end="3"/>
                                            </p:txEl>
                                          </p:spTgt>
                                        </p:tgtEl>
                                      </p:cBhvr>
                                    </p:animEffect>
                                    <p:anim calcmode="lin" valueType="num">
                                      <p:cBhvr>
                                        <p:cTn id="30" dur="10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14339">
                                            <p:txEl>
                                              <p:pRg st="3" end="3"/>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4339">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title"/>
          </p:nvPr>
        </p:nvSpPr>
        <p:spPr/>
        <p:txBody>
          <a:bodyPr/>
          <a:lstStyle/>
          <a:p>
            <a:pPr fontAlgn="auto">
              <a:spcAft>
                <a:spcPts val="0"/>
              </a:spcAft>
              <a:defRPr/>
            </a:pPr>
            <a:endParaRPr lang="en-US" dirty="0" smtClean="0"/>
          </a:p>
        </p:txBody>
      </p:sp>
      <p:pic>
        <p:nvPicPr>
          <p:cNvPr id="18435" name="Picture 4" descr="force"/>
          <p:cNvPicPr>
            <a:picLocks noGrp="1" noChangeAspect="1" noChangeArrowheads="1"/>
          </p:cNvPicPr>
          <p:nvPr>
            <p:ph idx="1"/>
          </p:nvPr>
        </p:nvPicPr>
        <p:blipFill>
          <a:blip r:embed="rId3"/>
          <a:srcRect/>
          <a:stretch>
            <a:fillRect/>
          </a:stretch>
        </p:blipFill>
        <p:spPr bwMode="auto">
          <a:xfrm>
            <a:off x="0" y="0"/>
            <a:ext cx="9144000" cy="6858000"/>
          </a:xfrm>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fontAlgn="auto">
              <a:spcAft>
                <a:spcPts val="0"/>
              </a:spcAft>
              <a:defRPr/>
            </a:pPr>
            <a:r>
              <a:rPr lang="en-US" sz="5400" b="0" dirty="0" smtClean="0"/>
              <a:t>2.11 Documentation</a:t>
            </a:r>
          </a:p>
        </p:txBody>
      </p:sp>
      <p:sp>
        <p:nvSpPr>
          <p:cNvPr id="16387" name="Rectangle 3"/>
          <p:cNvSpPr>
            <a:spLocks noGrp="1" noChangeArrowheads="1"/>
          </p:cNvSpPr>
          <p:nvPr>
            <p:ph idx="1"/>
          </p:nvPr>
        </p:nvSpPr>
        <p:spPr/>
        <p:txBody>
          <a:bodyPr/>
          <a:lstStyle/>
          <a:p>
            <a:pPr marL="609600" indent="-609600" fontAlgn="auto">
              <a:lnSpc>
                <a:spcPct val="80000"/>
              </a:lnSpc>
              <a:spcAft>
                <a:spcPts val="0"/>
              </a:spcAft>
              <a:defRPr/>
            </a:pPr>
            <a:endParaRPr lang="en-US" sz="1800" b="1" dirty="0" smtClean="0">
              <a:latin typeface="Arial" charset="0"/>
              <a:cs typeface="Arial" charset="0"/>
            </a:endParaRPr>
          </a:p>
          <a:p>
            <a:pPr marL="609600" indent="-609600" algn="ctr" fontAlgn="auto">
              <a:lnSpc>
                <a:spcPct val="80000"/>
              </a:lnSpc>
              <a:spcAft>
                <a:spcPts val="0"/>
              </a:spcAft>
              <a:buFont typeface="Wingdings" pitchFamily="2" charset="2"/>
              <a:buNone/>
              <a:defRPr/>
            </a:pPr>
            <a:r>
              <a:rPr lang="en-US" sz="1800" b="1" dirty="0" smtClean="0">
                <a:effectLst>
                  <a:outerShdw blurRad="38100" dist="38100" dir="2700000" algn="tl">
                    <a:srgbClr val="000000">
                      <a:alpha val="43137"/>
                    </a:srgbClr>
                  </a:outerShdw>
                </a:effectLst>
                <a:latin typeface="Arial" charset="0"/>
                <a:cs typeface="Arial" charset="0"/>
              </a:rPr>
              <a:t>REPORT DOCUMENTATION</a:t>
            </a:r>
            <a:endParaRPr lang="en-US" sz="1800" dirty="0" smtClean="0">
              <a:effectLst>
                <a:outerShdw blurRad="38100" dist="38100" dir="2700000" algn="tl">
                  <a:srgbClr val="000000">
                    <a:alpha val="43137"/>
                  </a:srgbClr>
                </a:outerShdw>
              </a:effectLst>
              <a:latin typeface="Arial" charset="0"/>
              <a:cs typeface="Arial" charset="0"/>
            </a:endParaRPr>
          </a:p>
          <a:p>
            <a:pPr marL="338138" indent="-338138" fontAlgn="auto">
              <a:lnSpc>
                <a:spcPct val="80000"/>
              </a:lnSpc>
              <a:spcAft>
                <a:spcPts val="0"/>
              </a:spcAft>
              <a:buClr>
                <a:srgbClr val="FFFF00"/>
              </a:buClr>
              <a:buSzPct val="80000"/>
              <a:defRPr/>
            </a:pPr>
            <a:r>
              <a:rPr lang="en-US" sz="1800" dirty="0" smtClean="0">
                <a:latin typeface="Arial" charset="0"/>
                <a:cs typeface="Arial" charset="0"/>
              </a:rPr>
              <a:t>The type of call which first brought the officer in contact with the subject</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The number of persons involved in the situation</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The time of day, physical setting and type of situation</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What subject said to the officer</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The subject’s demeanor and attitude</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What the officer said</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The subject’s actions and officers reaction</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A detailed report of the officers injuries, including photographs when Possible</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A detailed report of the subject’s injuries, including photographs when possible</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Names, addresses and telephone numbers of neutral witnesses not involved in the confrontation</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Effect transition="in" filter="fade">
                                      <p:cBhvr>
                                        <p:cTn id="7" dur="1000"/>
                                        <p:tgtEl>
                                          <p:spTgt spid="16387">
                                            <p:txEl>
                                              <p:pRg st="1" end="1"/>
                                            </p:txEl>
                                          </p:spTgt>
                                        </p:tgtEl>
                                      </p:cBhvr>
                                    </p:animEffect>
                                    <p:anim calcmode="lin" valueType="num">
                                      <p:cBhvr>
                                        <p:cTn id="8" dur="1000" fill="hold"/>
                                        <p:tgtEl>
                                          <p:spTgt spid="16387">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6387">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6387">
                                            <p:txEl>
                                              <p:pRg st="1" end="1"/>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animEffect transition="in" filter="fade">
                                      <p:cBhvr>
                                        <p:cTn id="13" dur="1000"/>
                                        <p:tgtEl>
                                          <p:spTgt spid="16387">
                                            <p:txEl>
                                              <p:pRg st="2" end="2"/>
                                            </p:txEl>
                                          </p:spTgt>
                                        </p:tgtEl>
                                      </p:cBhvr>
                                    </p:animEffect>
                                    <p:anim calcmode="lin" valueType="num">
                                      <p:cBhvr>
                                        <p:cTn id="14" dur="10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16387">
                                            <p:txEl>
                                              <p:pRg st="2" end="2"/>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638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16387">
                                            <p:txEl>
                                              <p:pRg st="3" end="3"/>
                                            </p:txEl>
                                          </p:spTgt>
                                        </p:tgtEl>
                                        <p:attrNameLst>
                                          <p:attrName>style.visibility</p:attrName>
                                        </p:attrNameLst>
                                      </p:cBhvr>
                                      <p:to>
                                        <p:strVal val="visible"/>
                                      </p:to>
                                    </p:set>
                                    <p:animEffect transition="in" filter="fade">
                                      <p:cBhvr>
                                        <p:cTn id="21" dur="1000"/>
                                        <p:tgtEl>
                                          <p:spTgt spid="16387">
                                            <p:txEl>
                                              <p:pRg st="3" end="3"/>
                                            </p:txEl>
                                          </p:spTgt>
                                        </p:tgtEl>
                                      </p:cBhvr>
                                    </p:animEffect>
                                    <p:anim calcmode="lin" valueType="num">
                                      <p:cBhvr>
                                        <p:cTn id="22" dur="1000" fill="hold"/>
                                        <p:tgtEl>
                                          <p:spTgt spid="16387">
                                            <p:txEl>
                                              <p:pRg st="3" end="3"/>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16387">
                                            <p:txEl>
                                              <p:pRg st="3" end="3"/>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638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16387">
                                            <p:txEl>
                                              <p:pRg st="4" end="4"/>
                                            </p:txEl>
                                          </p:spTgt>
                                        </p:tgtEl>
                                        <p:attrNameLst>
                                          <p:attrName>style.visibility</p:attrName>
                                        </p:attrNameLst>
                                      </p:cBhvr>
                                      <p:to>
                                        <p:strVal val="visible"/>
                                      </p:to>
                                    </p:set>
                                    <p:animEffect transition="in" filter="fade">
                                      <p:cBhvr>
                                        <p:cTn id="29" dur="1000"/>
                                        <p:tgtEl>
                                          <p:spTgt spid="16387">
                                            <p:txEl>
                                              <p:pRg st="4" end="4"/>
                                            </p:txEl>
                                          </p:spTgt>
                                        </p:tgtEl>
                                      </p:cBhvr>
                                    </p:animEffect>
                                    <p:anim calcmode="lin" valueType="num">
                                      <p:cBhvr>
                                        <p:cTn id="30" dur="1000" fill="hold"/>
                                        <p:tgtEl>
                                          <p:spTgt spid="16387">
                                            <p:txEl>
                                              <p:pRg st="4" end="4"/>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16387">
                                            <p:txEl>
                                              <p:pRg st="4" end="4"/>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638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nodeType="clickEffect">
                                  <p:stCondLst>
                                    <p:cond delay="0"/>
                                  </p:stCondLst>
                                  <p:childTnLst>
                                    <p:set>
                                      <p:cBhvr>
                                        <p:cTn id="36" dur="1" fill="hold">
                                          <p:stCondLst>
                                            <p:cond delay="0"/>
                                          </p:stCondLst>
                                        </p:cTn>
                                        <p:tgtEl>
                                          <p:spTgt spid="16387">
                                            <p:txEl>
                                              <p:pRg st="5" end="5"/>
                                            </p:txEl>
                                          </p:spTgt>
                                        </p:tgtEl>
                                        <p:attrNameLst>
                                          <p:attrName>style.visibility</p:attrName>
                                        </p:attrNameLst>
                                      </p:cBhvr>
                                      <p:to>
                                        <p:strVal val="visible"/>
                                      </p:to>
                                    </p:set>
                                    <p:animEffect transition="in" filter="fade">
                                      <p:cBhvr>
                                        <p:cTn id="37" dur="1000"/>
                                        <p:tgtEl>
                                          <p:spTgt spid="16387">
                                            <p:txEl>
                                              <p:pRg st="5" end="5"/>
                                            </p:txEl>
                                          </p:spTgt>
                                        </p:tgtEl>
                                      </p:cBhvr>
                                    </p:animEffect>
                                    <p:anim calcmode="lin" valueType="num">
                                      <p:cBhvr>
                                        <p:cTn id="38" dur="1000" fill="hold"/>
                                        <p:tgtEl>
                                          <p:spTgt spid="16387">
                                            <p:txEl>
                                              <p:pRg st="5" end="5"/>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16387">
                                            <p:txEl>
                                              <p:pRg st="5" end="5"/>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6387">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7" presetClass="entr" presetSubtype="0" fill="hold" nodeType="clickEffect">
                                  <p:stCondLst>
                                    <p:cond delay="0"/>
                                  </p:stCondLst>
                                  <p:childTnLst>
                                    <p:set>
                                      <p:cBhvr>
                                        <p:cTn id="44" dur="1" fill="hold">
                                          <p:stCondLst>
                                            <p:cond delay="0"/>
                                          </p:stCondLst>
                                        </p:cTn>
                                        <p:tgtEl>
                                          <p:spTgt spid="16387">
                                            <p:txEl>
                                              <p:pRg st="6" end="6"/>
                                            </p:txEl>
                                          </p:spTgt>
                                        </p:tgtEl>
                                        <p:attrNameLst>
                                          <p:attrName>style.visibility</p:attrName>
                                        </p:attrNameLst>
                                      </p:cBhvr>
                                      <p:to>
                                        <p:strVal val="visible"/>
                                      </p:to>
                                    </p:set>
                                    <p:animEffect transition="in" filter="fade">
                                      <p:cBhvr>
                                        <p:cTn id="45" dur="1000"/>
                                        <p:tgtEl>
                                          <p:spTgt spid="16387">
                                            <p:txEl>
                                              <p:pRg st="6" end="6"/>
                                            </p:txEl>
                                          </p:spTgt>
                                        </p:tgtEl>
                                      </p:cBhvr>
                                    </p:animEffect>
                                    <p:anim calcmode="lin" valueType="num">
                                      <p:cBhvr>
                                        <p:cTn id="46" dur="1000" fill="hold"/>
                                        <p:tgtEl>
                                          <p:spTgt spid="16387">
                                            <p:txEl>
                                              <p:pRg st="6" end="6"/>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16387">
                                            <p:txEl>
                                              <p:pRg st="6" end="6"/>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6387">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7" presetClass="entr" presetSubtype="0" fill="hold" nodeType="clickEffect">
                                  <p:stCondLst>
                                    <p:cond delay="0"/>
                                  </p:stCondLst>
                                  <p:childTnLst>
                                    <p:set>
                                      <p:cBhvr>
                                        <p:cTn id="52" dur="1" fill="hold">
                                          <p:stCondLst>
                                            <p:cond delay="0"/>
                                          </p:stCondLst>
                                        </p:cTn>
                                        <p:tgtEl>
                                          <p:spTgt spid="16387">
                                            <p:txEl>
                                              <p:pRg st="7" end="7"/>
                                            </p:txEl>
                                          </p:spTgt>
                                        </p:tgtEl>
                                        <p:attrNameLst>
                                          <p:attrName>style.visibility</p:attrName>
                                        </p:attrNameLst>
                                      </p:cBhvr>
                                      <p:to>
                                        <p:strVal val="visible"/>
                                      </p:to>
                                    </p:set>
                                    <p:animEffect transition="in" filter="fade">
                                      <p:cBhvr>
                                        <p:cTn id="53" dur="1000"/>
                                        <p:tgtEl>
                                          <p:spTgt spid="16387">
                                            <p:txEl>
                                              <p:pRg st="7" end="7"/>
                                            </p:txEl>
                                          </p:spTgt>
                                        </p:tgtEl>
                                      </p:cBhvr>
                                    </p:animEffect>
                                    <p:anim calcmode="lin" valueType="num">
                                      <p:cBhvr>
                                        <p:cTn id="54" dur="1000" fill="hold"/>
                                        <p:tgtEl>
                                          <p:spTgt spid="16387">
                                            <p:txEl>
                                              <p:pRg st="7" end="7"/>
                                            </p:txEl>
                                          </p:spTgt>
                                        </p:tgtEl>
                                        <p:attrNameLst>
                                          <p:attrName>ppt_x</p:attrName>
                                        </p:attrNameLst>
                                      </p:cBhvr>
                                      <p:tavLst>
                                        <p:tav tm="0">
                                          <p:val>
                                            <p:strVal val="#ppt_x"/>
                                          </p:val>
                                        </p:tav>
                                        <p:tav tm="100000">
                                          <p:val>
                                            <p:strVal val="#ppt_x"/>
                                          </p:val>
                                        </p:tav>
                                      </p:tavLst>
                                    </p:anim>
                                    <p:anim calcmode="lin" valueType="num">
                                      <p:cBhvr>
                                        <p:cTn id="55" dur="900" decel="100000" fill="hold"/>
                                        <p:tgtEl>
                                          <p:spTgt spid="16387">
                                            <p:txEl>
                                              <p:pRg st="7" end="7"/>
                                            </p:txEl>
                                          </p:spTgt>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387">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7" presetClass="entr" presetSubtype="0" fill="hold" nodeType="clickEffect">
                                  <p:stCondLst>
                                    <p:cond delay="0"/>
                                  </p:stCondLst>
                                  <p:childTnLst>
                                    <p:set>
                                      <p:cBhvr>
                                        <p:cTn id="60" dur="1" fill="hold">
                                          <p:stCondLst>
                                            <p:cond delay="0"/>
                                          </p:stCondLst>
                                        </p:cTn>
                                        <p:tgtEl>
                                          <p:spTgt spid="16387">
                                            <p:txEl>
                                              <p:pRg st="8" end="8"/>
                                            </p:txEl>
                                          </p:spTgt>
                                        </p:tgtEl>
                                        <p:attrNameLst>
                                          <p:attrName>style.visibility</p:attrName>
                                        </p:attrNameLst>
                                      </p:cBhvr>
                                      <p:to>
                                        <p:strVal val="visible"/>
                                      </p:to>
                                    </p:set>
                                    <p:animEffect transition="in" filter="fade">
                                      <p:cBhvr>
                                        <p:cTn id="61" dur="1000"/>
                                        <p:tgtEl>
                                          <p:spTgt spid="16387">
                                            <p:txEl>
                                              <p:pRg st="8" end="8"/>
                                            </p:txEl>
                                          </p:spTgt>
                                        </p:tgtEl>
                                      </p:cBhvr>
                                    </p:animEffect>
                                    <p:anim calcmode="lin" valueType="num">
                                      <p:cBhvr>
                                        <p:cTn id="62" dur="1000" fill="hold"/>
                                        <p:tgtEl>
                                          <p:spTgt spid="16387">
                                            <p:txEl>
                                              <p:pRg st="8" end="8"/>
                                            </p:txEl>
                                          </p:spTgt>
                                        </p:tgtEl>
                                        <p:attrNameLst>
                                          <p:attrName>ppt_x</p:attrName>
                                        </p:attrNameLst>
                                      </p:cBhvr>
                                      <p:tavLst>
                                        <p:tav tm="0">
                                          <p:val>
                                            <p:strVal val="#ppt_x"/>
                                          </p:val>
                                        </p:tav>
                                        <p:tav tm="100000">
                                          <p:val>
                                            <p:strVal val="#ppt_x"/>
                                          </p:val>
                                        </p:tav>
                                      </p:tavLst>
                                    </p:anim>
                                    <p:anim calcmode="lin" valueType="num">
                                      <p:cBhvr>
                                        <p:cTn id="63" dur="900" decel="100000" fill="hold"/>
                                        <p:tgtEl>
                                          <p:spTgt spid="16387">
                                            <p:txEl>
                                              <p:pRg st="8" end="8"/>
                                            </p:txEl>
                                          </p:spTgt>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16387">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37" presetClass="entr" presetSubtype="0" fill="hold" nodeType="clickEffect">
                                  <p:stCondLst>
                                    <p:cond delay="0"/>
                                  </p:stCondLst>
                                  <p:childTnLst>
                                    <p:set>
                                      <p:cBhvr>
                                        <p:cTn id="68" dur="1" fill="hold">
                                          <p:stCondLst>
                                            <p:cond delay="0"/>
                                          </p:stCondLst>
                                        </p:cTn>
                                        <p:tgtEl>
                                          <p:spTgt spid="16387">
                                            <p:txEl>
                                              <p:pRg st="9" end="9"/>
                                            </p:txEl>
                                          </p:spTgt>
                                        </p:tgtEl>
                                        <p:attrNameLst>
                                          <p:attrName>style.visibility</p:attrName>
                                        </p:attrNameLst>
                                      </p:cBhvr>
                                      <p:to>
                                        <p:strVal val="visible"/>
                                      </p:to>
                                    </p:set>
                                    <p:animEffect transition="in" filter="fade">
                                      <p:cBhvr>
                                        <p:cTn id="69" dur="1000"/>
                                        <p:tgtEl>
                                          <p:spTgt spid="16387">
                                            <p:txEl>
                                              <p:pRg st="9" end="9"/>
                                            </p:txEl>
                                          </p:spTgt>
                                        </p:tgtEl>
                                      </p:cBhvr>
                                    </p:animEffect>
                                    <p:anim calcmode="lin" valueType="num">
                                      <p:cBhvr>
                                        <p:cTn id="70" dur="1000" fill="hold"/>
                                        <p:tgtEl>
                                          <p:spTgt spid="16387">
                                            <p:txEl>
                                              <p:pRg st="9" end="9"/>
                                            </p:txEl>
                                          </p:spTgt>
                                        </p:tgtEl>
                                        <p:attrNameLst>
                                          <p:attrName>ppt_x</p:attrName>
                                        </p:attrNameLst>
                                      </p:cBhvr>
                                      <p:tavLst>
                                        <p:tav tm="0">
                                          <p:val>
                                            <p:strVal val="#ppt_x"/>
                                          </p:val>
                                        </p:tav>
                                        <p:tav tm="100000">
                                          <p:val>
                                            <p:strVal val="#ppt_x"/>
                                          </p:val>
                                        </p:tav>
                                      </p:tavLst>
                                    </p:anim>
                                    <p:anim calcmode="lin" valueType="num">
                                      <p:cBhvr>
                                        <p:cTn id="71" dur="900" decel="100000" fill="hold"/>
                                        <p:tgtEl>
                                          <p:spTgt spid="16387">
                                            <p:txEl>
                                              <p:pRg st="9" end="9"/>
                                            </p:txEl>
                                          </p:spTgt>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387">
                                            <p:txEl>
                                              <p:pRg st="9" end="9"/>
                                            </p:txEl>
                                          </p:spTgt>
                                        </p:tgtEl>
                                        <p:attrNameLst>
                                          <p:attrName>ppt_y</p:attrName>
                                        </p:attrNameLst>
                                      </p:cBhvr>
                                      <p:tavLst>
                                        <p:tav tm="0">
                                          <p:val>
                                            <p:strVal val="#ppt_y-.03"/>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7" presetClass="entr" presetSubtype="0" fill="hold" nodeType="clickEffect">
                                  <p:stCondLst>
                                    <p:cond delay="0"/>
                                  </p:stCondLst>
                                  <p:childTnLst>
                                    <p:set>
                                      <p:cBhvr>
                                        <p:cTn id="76" dur="1" fill="hold">
                                          <p:stCondLst>
                                            <p:cond delay="0"/>
                                          </p:stCondLst>
                                        </p:cTn>
                                        <p:tgtEl>
                                          <p:spTgt spid="16387">
                                            <p:txEl>
                                              <p:pRg st="10" end="10"/>
                                            </p:txEl>
                                          </p:spTgt>
                                        </p:tgtEl>
                                        <p:attrNameLst>
                                          <p:attrName>style.visibility</p:attrName>
                                        </p:attrNameLst>
                                      </p:cBhvr>
                                      <p:to>
                                        <p:strVal val="visible"/>
                                      </p:to>
                                    </p:set>
                                    <p:animEffect transition="in" filter="fade">
                                      <p:cBhvr>
                                        <p:cTn id="77" dur="1000"/>
                                        <p:tgtEl>
                                          <p:spTgt spid="16387">
                                            <p:txEl>
                                              <p:pRg st="10" end="10"/>
                                            </p:txEl>
                                          </p:spTgt>
                                        </p:tgtEl>
                                      </p:cBhvr>
                                    </p:animEffect>
                                    <p:anim calcmode="lin" valueType="num">
                                      <p:cBhvr>
                                        <p:cTn id="78" dur="1000" fill="hold"/>
                                        <p:tgtEl>
                                          <p:spTgt spid="16387">
                                            <p:txEl>
                                              <p:pRg st="10" end="10"/>
                                            </p:txEl>
                                          </p:spTgt>
                                        </p:tgtEl>
                                        <p:attrNameLst>
                                          <p:attrName>ppt_x</p:attrName>
                                        </p:attrNameLst>
                                      </p:cBhvr>
                                      <p:tavLst>
                                        <p:tav tm="0">
                                          <p:val>
                                            <p:strVal val="#ppt_x"/>
                                          </p:val>
                                        </p:tav>
                                        <p:tav tm="100000">
                                          <p:val>
                                            <p:strVal val="#ppt_x"/>
                                          </p:val>
                                        </p:tav>
                                      </p:tavLst>
                                    </p:anim>
                                    <p:anim calcmode="lin" valueType="num">
                                      <p:cBhvr>
                                        <p:cTn id="79" dur="900" decel="100000" fill="hold"/>
                                        <p:tgtEl>
                                          <p:spTgt spid="16387">
                                            <p:txEl>
                                              <p:pRg st="10" end="10"/>
                                            </p:txEl>
                                          </p:spTgt>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16387">
                                            <p:txEl>
                                              <p:pRg st="10" end="10"/>
                                            </p:txEl>
                                          </p:spTgt>
                                        </p:tgtEl>
                                        <p:attrNameLst>
                                          <p:attrName>ppt_y</p:attrName>
                                        </p:attrNameLst>
                                      </p:cBhvr>
                                      <p:tavLst>
                                        <p:tav tm="0">
                                          <p:val>
                                            <p:strVal val="#ppt_y-.03"/>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37" presetClass="entr" presetSubtype="0" fill="hold" nodeType="clickEffect">
                                  <p:stCondLst>
                                    <p:cond delay="0"/>
                                  </p:stCondLst>
                                  <p:childTnLst>
                                    <p:set>
                                      <p:cBhvr>
                                        <p:cTn id="84" dur="1" fill="hold">
                                          <p:stCondLst>
                                            <p:cond delay="0"/>
                                          </p:stCondLst>
                                        </p:cTn>
                                        <p:tgtEl>
                                          <p:spTgt spid="16387">
                                            <p:txEl>
                                              <p:pRg st="11" end="11"/>
                                            </p:txEl>
                                          </p:spTgt>
                                        </p:tgtEl>
                                        <p:attrNameLst>
                                          <p:attrName>style.visibility</p:attrName>
                                        </p:attrNameLst>
                                      </p:cBhvr>
                                      <p:to>
                                        <p:strVal val="visible"/>
                                      </p:to>
                                    </p:set>
                                    <p:animEffect transition="in" filter="fade">
                                      <p:cBhvr>
                                        <p:cTn id="85" dur="1000"/>
                                        <p:tgtEl>
                                          <p:spTgt spid="16387">
                                            <p:txEl>
                                              <p:pRg st="11" end="11"/>
                                            </p:txEl>
                                          </p:spTgt>
                                        </p:tgtEl>
                                      </p:cBhvr>
                                    </p:animEffect>
                                    <p:anim calcmode="lin" valueType="num">
                                      <p:cBhvr>
                                        <p:cTn id="86" dur="1000" fill="hold"/>
                                        <p:tgtEl>
                                          <p:spTgt spid="16387">
                                            <p:txEl>
                                              <p:pRg st="11" end="11"/>
                                            </p:txEl>
                                          </p:spTgt>
                                        </p:tgtEl>
                                        <p:attrNameLst>
                                          <p:attrName>ppt_x</p:attrName>
                                        </p:attrNameLst>
                                      </p:cBhvr>
                                      <p:tavLst>
                                        <p:tav tm="0">
                                          <p:val>
                                            <p:strVal val="#ppt_x"/>
                                          </p:val>
                                        </p:tav>
                                        <p:tav tm="100000">
                                          <p:val>
                                            <p:strVal val="#ppt_x"/>
                                          </p:val>
                                        </p:tav>
                                      </p:tavLst>
                                    </p:anim>
                                    <p:anim calcmode="lin" valueType="num">
                                      <p:cBhvr>
                                        <p:cTn id="87" dur="900" decel="100000" fill="hold"/>
                                        <p:tgtEl>
                                          <p:spTgt spid="16387">
                                            <p:txEl>
                                              <p:pRg st="11" end="11"/>
                                            </p:txEl>
                                          </p:spTgt>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16387">
                                            <p:txEl>
                                              <p:pRg st="11" end="1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Certification (ABC)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3: Technical characteristics of the ASP Baton</a:t>
            </a:r>
            <a:endParaRPr lang="en-US" dirty="0">
              <a:solidFill>
                <a:srgbClr val="FFC269"/>
              </a:solidFill>
            </a:endParaRPr>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fontAlgn="auto">
              <a:spcAft>
                <a:spcPts val="0"/>
              </a:spcAft>
              <a:defRPr/>
            </a:pPr>
            <a:r>
              <a:rPr lang="en-US" sz="5400" b="0" dirty="0" smtClean="0"/>
              <a:t> Overview</a:t>
            </a:r>
          </a:p>
        </p:txBody>
      </p:sp>
      <p:sp>
        <p:nvSpPr>
          <p:cNvPr id="18435" name="Rectangle 3"/>
          <p:cNvSpPr>
            <a:spLocks noGrp="1" noChangeArrowheads="1"/>
          </p:cNvSpPr>
          <p:nvPr>
            <p:ph idx="1"/>
          </p:nvPr>
        </p:nvSpPr>
        <p:spPr/>
        <p:txBody>
          <a:bodyPr/>
          <a:lstStyle/>
          <a:p>
            <a:pPr marL="338138" indent="-338138" fontAlgn="auto">
              <a:lnSpc>
                <a:spcPct val="90000"/>
              </a:lnSpc>
              <a:spcAft>
                <a:spcPts val="0"/>
              </a:spcAft>
              <a:buClr>
                <a:srgbClr val="FFFF00"/>
              </a:buClr>
              <a:buSzPct val="80000"/>
              <a:defRPr/>
            </a:pPr>
            <a:r>
              <a:rPr lang="en-US" sz="2800" dirty="0" smtClean="0">
                <a:solidFill>
                  <a:srgbClr val="FF0000"/>
                </a:solidFill>
                <a:latin typeface="Arial" charset="0"/>
                <a:cs typeface="Arial" charset="0"/>
              </a:rPr>
              <a:t>The ASP Tactical Batons are defensive police impact weapon</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The baton provides uniform officers with quick access to an impact weapon which is always carried</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The concealable nature of the baton makes it ideal for plainclothes or undercover work</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The opening of the baton also presents a clear statement and warning prior to the application of force by an officer</a:t>
            </a:r>
            <a:endParaRPr lang="en-US" sz="2800" b="1" dirty="0" smtClean="0">
              <a:latin typeface="Arial" charset="0"/>
              <a:cs typeface="Arial"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p:cTn id="7" dur="1000" fill="hold"/>
                                        <p:tgtEl>
                                          <p:spTgt spid="1843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1843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843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18435">
                                            <p:txEl>
                                              <p:pRg st="1" end="1"/>
                                            </p:txEl>
                                          </p:spTgt>
                                        </p:tgtEl>
                                        <p:attrNameLst>
                                          <p:attrName>style.visibility</p:attrName>
                                        </p:attrNameLst>
                                      </p:cBhvr>
                                      <p:to>
                                        <p:strVal val="visible"/>
                                      </p:to>
                                    </p:set>
                                    <p:animEffect transition="in" filter="fade">
                                      <p:cBhvr>
                                        <p:cTn id="14" dur="1000"/>
                                        <p:tgtEl>
                                          <p:spTgt spid="18435">
                                            <p:txEl>
                                              <p:pRg st="1" end="1"/>
                                            </p:txEl>
                                          </p:spTgt>
                                        </p:tgtEl>
                                      </p:cBhvr>
                                    </p:animEffect>
                                    <p:anim calcmode="lin" valueType="num">
                                      <p:cBhvr>
                                        <p:cTn id="15" dur="1000" fill="hold"/>
                                        <p:tgtEl>
                                          <p:spTgt spid="18435">
                                            <p:txEl>
                                              <p:pRg st="1" end="1"/>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18435">
                                            <p:txEl>
                                              <p:pRg st="1" end="1"/>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843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18435">
                                            <p:txEl>
                                              <p:pRg st="2" end="2"/>
                                            </p:txEl>
                                          </p:spTgt>
                                        </p:tgtEl>
                                        <p:attrNameLst>
                                          <p:attrName>style.visibility</p:attrName>
                                        </p:attrNameLst>
                                      </p:cBhvr>
                                      <p:to>
                                        <p:strVal val="visible"/>
                                      </p:to>
                                    </p:set>
                                    <p:animEffect transition="in" filter="fade">
                                      <p:cBhvr>
                                        <p:cTn id="22" dur="1000"/>
                                        <p:tgtEl>
                                          <p:spTgt spid="18435">
                                            <p:txEl>
                                              <p:pRg st="2" end="2"/>
                                            </p:txEl>
                                          </p:spTgt>
                                        </p:tgtEl>
                                      </p:cBhvr>
                                    </p:animEffect>
                                    <p:anim calcmode="lin" valueType="num">
                                      <p:cBhvr>
                                        <p:cTn id="23" dur="10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18435">
                                            <p:txEl>
                                              <p:pRg st="2" end="2"/>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18435">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nodeType="clickEffect">
                                  <p:stCondLst>
                                    <p:cond delay="0"/>
                                  </p:stCondLst>
                                  <p:childTnLst>
                                    <p:set>
                                      <p:cBhvr>
                                        <p:cTn id="29" dur="1" fill="hold">
                                          <p:stCondLst>
                                            <p:cond delay="0"/>
                                          </p:stCondLst>
                                        </p:cTn>
                                        <p:tgtEl>
                                          <p:spTgt spid="18435">
                                            <p:txEl>
                                              <p:pRg st="3" end="3"/>
                                            </p:txEl>
                                          </p:spTgt>
                                        </p:tgtEl>
                                        <p:attrNameLst>
                                          <p:attrName>style.visibility</p:attrName>
                                        </p:attrNameLst>
                                      </p:cBhvr>
                                      <p:to>
                                        <p:strVal val="visible"/>
                                      </p:to>
                                    </p:set>
                                    <p:animEffect transition="in" filter="fade">
                                      <p:cBhvr>
                                        <p:cTn id="30" dur="1000"/>
                                        <p:tgtEl>
                                          <p:spTgt spid="18435">
                                            <p:txEl>
                                              <p:pRg st="3" end="3"/>
                                            </p:txEl>
                                          </p:spTgt>
                                        </p:tgtEl>
                                      </p:cBhvr>
                                    </p:animEffect>
                                    <p:anim calcmode="lin" valueType="num">
                                      <p:cBhvr>
                                        <p:cTn id="31" dur="1000" fill="hold"/>
                                        <p:tgtEl>
                                          <p:spTgt spid="18435">
                                            <p:txEl>
                                              <p:pRg st="3" end="3"/>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18435">
                                            <p:txEl>
                                              <p:pRg st="3" end="3"/>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8435">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52400" y="228600"/>
            <a:ext cx="8839200" cy="1143000"/>
          </a:xfrm>
        </p:spPr>
        <p:txBody>
          <a:bodyPr>
            <a:noAutofit/>
          </a:bodyPr>
          <a:lstStyle/>
          <a:p>
            <a:pPr fontAlgn="auto">
              <a:spcAft>
                <a:spcPts val="0"/>
              </a:spcAft>
              <a:defRPr/>
            </a:pPr>
            <a:r>
              <a:rPr lang="en-US" sz="3600" b="0" dirty="0" smtClean="0"/>
              <a:t>3.07 Maintenance and </a:t>
            </a:r>
            <a:br>
              <a:rPr lang="en-US" sz="3600" b="0" dirty="0" smtClean="0"/>
            </a:br>
            <a:r>
              <a:rPr lang="en-US" sz="3600" b="0" dirty="0" smtClean="0"/>
              <a:t>3.08 Adjustment</a:t>
            </a:r>
          </a:p>
        </p:txBody>
      </p:sp>
      <p:sp>
        <p:nvSpPr>
          <p:cNvPr id="21507" name="Rectangle 3"/>
          <p:cNvSpPr>
            <a:spLocks noGrp="1" noChangeArrowheads="1"/>
          </p:cNvSpPr>
          <p:nvPr>
            <p:ph type="body" sz="half" idx="1"/>
          </p:nvPr>
        </p:nvSpPr>
        <p:spPr>
          <a:xfrm>
            <a:off x="228600" y="1371600"/>
            <a:ext cx="4800600" cy="5334000"/>
          </a:xfrm>
        </p:spPr>
        <p:txBody>
          <a:bodyPr>
            <a:normAutofit/>
          </a:bodyPr>
          <a:lstStyle/>
          <a:p>
            <a:pPr marL="225425" indent="-225425" fontAlgn="auto">
              <a:lnSpc>
                <a:spcPct val="80000"/>
              </a:lnSpc>
              <a:spcAft>
                <a:spcPts val="0"/>
              </a:spcAft>
              <a:buClr>
                <a:srgbClr val="FFFF00"/>
              </a:buClr>
              <a:buSzPct val="80000"/>
              <a:defRPr/>
            </a:pPr>
            <a:r>
              <a:rPr lang="en-US" sz="2000" dirty="0" smtClean="0">
                <a:latin typeface="Arial" charset="0"/>
                <a:cs typeface="Arial" charset="0"/>
              </a:rPr>
              <a:t>The baton should be kept dry. If exposed to elements it should be opened and dried with a soft cloth. </a:t>
            </a:r>
            <a:r>
              <a:rPr lang="en-US" sz="2000" b="1" dirty="0" smtClean="0">
                <a:effectLst>
                  <a:outerShdw blurRad="38100" dist="38100" dir="2700000" algn="tl">
                    <a:srgbClr val="000000">
                      <a:alpha val="43137"/>
                    </a:srgbClr>
                  </a:outerShdw>
                </a:effectLst>
                <a:latin typeface="Arial" charset="0"/>
                <a:cs typeface="Arial" charset="0"/>
              </a:rPr>
              <a:t>No lubricant</a:t>
            </a:r>
            <a:r>
              <a:rPr lang="en-US" sz="2000" dirty="0" smtClean="0">
                <a:latin typeface="Arial" charset="0"/>
                <a:cs typeface="Arial" charset="0"/>
              </a:rPr>
              <a:t> should be placed on the shaft surfaces</a:t>
            </a:r>
          </a:p>
          <a:p>
            <a:pPr marL="225425" indent="-225425" fontAlgn="auto">
              <a:lnSpc>
                <a:spcPct val="80000"/>
              </a:lnSpc>
              <a:spcAft>
                <a:spcPts val="0"/>
              </a:spcAft>
              <a:buClr>
                <a:srgbClr val="FFFF00"/>
              </a:buClr>
              <a:buSzPct val="80000"/>
              <a:defRPr/>
            </a:pPr>
            <a:r>
              <a:rPr lang="en-US" sz="2000" dirty="0" smtClean="0">
                <a:latin typeface="Arial" charset="0"/>
                <a:cs typeface="Arial" charset="0"/>
              </a:rPr>
              <a:t>The baton should periodically be checked for wear and hairline cracks</a:t>
            </a:r>
          </a:p>
          <a:p>
            <a:pPr marL="225425" indent="-225425" fontAlgn="auto">
              <a:lnSpc>
                <a:spcPct val="80000"/>
              </a:lnSpc>
              <a:spcAft>
                <a:spcPts val="0"/>
              </a:spcAft>
              <a:buClr>
                <a:srgbClr val="FFFF00"/>
              </a:buClr>
              <a:buSzPct val="80000"/>
              <a:defRPr/>
            </a:pPr>
            <a:r>
              <a:rPr lang="en-US" sz="2000" dirty="0" smtClean="0">
                <a:latin typeface="Arial" charset="0"/>
                <a:cs typeface="Arial" charset="0"/>
              </a:rPr>
              <a:t>The cap should be checked for tightness and the o-ring lubricated with break-free</a:t>
            </a:r>
          </a:p>
          <a:p>
            <a:pPr marL="225425" indent="-225425" fontAlgn="auto">
              <a:lnSpc>
                <a:spcPct val="80000"/>
              </a:lnSpc>
              <a:spcAft>
                <a:spcPts val="0"/>
              </a:spcAft>
              <a:buClr>
                <a:srgbClr val="FFFF00"/>
              </a:buClr>
              <a:buSzPct val="80000"/>
              <a:defRPr/>
            </a:pPr>
            <a:r>
              <a:rPr lang="en-US" sz="2000" dirty="0" smtClean="0">
                <a:latin typeface="Arial" charset="0"/>
                <a:cs typeface="Arial" charset="0"/>
              </a:rPr>
              <a:t>The tip should be tight and loctite should be applied to secure it</a:t>
            </a:r>
          </a:p>
          <a:p>
            <a:pPr marL="225425" indent="-225425" fontAlgn="auto">
              <a:lnSpc>
                <a:spcPct val="80000"/>
              </a:lnSpc>
              <a:spcAft>
                <a:spcPts val="0"/>
              </a:spcAft>
              <a:buClr>
                <a:srgbClr val="FFFF00"/>
              </a:buClr>
              <a:buSzPct val="80000"/>
              <a:defRPr/>
            </a:pPr>
            <a:r>
              <a:rPr lang="en-US" sz="2000" dirty="0" smtClean="0">
                <a:latin typeface="Arial" charset="0"/>
                <a:cs typeface="Arial" charset="0"/>
              </a:rPr>
              <a:t>Worn grips should be replaced</a:t>
            </a:r>
          </a:p>
          <a:p>
            <a:pPr marL="225425" indent="-225425" fontAlgn="auto">
              <a:lnSpc>
                <a:spcPct val="80000"/>
              </a:lnSpc>
              <a:spcAft>
                <a:spcPts val="0"/>
              </a:spcAft>
              <a:buClr>
                <a:srgbClr val="FFFF00"/>
              </a:buClr>
              <a:buSzPct val="80000"/>
              <a:defRPr/>
            </a:pPr>
            <a:r>
              <a:rPr lang="en-US" sz="2000" dirty="0" smtClean="0">
                <a:latin typeface="Arial" charset="0"/>
                <a:cs typeface="Arial" charset="0"/>
              </a:rPr>
              <a:t>Worn or loose retaining clips should be replaced</a:t>
            </a:r>
          </a:p>
          <a:p>
            <a:pPr marL="631825" lvl="2" indent="-236538" fontAlgn="auto">
              <a:lnSpc>
                <a:spcPct val="80000"/>
              </a:lnSpc>
              <a:spcAft>
                <a:spcPts val="0"/>
              </a:spcAft>
              <a:buFont typeface="Wingdings" pitchFamily="2" charset="2"/>
              <a:buChar char="ü"/>
              <a:defRPr/>
            </a:pPr>
            <a:r>
              <a:rPr lang="en-US" sz="1600" dirty="0" smtClean="0">
                <a:solidFill>
                  <a:srgbClr val="FF0000"/>
                </a:solidFill>
                <a:latin typeface="Arial" charset="0"/>
                <a:cs typeface="Arial" charset="0"/>
              </a:rPr>
              <a:t>To increase the force necessary to open the baton widen the clip</a:t>
            </a:r>
          </a:p>
          <a:p>
            <a:pPr marL="631825" lvl="2" indent="-236538" fontAlgn="auto">
              <a:lnSpc>
                <a:spcPct val="80000"/>
              </a:lnSpc>
              <a:spcAft>
                <a:spcPts val="0"/>
              </a:spcAft>
              <a:buFont typeface="Wingdings" pitchFamily="2" charset="2"/>
              <a:buChar char="ü"/>
              <a:defRPr/>
            </a:pPr>
            <a:r>
              <a:rPr lang="en-US" sz="1600" dirty="0" smtClean="0">
                <a:latin typeface="Arial" charset="0"/>
                <a:cs typeface="Arial" charset="0"/>
              </a:rPr>
              <a:t>To lesson the force necessary to open the baton push the clip together</a:t>
            </a:r>
          </a:p>
          <a:p>
            <a:pPr marL="609600" indent="-609600" fontAlgn="auto">
              <a:lnSpc>
                <a:spcPct val="80000"/>
              </a:lnSpc>
              <a:spcAft>
                <a:spcPts val="0"/>
              </a:spcAft>
              <a:buClr>
                <a:srgbClr val="FFFF00"/>
              </a:buClr>
              <a:buFont typeface="Wingdings" pitchFamily="2" charset="2"/>
              <a:buChar char="§"/>
              <a:defRPr/>
            </a:pPr>
            <a:endParaRPr lang="en-US" sz="2000" b="1" dirty="0" smtClean="0">
              <a:latin typeface="Arial" charset="0"/>
              <a:cs typeface="Arial" charset="0"/>
            </a:endParaRPr>
          </a:p>
        </p:txBody>
      </p:sp>
      <p:pic>
        <p:nvPicPr>
          <p:cNvPr id="23556" name="Picture 4" descr="baton"/>
          <p:cNvPicPr>
            <a:picLocks noGrp="1" noChangeAspect="1" noChangeArrowheads="1"/>
          </p:cNvPicPr>
          <p:nvPr>
            <p:ph sz="half" idx="2"/>
          </p:nvPr>
        </p:nvPicPr>
        <p:blipFill>
          <a:blip r:embed="rId3"/>
          <a:stretch>
            <a:fillRect/>
          </a:stretch>
        </p:blipFill>
        <p:spPr bwMode="auto">
          <a:xfrm>
            <a:off x="5105400" y="1371600"/>
            <a:ext cx="3886200" cy="5257800"/>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fade">
                                      <p:cBhvr>
                                        <p:cTn id="7" dur="1000"/>
                                        <p:tgtEl>
                                          <p:spTgt spid="21507">
                                            <p:txEl>
                                              <p:pRg st="0" end="0"/>
                                            </p:txEl>
                                          </p:spTgt>
                                        </p:tgtEl>
                                      </p:cBhvr>
                                    </p:animEffect>
                                    <p:anim calcmode="lin" valueType="num">
                                      <p:cBhvr>
                                        <p:cTn id="8" dur="10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150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50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1507">
                                            <p:txEl>
                                              <p:pRg st="1" end="1"/>
                                            </p:txEl>
                                          </p:spTgt>
                                        </p:tgtEl>
                                        <p:attrNameLst>
                                          <p:attrName>style.visibility</p:attrName>
                                        </p:attrNameLst>
                                      </p:cBhvr>
                                      <p:to>
                                        <p:strVal val="visible"/>
                                      </p:to>
                                    </p:set>
                                    <p:animEffect transition="in" filter="fade">
                                      <p:cBhvr>
                                        <p:cTn id="15" dur="1000"/>
                                        <p:tgtEl>
                                          <p:spTgt spid="21507">
                                            <p:txEl>
                                              <p:pRg st="1" end="1"/>
                                            </p:txEl>
                                          </p:spTgt>
                                        </p:tgtEl>
                                      </p:cBhvr>
                                    </p:animEffect>
                                    <p:anim calcmode="lin" valueType="num">
                                      <p:cBhvr>
                                        <p:cTn id="16" dur="10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1507">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150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21507">
                                            <p:txEl>
                                              <p:pRg st="2" end="2"/>
                                            </p:txEl>
                                          </p:spTgt>
                                        </p:tgtEl>
                                        <p:attrNameLst>
                                          <p:attrName>style.visibility</p:attrName>
                                        </p:attrNameLst>
                                      </p:cBhvr>
                                      <p:to>
                                        <p:strVal val="visible"/>
                                      </p:to>
                                    </p:set>
                                    <p:animEffect transition="in" filter="fade">
                                      <p:cBhvr>
                                        <p:cTn id="23" dur="1000"/>
                                        <p:tgtEl>
                                          <p:spTgt spid="21507">
                                            <p:txEl>
                                              <p:pRg st="2" end="2"/>
                                            </p:txEl>
                                          </p:spTgt>
                                        </p:tgtEl>
                                      </p:cBhvr>
                                    </p:animEffect>
                                    <p:anim calcmode="lin" valueType="num">
                                      <p:cBhvr>
                                        <p:cTn id="24" dur="10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21507">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150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21507">
                                            <p:txEl>
                                              <p:pRg st="3" end="3"/>
                                            </p:txEl>
                                          </p:spTgt>
                                        </p:tgtEl>
                                        <p:attrNameLst>
                                          <p:attrName>style.visibility</p:attrName>
                                        </p:attrNameLst>
                                      </p:cBhvr>
                                      <p:to>
                                        <p:strVal val="visible"/>
                                      </p:to>
                                    </p:set>
                                    <p:animEffect transition="in" filter="fade">
                                      <p:cBhvr>
                                        <p:cTn id="31" dur="1000"/>
                                        <p:tgtEl>
                                          <p:spTgt spid="21507">
                                            <p:txEl>
                                              <p:pRg st="3" end="3"/>
                                            </p:txEl>
                                          </p:spTgt>
                                        </p:tgtEl>
                                      </p:cBhvr>
                                    </p:animEffect>
                                    <p:anim calcmode="lin" valueType="num">
                                      <p:cBhvr>
                                        <p:cTn id="32" dur="10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21507">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150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21507">
                                            <p:txEl>
                                              <p:pRg st="4" end="4"/>
                                            </p:txEl>
                                          </p:spTgt>
                                        </p:tgtEl>
                                        <p:attrNameLst>
                                          <p:attrName>style.visibility</p:attrName>
                                        </p:attrNameLst>
                                      </p:cBhvr>
                                      <p:to>
                                        <p:strVal val="visible"/>
                                      </p:to>
                                    </p:set>
                                    <p:animEffect transition="in" filter="fade">
                                      <p:cBhvr>
                                        <p:cTn id="39" dur="1000"/>
                                        <p:tgtEl>
                                          <p:spTgt spid="21507">
                                            <p:txEl>
                                              <p:pRg st="4" end="4"/>
                                            </p:txEl>
                                          </p:spTgt>
                                        </p:tgtEl>
                                      </p:cBhvr>
                                    </p:animEffect>
                                    <p:anim calcmode="lin" valueType="num">
                                      <p:cBhvr>
                                        <p:cTn id="40" dur="10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21507">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150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21507">
                                            <p:txEl>
                                              <p:pRg st="5" end="5"/>
                                            </p:txEl>
                                          </p:spTgt>
                                        </p:tgtEl>
                                        <p:attrNameLst>
                                          <p:attrName>style.visibility</p:attrName>
                                        </p:attrNameLst>
                                      </p:cBhvr>
                                      <p:to>
                                        <p:strVal val="visible"/>
                                      </p:to>
                                    </p:set>
                                    <p:animEffect transition="in" filter="fade">
                                      <p:cBhvr>
                                        <p:cTn id="47" dur="1000"/>
                                        <p:tgtEl>
                                          <p:spTgt spid="21507">
                                            <p:txEl>
                                              <p:pRg st="5" end="5"/>
                                            </p:txEl>
                                          </p:spTgt>
                                        </p:tgtEl>
                                      </p:cBhvr>
                                    </p:animEffect>
                                    <p:anim calcmode="lin" valueType="num">
                                      <p:cBhvr>
                                        <p:cTn id="48" dur="10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21507">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21507">
                                            <p:txEl>
                                              <p:pRg st="5" end="5"/>
                                            </p:txEl>
                                          </p:spTgt>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0"/>
                                  </p:stCondLst>
                                  <p:childTnLst>
                                    <p:set>
                                      <p:cBhvr>
                                        <p:cTn id="52" dur="1" fill="hold">
                                          <p:stCondLst>
                                            <p:cond delay="0"/>
                                          </p:stCondLst>
                                        </p:cTn>
                                        <p:tgtEl>
                                          <p:spTgt spid="21507">
                                            <p:txEl>
                                              <p:pRg st="6" end="6"/>
                                            </p:txEl>
                                          </p:spTgt>
                                        </p:tgtEl>
                                        <p:attrNameLst>
                                          <p:attrName>style.visibility</p:attrName>
                                        </p:attrNameLst>
                                      </p:cBhvr>
                                      <p:to>
                                        <p:strVal val="visible"/>
                                      </p:to>
                                    </p:set>
                                    <p:animEffect transition="in" filter="fade">
                                      <p:cBhvr>
                                        <p:cTn id="53" dur="1000"/>
                                        <p:tgtEl>
                                          <p:spTgt spid="21507">
                                            <p:txEl>
                                              <p:pRg st="6" end="6"/>
                                            </p:txEl>
                                          </p:spTgt>
                                        </p:tgtEl>
                                      </p:cBhvr>
                                    </p:animEffect>
                                    <p:anim calcmode="lin" valueType="num">
                                      <p:cBhvr>
                                        <p:cTn id="54" dur="1000" fill="hold"/>
                                        <p:tgtEl>
                                          <p:spTgt spid="21507">
                                            <p:txEl>
                                              <p:pRg st="6" end="6"/>
                                            </p:txEl>
                                          </p:spTgt>
                                        </p:tgtEl>
                                        <p:attrNameLst>
                                          <p:attrName>ppt_x</p:attrName>
                                        </p:attrNameLst>
                                      </p:cBhvr>
                                      <p:tavLst>
                                        <p:tav tm="0">
                                          <p:val>
                                            <p:strVal val="#ppt_x"/>
                                          </p:val>
                                        </p:tav>
                                        <p:tav tm="100000">
                                          <p:val>
                                            <p:strVal val="#ppt_x"/>
                                          </p:val>
                                        </p:tav>
                                      </p:tavLst>
                                    </p:anim>
                                    <p:anim calcmode="lin" valueType="num">
                                      <p:cBhvr>
                                        <p:cTn id="55" dur="900" decel="100000" fill="hold"/>
                                        <p:tgtEl>
                                          <p:spTgt spid="21507">
                                            <p:txEl>
                                              <p:pRg st="6" end="6"/>
                                            </p:txEl>
                                          </p:spTgt>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21507">
                                            <p:txEl>
                                              <p:pRg st="6" end="6"/>
                                            </p:txEl>
                                          </p:spTgt>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0"/>
                                  </p:stCondLst>
                                  <p:childTnLst>
                                    <p:set>
                                      <p:cBhvr>
                                        <p:cTn id="58" dur="1" fill="hold">
                                          <p:stCondLst>
                                            <p:cond delay="0"/>
                                          </p:stCondLst>
                                        </p:cTn>
                                        <p:tgtEl>
                                          <p:spTgt spid="21507">
                                            <p:txEl>
                                              <p:pRg st="7" end="7"/>
                                            </p:txEl>
                                          </p:spTgt>
                                        </p:tgtEl>
                                        <p:attrNameLst>
                                          <p:attrName>style.visibility</p:attrName>
                                        </p:attrNameLst>
                                      </p:cBhvr>
                                      <p:to>
                                        <p:strVal val="visible"/>
                                      </p:to>
                                    </p:set>
                                    <p:animEffect transition="in" filter="fade">
                                      <p:cBhvr>
                                        <p:cTn id="59" dur="1000"/>
                                        <p:tgtEl>
                                          <p:spTgt spid="21507">
                                            <p:txEl>
                                              <p:pRg st="7" end="7"/>
                                            </p:txEl>
                                          </p:spTgt>
                                        </p:tgtEl>
                                      </p:cBhvr>
                                    </p:animEffect>
                                    <p:anim calcmode="lin" valueType="num">
                                      <p:cBhvr>
                                        <p:cTn id="60" dur="1000" fill="hold"/>
                                        <p:tgtEl>
                                          <p:spTgt spid="21507">
                                            <p:txEl>
                                              <p:pRg st="7" end="7"/>
                                            </p:txEl>
                                          </p:spTgt>
                                        </p:tgtEl>
                                        <p:attrNameLst>
                                          <p:attrName>ppt_x</p:attrName>
                                        </p:attrNameLst>
                                      </p:cBhvr>
                                      <p:tavLst>
                                        <p:tav tm="0">
                                          <p:val>
                                            <p:strVal val="#ppt_x"/>
                                          </p:val>
                                        </p:tav>
                                        <p:tav tm="100000">
                                          <p:val>
                                            <p:strVal val="#ppt_x"/>
                                          </p:val>
                                        </p:tav>
                                      </p:tavLst>
                                    </p:anim>
                                    <p:anim calcmode="lin" valueType="num">
                                      <p:cBhvr>
                                        <p:cTn id="61" dur="900" decel="100000" fill="hold"/>
                                        <p:tgtEl>
                                          <p:spTgt spid="21507">
                                            <p:txEl>
                                              <p:pRg st="7" end="7"/>
                                            </p:txEl>
                                          </p:spTgt>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21507">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Autofit/>
          </a:bodyPr>
          <a:lstStyle/>
          <a:p>
            <a:pPr fontAlgn="auto">
              <a:spcAft>
                <a:spcPts val="0"/>
              </a:spcAft>
              <a:defRPr/>
            </a:pPr>
            <a:r>
              <a:rPr lang="en-US" sz="4800" b="0" dirty="0" smtClean="0"/>
              <a:t>Lever Loc Baton</a:t>
            </a:r>
          </a:p>
        </p:txBody>
      </p:sp>
      <p:sp>
        <p:nvSpPr>
          <p:cNvPr id="21507" name="Rectangle 3"/>
          <p:cNvSpPr>
            <a:spLocks noGrp="1" noChangeArrowheads="1"/>
          </p:cNvSpPr>
          <p:nvPr>
            <p:ph type="body" sz="half" idx="1"/>
          </p:nvPr>
        </p:nvSpPr>
        <p:spPr>
          <a:xfrm>
            <a:off x="228600" y="1371600"/>
            <a:ext cx="3886200" cy="5334000"/>
          </a:xfrm>
        </p:spPr>
        <p:txBody>
          <a:bodyPr/>
          <a:lstStyle/>
          <a:p>
            <a:pPr fontAlgn="auto">
              <a:spcAft>
                <a:spcPts val="0"/>
              </a:spcAft>
              <a:defRPr/>
            </a:pPr>
            <a:r>
              <a:rPr lang="en-US" sz="2000" dirty="0" smtClean="0"/>
              <a:t>The Lever Loc baton uses Two internal tube stops, Two pairs of opposing stainless steel locking lugs, and a Stainless retention post</a:t>
            </a:r>
          </a:p>
          <a:p>
            <a:pPr fontAlgn="auto">
              <a:spcAft>
                <a:spcPts val="0"/>
              </a:spcAft>
              <a:defRPr/>
            </a:pPr>
            <a:r>
              <a:rPr lang="en-US" sz="2000" dirty="0" smtClean="0"/>
              <a:t>This allows the Lever Loc baton to be opened and closed by hand</a:t>
            </a:r>
          </a:p>
          <a:p>
            <a:pPr fontAlgn="auto">
              <a:spcAft>
                <a:spcPts val="0"/>
              </a:spcAft>
              <a:defRPr/>
            </a:pPr>
            <a:r>
              <a:rPr lang="en-US" sz="2000" dirty="0" smtClean="0"/>
              <a:t>The Lever Loc consists of only 16 parts</a:t>
            </a:r>
          </a:p>
          <a:p>
            <a:pPr fontAlgn="auto">
              <a:spcAft>
                <a:spcPts val="0"/>
              </a:spcAft>
              <a:defRPr/>
            </a:pPr>
            <a:r>
              <a:rPr lang="en-US" sz="2000" dirty="0" smtClean="0"/>
              <a:t>It is closed with a simple clockwise twist of the shafts</a:t>
            </a:r>
          </a:p>
          <a:p>
            <a:pPr fontAlgn="auto">
              <a:spcAft>
                <a:spcPts val="0"/>
              </a:spcAft>
              <a:defRPr/>
            </a:pPr>
            <a:r>
              <a:rPr lang="en-US" sz="2000" dirty="0" smtClean="0"/>
              <a:t>The baton is compatible with all existing Tactical Baton® caps and scabbards</a:t>
            </a:r>
          </a:p>
          <a:p>
            <a:pPr fontAlgn="auto">
              <a:spcAft>
                <a:spcPts val="0"/>
              </a:spcAft>
              <a:defRPr/>
            </a:pPr>
            <a:endParaRPr lang="en-US" sz="2000" dirty="0" smtClean="0"/>
          </a:p>
          <a:p>
            <a:pPr fontAlgn="auto">
              <a:spcAft>
                <a:spcPts val="0"/>
              </a:spcAft>
              <a:defRPr/>
            </a:pPr>
            <a:endParaRPr lang="en-US" sz="2000" b="1" dirty="0" smtClean="0">
              <a:latin typeface="Arial" charset="0"/>
              <a:cs typeface="Arial" charset="0"/>
            </a:endParaRPr>
          </a:p>
        </p:txBody>
      </p:sp>
      <p:pic>
        <p:nvPicPr>
          <p:cNvPr id="6" name="Content Placeholder 5" descr="http---www.asp-net.com-pdfs-aspfacts-batons-Paper_A18___LeverLoc.pdf - Adobe Reader.bmp"/>
          <p:cNvPicPr>
            <a:picLocks noGrp="1" noChangeAspect="1"/>
          </p:cNvPicPr>
          <p:nvPr>
            <p:ph sz="half" idx="2"/>
          </p:nvPr>
        </p:nvPicPr>
        <p:blipFill>
          <a:blip r:embed="rId3"/>
          <a:stretch>
            <a:fillRect/>
          </a:stretch>
        </p:blipFill>
        <p:spPr bwMode="auto">
          <a:xfrm>
            <a:off x="4267200" y="2686059"/>
            <a:ext cx="4648199" cy="3848081"/>
          </a:xfrm>
        </p:spPr>
      </p:pic>
      <p:pic>
        <p:nvPicPr>
          <p:cNvPr id="8" name="Picture 7" descr="lever.bmp"/>
          <p:cNvPicPr>
            <a:picLocks noChangeAspect="1"/>
          </p:cNvPicPr>
          <p:nvPr/>
        </p:nvPicPr>
        <p:blipFill>
          <a:blip r:embed="rId4"/>
          <a:stretch>
            <a:fillRect/>
          </a:stretch>
        </p:blipFill>
        <p:spPr bwMode="auto">
          <a:xfrm>
            <a:off x="4142655" y="1447800"/>
            <a:ext cx="4821090" cy="10668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p:cTn id="7" dur="1000" fill="hold"/>
                                        <p:tgtEl>
                                          <p:spTgt spid="21507">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150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1507">
                                            <p:txEl>
                                              <p:pRg st="0" end="0"/>
                                            </p:txEl>
                                          </p:spTgt>
                                        </p:tgtEl>
                                      </p:cBhvr>
                                    </p:animEffect>
                                  </p:childTnLst>
                                </p:cTn>
                              </p:par>
                              <p:par>
                                <p:cTn id="10" presetID="5" presetClass="entr" presetSubtype="1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9" presetClass="entr" presetSubtype="0" fill="hold" nodeType="clickEffect">
                                  <p:stCondLst>
                                    <p:cond delay="0"/>
                                  </p:stCondLst>
                                  <p:childTnLst>
                                    <p:set>
                                      <p:cBhvr>
                                        <p:cTn id="16" dur="1" fill="hold">
                                          <p:stCondLst>
                                            <p:cond delay="0"/>
                                          </p:stCondLst>
                                        </p:cTn>
                                        <p:tgtEl>
                                          <p:spTgt spid="21507">
                                            <p:txEl>
                                              <p:pRg st="1" end="1"/>
                                            </p:txEl>
                                          </p:spTgt>
                                        </p:tgtEl>
                                        <p:attrNameLst>
                                          <p:attrName>style.visibility</p:attrName>
                                        </p:attrNameLst>
                                      </p:cBhvr>
                                      <p:to>
                                        <p:strVal val="visible"/>
                                      </p:to>
                                    </p:set>
                                    <p:anim calcmode="lin" valueType="num">
                                      <p:cBhvr>
                                        <p:cTn id="17" dur="1000" fill="hold"/>
                                        <p:tgtEl>
                                          <p:spTgt spid="21507">
                                            <p:txEl>
                                              <p:pRg st="1" end="1"/>
                                            </p:txEl>
                                          </p:spTgt>
                                        </p:tgtEl>
                                        <p:attrNameLst>
                                          <p:attrName>ppt_x</p:attrName>
                                        </p:attrNameLst>
                                      </p:cBhvr>
                                      <p:tavLst>
                                        <p:tav tm="0">
                                          <p:val>
                                            <p:strVal val="#ppt_x-.2"/>
                                          </p:val>
                                        </p:tav>
                                        <p:tav tm="100000">
                                          <p:val>
                                            <p:strVal val="#ppt_x"/>
                                          </p:val>
                                        </p:tav>
                                      </p:tavLst>
                                    </p:anim>
                                    <p:anim calcmode="lin" valueType="num">
                                      <p:cBhvr>
                                        <p:cTn id="18" dur="1000" fill="hold"/>
                                        <p:tgtEl>
                                          <p:spTgt spid="2150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21507">
                                            <p:txEl>
                                              <p:pRg st="1" end="1"/>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heckerboard(across)">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21507">
                                            <p:txEl>
                                              <p:pRg st="2" end="2"/>
                                            </p:txEl>
                                          </p:spTgt>
                                        </p:tgtEl>
                                        <p:attrNameLst>
                                          <p:attrName>style.visibility</p:attrName>
                                        </p:attrNameLst>
                                      </p:cBhvr>
                                      <p:to>
                                        <p:strVal val="visible"/>
                                      </p:to>
                                    </p:set>
                                    <p:animEffect transition="in" filter="fade">
                                      <p:cBhvr>
                                        <p:cTn id="27" dur="1000"/>
                                        <p:tgtEl>
                                          <p:spTgt spid="21507">
                                            <p:txEl>
                                              <p:pRg st="2" end="2"/>
                                            </p:txEl>
                                          </p:spTgt>
                                        </p:tgtEl>
                                      </p:cBhvr>
                                    </p:animEffect>
                                    <p:anim calcmode="lin" valueType="num">
                                      <p:cBhvr>
                                        <p:cTn id="28" dur="10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21507">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150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21507">
                                            <p:txEl>
                                              <p:pRg st="3" end="3"/>
                                            </p:txEl>
                                          </p:spTgt>
                                        </p:tgtEl>
                                        <p:attrNameLst>
                                          <p:attrName>style.visibility</p:attrName>
                                        </p:attrNameLst>
                                      </p:cBhvr>
                                      <p:to>
                                        <p:strVal val="visible"/>
                                      </p:to>
                                    </p:set>
                                    <p:animEffect transition="in" filter="fade">
                                      <p:cBhvr>
                                        <p:cTn id="35" dur="1000"/>
                                        <p:tgtEl>
                                          <p:spTgt spid="21507">
                                            <p:txEl>
                                              <p:pRg st="3" end="3"/>
                                            </p:txEl>
                                          </p:spTgt>
                                        </p:tgtEl>
                                      </p:cBhvr>
                                    </p:animEffect>
                                    <p:anim calcmode="lin" valueType="num">
                                      <p:cBhvr>
                                        <p:cTn id="36" dur="10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21507">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150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nodeType="clickEffect">
                                  <p:stCondLst>
                                    <p:cond delay="0"/>
                                  </p:stCondLst>
                                  <p:childTnLst>
                                    <p:set>
                                      <p:cBhvr>
                                        <p:cTn id="42" dur="1" fill="hold">
                                          <p:stCondLst>
                                            <p:cond delay="0"/>
                                          </p:stCondLst>
                                        </p:cTn>
                                        <p:tgtEl>
                                          <p:spTgt spid="21507">
                                            <p:txEl>
                                              <p:pRg st="4" end="4"/>
                                            </p:txEl>
                                          </p:spTgt>
                                        </p:tgtEl>
                                        <p:attrNameLst>
                                          <p:attrName>style.visibility</p:attrName>
                                        </p:attrNameLst>
                                      </p:cBhvr>
                                      <p:to>
                                        <p:strVal val="visible"/>
                                      </p:to>
                                    </p:set>
                                    <p:animEffect transition="in" filter="fade">
                                      <p:cBhvr>
                                        <p:cTn id="43" dur="1000"/>
                                        <p:tgtEl>
                                          <p:spTgt spid="21507">
                                            <p:txEl>
                                              <p:pRg st="4" end="4"/>
                                            </p:txEl>
                                          </p:spTgt>
                                        </p:tgtEl>
                                      </p:cBhvr>
                                    </p:animEffect>
                                    <p:anim calcmode="lin" valueType="num">
                                      <p:cBhvr>
                                        <p:cTn id="44" dur="10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21507">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21507">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fontAlgn="auto">
              <a:spcAft>
                <a:spcPts val="0"/>
              </a:spcAft>
              <a:defRPr/>
            </a:pPr>
            <a:r>
              <a:rPr lang="en-US" sz="5400" b="0" dirty="0" smtClean="0"/>
              <a:t>3.10 Rotating Scabbards</a:t>
            </a:r>
          </a:p>
        </p:txBody>
      </p:sp>
      <p:sp>
        <p:nvSpPr>
          <p:cNvPr id="22531" name="Rectangle 3"/>
          <p:cNvSpPr>
            <a:spLocks noGrp="1" noChangeArrowheads="1"/>
          </p:cNvSpPr>
          <p:nvPr>
            <p:ph sz="half" idx="1"/>
          </p:nvPr>
        </p:nvSpPr>
        <p:spPr>
          <a:xfrm>
            <a:off x="457200" y="1600200"/>
            <a:ext cx="5257800" cy="4525963"/>
          </a:xfrm>
        </p:spPr>
        <p:txBody>
          <a:bodyPr>
            <a:normAutofit fontScale="92500" lnSpcReduction="10000"/>
          </a:bodyPr>
          <a:lstStyle/>
          <a:p>
            <a:pPr marL="225425" indent="-225425" fontAlgn="auto">
              <a:spcAft>
                <a:spcPts val="0"/>
              </a:spcAft>
              <a:buClr>
                <a:srgbClr val="FFFF00"/>
              </a:buClr>
              <a:buSzPct val="80000"/>
              <a:defRPr/>
            </a:pPr>
            <a:r>
              <a:rPr lang="en-US" sz="2400" dirty="0" smtClean="0">
                <a:latin typeface="Arial" charset="0"/>
                <a:cs typeface="Arial" charset="0"/>
              </a:rPr>
              <a:t>The scabbard may be rotated to 12 positions or locked upright</a:t>
            </a:r>
          </a:p>
          <a:p>
            <a:pPr marL="225425" indent="-225425" fontAlgn="auto">
              <a:spcAft>
                <a:spcPts val="0"/>
              </a:spcAft>
              <a:buClr>
                <a:srgbClr val="FFFF00"/>
              </a:buClr>
              <a:buSzPct val="80000"/>
              <a:defRPr/>
            </a:pPr>
            <a:r>
              <a:rPr lang="en-US" sz="2400" dirty="0" smtClean="0">
                <a:latin typeface="Arial" charset="0"/>
                <a:cs typeface="Arial" charset="0"/>
              </a:rPr>
              <a:t>The slide bar can be adjusted to a variety of belt widths and locks into place</a:t>
            </a:r>
          </a:p>
          <a:p>
            <a:pPr marL="225425" indent="-225425" fontAlgn="auto">
              <a:spcAft>
                <a:spcPts val="0"/>
              </a:spcAft>
              <a:buClr>
                <a:srgbClr val="FFFF00"/>
              </a:buClr>
              <a:buSzPct val="80000"/>
              <a:defRPr/>
            </a:pPr>
            <a:r>
              <a:rPr lang="en-US" sz="2400" dirty="0" smtClean="0">
                <a:latin typeface="Arial" charset="0"/>
                <a:cs typeface="Arial" charset="0"/>
              </a:rPr>
              <a:t>The retaining clip can be adjusted for baton retention</a:t>
            </a:r>
          </a:p>
          <a:p>
            <a:pPr marL="225425" indent="-225425" fontAlgn="auto">
              <a:spcAft>
                <a:spcPts val="0"/>
              </a:spcAft>
              <a:buClr>
                <a:srgbClr val="FFFF00"/>
              </a:buClr>
              <a:buSzPct val="80000"/>
              <a:defRPr/>
            </a:pPr>
            <a:r>
              <a:rPr lang="en-US" sz="2400" dirty="0" smtClean="0">
                <a:latin typeface="Arial" charset="0"/>
                <a:cs typeface="Arial" charset="0"/>
              </a:rPr>
              <a:t>Closed batons should be drawn out of the top not the side of the scabbard. While extended batons are drawn out of the side</a:t>
            </a:r>
          </a:p>
          <a:p>
            <a:pPr marL="225425" indent="-225425" fontAlgn="auto">
              <a:spcAft>
                <a:spcPts val="0"/>
              </a:spcAft>
              <a:buClr>
                <a:srgbClr val="FFFF00"/>
              </a:buClr>
              <a:buSzPct val="80000"/>
              <a:defRPr/>
            </a:pPr>
            <a:r>
              <a:rPr lang="en-US" sz="2400" dirty="0" smtClean="0">
                <a:latin typeface="Arial" charset="0"/>
                <a:cs typeface="Arial" charset="0"/>
              </a:rPr>
              <a:t>Federal scabbard are designed with a closed face</a:t>
            </a:r>
          </a:p>
          <a:p>
            <a:pPr marL="609600" indent="-609600" fontAlgn="auto">
              <a:spcAft>
                <a:spcPts val="0"/>
              </a:spcAft>
              <a:buClr>
                <a:srgbClr val="FFFF00"/>
              </a:buClr>
              <a:buFont typeface="Wingdings" pitchFamily="2" charset="2"/>
              <a:buChar char="§"/>
              <a:defRPr/>
            </a:pPr>
            <a:endParaRPr lang="en-US" sz="2400" b="1" dirty="0" smtClean="0">
              <a:latin typeface="Arial" charset="0"/>
              <a:cs typeface="Arial" charset="0"/>
            </a:endParaRPr>
          </a:p>
        </p:txBody>
      </p:sp>
      <p:pic>
        <p:nvPicPr>
          <p:cNvPr id="25604" name="Picture 4" descr="scabbard"/>
          <p:cNvPicPr>
            <a:picLocks noGrp="1" noChangeAspect="1" noChangeArrowheads="1"/>
          </p:cNvPicPr>
          <p:nvPr>
            <p:ph sz="half" idx="2"/>
          </p:nvPr>
        </p:nvPicPr>
        <p:blipFill>
          <a:blip r:embed="rId3" cstate="print"/>
          <a:srcRect/>
          <a:stretch>
            <a:fillRect/>
          </a:stretch>
        </p:blipFill>
        <p:spPr bwMode="auto">
          <a:xfrm>
            <a:off x="5791200" y="1524000"/>
            <a:ext cx="3048000" cy="2743200"/>
          </a:xfrm>
        </p:spPr>
      </p:pic>
      <p:pic>
        <p:nvPicPr>
          <p:cNvPr id="1026" name="Picture 2"/>
          <p:cNvPicPr>
            <a:picLocks noChangeAspect="1" noChangeArrowheads="1"/>
          </p:cNvPicPr>
          <p:nvPr/>
        </p:nvPicPr>
        <p:blipFill>
          <a:blip r:embed="rId4"/>
          <a:srcRect/>
          <a:stretch>
            <a:fillRect/>
          </a:stretch>
        </p:blipFill>
        <p:spPr bwMode="auto">
          <a:xfrm>
            <a:off x="5791200" y="4267200"/>
            <a:ext cx="3048000" cy="2428875"/>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1000"/>
                                        <p:tgtEl>
                                          <p:spTgt spid="22531">
                                            <p:txEl>
                                              <p:pRg st="0" end="0"/>
                                            </p:txEl>
                                          </p:spTgt>
                                        </p:tgtEl>
                                      </p:cBhvr>
                                    </p:animEffect>
                                    <p:anim calcmode="lin" valueType="num">
                                      <p:cBhvr>
                                        <p:cTn id="8"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253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253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2531">
                                            <p:txEl>
                                              <p:pRg st="1" end="1"/>
                                            </p:txEl>
                                          </p:spTgt>
                                        </p:tgtEl>
                                        <p:attrNameLst>
                                          <p:attrName>style.visibility</p:attrName>
                                        </p:attrNameLst>
                                      </p:cBhvr>
                                      <p:to>
                                        <p:strVal val="visible"/>
                                      </p:to>
                                    </p:set>
                                    <p:animEffect transition="in" filter="fade">
                                      <p:cBhvr>
                                        <p:cTn id="15" dur="1000"/>
                                        <p:tgtEl>
                                          <p:spTgt spid="22531">
                                            <p:txEl>
                                              <p:pRg st="1" end="1"/>
                                            </p:txEl>
                                          </p:spTgt>
                                        </p:tgtEl>
                                      </p:cBhvr>
                                    </p:animEffect>
                                    <p:anim calcmode="lin" valueType="num">
                                      <p:cBhvr>
                                        <p:cTn id="16" dur="10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253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253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22531">
                                            <p:txEl>
                                              <p:pRg st="2" end="2"/>
                                            </p:txEl>
                                          </p:spTgt>
                                        </p:tgtEl>
                                        <p:attrNameLst>
                                          <p:attrName>style.visibility</p:attrName>
                                        </p:attrNameLst>
                                      </p:cBhvr>
                                      <p:to>
                                        <p:strVal val="visible"/>
                                      </p:to>
                                    </p:set>
                                    <p:animEffect transition="in" filter="fade">
                                      <p:cBhvr>
                                        <p:cTn id="23" dur="1000"/>
                                        <p:tgtEl>
                                          <p:spTgt spid="22531">
                                            <p:txEl>
                                              <p:pRg st="2" end="2"/>
                                            </p:txEl>
                                          </p:spTgt>
                                        </p:tgtEl>
                                      </p:cBhvr>
                                    </p:animEffect>
                                    <p:anim calcmode="lin" valueType="num">
                                      <p:cBhvr>
                                        <p:cTn id="24" dur="10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2253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253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22531">
                                            <p:txEl>
                                              <p:pRg st="3" end="3"/>
                                            </p:txEl>
                                          </p:spTgt>
                                        </p:tgtEl>
                                        <p:attrNameLst>
                                          <p:attrName>style.visibility</p:attrName>
                                        </p:attrNameLst>
                                      </p:cBhvr>
                                      <p:to>
                                        <p:strVal val="visible"/>
                                      </p:to>
                                    </p:set>
                                    <p:animEffect transition="in" filter="fade">
                                      <p:cBhvr>
                                        <p:cTn id="31" dur="1000"/>
                                        <p:tgtEl>
                                          <p:spTgt spid="22531">
                                            <p:txEl>
                                              <p:pRg st="3" end="3"/>
                                            </p:txEl>
                                          </p:spTgt>
                                        </p:tgtEl>
                                      </p:cBhvr>
                                    </p:animEffect>
                                    <p:anim calcmode="lin" valueType="num">
                                      <p:cBhvr>
                                        <p:cTn id="32" dur="10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22531">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2531">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22531">
                                            <p:txEl>
                                              <p:pRg st="4" end="4"/>
                                            </p:txEl>
                                          </p:spTgt>
                                        </p:tgtEl>
                                        <p:attrNameLst>
                                          <p:attrName>style.visibility</p:attrName>
                                        </p:attrNameLst>
                                      </p:cBhvr>
                                      <p:to>
                                        <p:strVal val="visible"/>
                                      </p:to>
                                    </p:set>
                                    <p:animEffect transition="in" filter="fade">
                                      <p:cBhvr>
                                        <p:cTn id="39" dur="1000"/>
                                        <p:tgtEl>
                                          <p:spTgt spid="22531">
                                            <p:txEl>
                                              <p:pRg st="4" end="4"/>
                                            </p:txEl>
                                          </p:spTgt>
                                        </p:tgtEl>
                                      </p:cBhvr>
                                    </p:animEffect>
                                    <p:anim calcmode="lin" valueType="num">
                                      <p:cBhvr>
                                        <p:cTn id="40" dur="10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22531">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531">
                                            <p:txEl>
                                              <p:pRg st="4" end="4"/>
                                            </p:txEl>
                                          </p:spTgt>
                                        </p:tgtEl>
                                        <p:attrNameLst>
                                          <p:attrName>ppt_y</p:attrName>
                                        </p:attrNameLst>
                                      </p:cBhvr>
                                      <p:tavLst>
                                        <p:tav tm="0">
                                          <p:val>
                                            <p:strVal val="#ppt_y-.03"/>
                                          </p:val>
                                        </p:tav>
                                        <p:tav tm="100000">
                                          <p:val>
                                            <p:strVal val="#ppt_y"/>
                                          </p:val>
                                        </p:tav>
                                      </p:tavLst>
                                    </p:anim>
                                  </p:childTnLst>
                                </p:cTn>
                              </p:par>
                              <p:par>
                                <p:cTn id="43" presetID="5" presetClass="entr" presetSubtype="10" fill="hold" nodeType="withEffect">
                                  <p:stCondLst>
                                    <p:cond delay="0"/>
                                  </p:stCondLst>
                                  <p:childTnLst>
                                    <p:set>
                                      <p:cBhvr>
                                        <p:cTn id="44" dur="1" fill="hold">
                                          <p:stCondLst>
                                            <p:cond delay="0"/>
                                          </p:stCondLst>
                                        </p:cTn>
                                        <p:tgtEl>
                                          <p:spTgt spid="1026"/>
                                        </p:tgtEl>
                                        <p:attrNameLst>
                                          <p:attrName>style.visibility</p:attrName>
                                        </p:attrNameLst>
                                      </p:cBhvr>
                                      <p:to>
                                        <p:strVal val="visible"/>
                                      </p:to>
                                    </p:set>
                                    <p:animEffect transition="in" filter="checkerboard(across)">
                                      <p:cBhvr>
                                        <p:cTn id="4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400" b="0" dirty="0" smtClean="0"/>
              <a:t>ASP</a:t>
            </a:r>
            <a:r>
              <a:rPr lang="en-US" sz="2400" dirty="0" smtClean="0"/>
              <a:t> </a:t>
            </a:r>
            <a:r>
              <a:rPr lang="en-US" sz="2400" b="0" dirty="0" smtClean="0"/>
              <a:t>also makes a full line of accessories for the batons</a:t>
            </a:r>
            <a:endParaRPr lang="en-US" sz="2400" b="0" dirty="0"/>
          </a:p>
        </p:txBody>
      </p:sp>
      <p:pic>
        <p:nvPicPr>
          <p:cNvPr id="3074" name="Picture 2"/>
          <p:cNvPicPr>
            <a:picLocks noGrp="1" noChangeAspect="1" noChangeArrowheads="1"/>
          </p:cNvPicPr>
          <p:nvPr>
            <p:ph idx="1"/>
          </p:nvPr>
        </p:nvPicPr>
        <p:blipFill>
          <a:blip r:embed="rId3"/>
          <a:stretch>
            <a:fillRect/>
          </a:stretch>
        </p:blipFill>
        <p:spPr bwMode="auto">
          <a:xfrm>
            <a:off x="0" y="1143219"/>
            <a:ext cx="3674094" cy="2209363"/>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a:stretch>
            <a:fillRect/>
          </a:stretch>
        </p:blipFill>
        <p:spPr bwMode="auto">
          <a:xfrm>
            <a:off x="1905000" y="3355011"/>
            <a:ext cx="1752600" cy="1290977"/>
          </a:xfrm>
          <a:prstGeom prst="rect">
            <a:avLst/>
          </a:prstGeom>
          <a:noFill/>
          <a:ln w="9525">
            <a:noFill/>
            <a:miter lim="800000"/>
            <a:headEnd/>
            <a:tailEnd/>
          </a:ln>
          <a:effectLst/>
        </p:spPr>
      </p:pic>
      <p:pic>
        <p:nvPicPr>
          <p:cNvPr id="3076" name="Picture 4"/>
          <p:cNvPicPr>
            <a:picLocks noChangeAspect="1" noChangeArrowheads="1"/>
          </p:cNvPicPr>
          <p:nvPr/>
        </p:nvPicPr>
        <p:blipFill>
          <a:blip r:embed="rId5"/>
          <a:stretch>
            <a:fillRect/>
          </a:stretch>
        </p:blipFill>
        <p:spPr bwMode="auto">
          <a:xfrm>
            <a:off x="3918" y="3352800"/>
            <a:ext cx="1897164" cy="12954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6"/>
          <a:stretch>
            <a:fillRect/>
          </a:stretch>
        </p:blipFill>
        <p:spPr bwMode="auto">
          <a:xfrm>
            <a:off x="2024" y="4648200"/>
            <a:ext cx="3653553" cy="2057400"/>
          </a:xfrm>
          <a:prstGeom prst="rect">
            <a:avLst/>
          </a:prstGeom>
          <a:noFill/>
          <a:ln w="9525">
            <a:noFill/>
            <a:miter lim="800000"/>
            <a:headEnd/>
            <a:tailEnd/>
          </a:ln>
          <a:effectLst/>
        </p:spPr>
      </p:pic>
      <p:pic>
        <p:nvPicPr>
          <p:cNvPr id="3079" name="Picture 7"/>
          <p:cNvPicPr>
            <a:picLocks noChangeAspect="1" noChangeArrowheads="1"/>
          </p:cNvPicPr>
          <p:nvPr/>
        </p:nvPicPr>
        <p:blipFill>
          <a:blip r:embed="rId7"/>
          <a:stretch>
            <a:fillRect/>
          </a:stretch>
        </p:blipFill>
        <p:spPr bwMode="auto">
          <a:xfrm>
            <a:off x="5417374" y="1143001"/>
            <a:ext cx="3719452" cy="1447800"/>
          </a:xfrm>
          <a:prstGeom prst="rect">
            <a:avLst/>
          </a:prstGeom>
          <a:noFill/>
          <a:ln w="9525">
            <a:noFill/>
            <a:miter lim="800000"/>
            <a:headEnd/>
            <a:tailEnd/>
          </a:ln>
          <a:effectLst/>
        </p:spPr>
      </p:pic>
      <p:pic>
        <p:nvPicPr>
          <p:cNvPr id="3080" name="Picture 8"/>
          <p:cNvPicPr>
            <a:picLocks noChangeAspect="1" noChangeArrowheads="1"/>
          </p:cNvPicPr>
          <p:nvPr/>
        </p:nvPicPr>
        <p:blipFill>
          <a:blip r:embed="rId8"/>
          <a:stretch>
            <a:fillRect/>
          </a:stretch>
        </p:blipFill>
        <p:spPr bwMode="auto">
          <a:xfrm>
            <a:off x="3657601" y="1144708"/>
            <a:ext cx="1752600" cy="1444384"/>
          </a:xfrm>
          <a:prstGeom prst="rect">
            <a:avLst/>
          </a:prstGeom>
          <a:noFill/>
          <a:ln w="9525">
            <a:noFill/>
            <a:miter lim="800000"/>
            <a:headEnd/>
            <a:tailEnd/>
          </a:ln>
          <a:effectLst/>
        </p:spPr>
      </p:pic>
      <p:pic>
        <p:nvPicPr>
          <p:cNvPr id="3082" name="Picture 10"/>
          <p:cNvPicPr>
            <a:picLocks noChangeAspect="1" noChangeArrowheads="1"/>
          </p:cNvPicPr>
          <p:nvPr/>
        </p:nvPicPr>
        <p:blipFill>
          <a:blip r:embed="rId9"/>
          <a:stretch>
            <a:fillRect/>
          </a:stretch>
        </p:blipFill>
        <p:spPr bwMode="auto">
          <a:xfrm>
            <a:off x="3660631" y="2590800"/>
            <a:ext cx="3194338" cy="2667000"/>
          </a:xfrm>
          <a:prstGeom prst="rect">
            <a:avLst/>
          </a:prstGeom>
          <a:noFill/>
          <a:ln w="9525">
            <a:noFill/>
            <a:miter lim="800000"/>
            <a:headEnd/>
            <a:tailEnd/>
          </a:ln>
          <a:effectLst/>
        </p:spPr>
      </p:pic>
      <p:pic>
        <p:nvPicPr>
          <p:cNvPr id="3083" name="Picture 11"/>
          <p:cNvPicPr>
            <a:picLocks noChangeAspect="1" noChangeArrowheads="1"/>
          </p:cNvPicPr>
          <p:nvPr/>
        </p:nvPicPr>
        <p:blipFill>
          <a:blip r:embed="rId10"/>
          <a:stretch>
            <a:fillRect/>
          </a:stretch>
        </p:blipFill>
        <p:spPr bwMode="auto">
          <a:xfrm>
            <a:off x="6859154" y="2590800"/>
            <a:ext cx="2283692" cy="2667000"/>
          </a:xfrm>
          <a:prstGeom prst="rect">
            <a:avLst/>
          </a:prstGeom>
          <a:noFill/>
          <a:ln w="9525">
            <a:noFill/>
            <a:miter lim="800000"/>
            <a:headEnd/>
            <a:tailEnd/>
          </a:ln>
          <a:effectLst/>
        </p:spPr>
      </p:pic>
      <p:pic>
        <p:nvPicPr>
          <p:cNvPr id="3084" name="Picture 12"/>
          <p:cNvPicPr>
            <a:picLocks noChangeAspect="1" noChangeArrowheads="1"/>
          </p:cNvPicPr>
          <p:nvPr/>
        </p:nvPicPr>
        <p:blipFill>
          <a:blip r:embed="rId11"/>
          <a:stretch>
            <a:fillRect/>
          </a:stretch>
        </p:blipFill>
        <p:spPr bwMode="auto">
          <a:xfrm>
            <a:off x="6250565" y="5257800"/>
            <a:ext cx="2891270" cy="1600200"/>
          </a:xfrm>
          <a:prstGeom prst="rect">
            <a:avLst/>
          </a:prstGeom>
          <a:noFill/>
          <a:ln w="9525">
            <a:noFill/>
            <a:miter lim="800000"/>
            <a:headEnd/>
            <a:tailEnd/>
          </a:ln>
          <a:effectLst/>
        </p:spPr>
      </p:pic>
      <p:pic>
        <p:nvPicPr>
          <p:cNvPr id="19" name="Picture 13"/>
          <p:cNvPicPr>
            <a:picLocks noChangeAspect="1" noChangeArrowheads="1"/>
          </p:cNvPicPr>
          <p:nvPr/>
        </p:nvPicPr>
        <p:blipFill>
          <a:blip r:embed="rId12"/>
          <a:srcRect/>
          <a:stretch>
            <a:fillRect/>
          </a:stretch>
        </p:blipFill>
        <p:spPr bwMode="auto">
          <a:xfrm rot="16200000">
            <a:off x="5143501" y="3771901"/>
            <a:ext cx="457200" cy="3428998"/>
          </a:xfrm>
          <a:prstGeom prst="rect">
            <a:avLst/>
          </a:prstGeom>
          <a:noFill/>
          <a:ln w="9525">
            <a:noFill/>
            <a:miter lim="800000"/>
            <a:headEnd/>
            <a:tailEnd/>
          </a:ln>
          <a:effectLst/>
        </p:spPr>
      </p:pic>
      <p:pic>
        <p:nvPicPr>
          <p:cNvPr id="3086" name="Picture 14"/>
          <p:cNvPicPr>
            <a:picLocks noChangeAspect="1" noChangeArrowheads="1"/>
          </p:cNvPicPr>
          <p:nvPr/>
        </p:nvPicPr>
        <p:blipFill>
          <a:blip r:embed="rId13"/>
          <a:stretch>
            <a:fillRect/>
          </a:stretch>
        </p:blipFill>
        <p:spPr bwMode="auto">
          <a:xfrm>
            <a:off x="3663648" y="5715000"/>
            <a:ext cx="3416904" cy="1143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diamond(in)">
                                      <p:cBhvr>
                                        <p:cTn id="7" dur="2000"/>
                                        <p:tgtEl>
                                          <p:spTgt spid="3074"/>
                                        </p:tgtEl>
                                      </p:cBhvr>
                                    </p:animEffect>
                                  </p:childTnLst>
                                </p:cTn>
                              </p:par>
                              <p:par>
                                <p:cTn id="8" presetID="8" presetClass="entr" presetSubtype="16" fill="hold" nodeType="withEffect">
                                  <p:stCondLst>
                                    <p:cond delay="0"/>
                                  </p:stCondLst>
                                  <p:childTnLst>
                                    <p:set>
                                      <p:cBhvr>
                                        <p:cTn id="9" dur="1" fill="hold">
                                          <p:stCondLst>
                                            <p:cond delay="0"/>
                                          </p:stCondLst>
                                        </p:cTn>
                                        <p:tgtEl>
                                          <p:spTgt spid="3075"/>
                                        </p:tgtEl>
                                        <p:attrNameLst>
                                          <p:attrName>style.visibility</p:attrName>
                                        </p:attrNameLst>
                                      </p:cBhvr>
                                      <p:to>
                                        <p:strVal val="visible"/>
                                      </p:to>
                                    </p:set>
                                    <p:animEffect transition="in" filter="diamond(in)">
                                      <p:cBhvr>
                                        <p:cTn id="10" dur="2000"/>
                                        <p:tgtEl>
                                          <p:spTgt spid="3075"/>
                                        </p:tgtEl>
                                      </p:cBhvr>
                                    </p:animEffect>
                                  </p:childTnLst>
                                </p:cTn>
                              </p:par>
                              <p:par>
                                <p:cTn id="11" presetID="8" presetClass="entr" presetSubtype="16" fill="hold" nodeType="withEffect">
                                  <p:stCondLst>
                                    <p:cond delay="0"/>
                                  </p:stCondLst>
                                  <p:childTnLst>
                                    <p:set>
                                      <p:cBhvr>
                                        <p:cTn id="12" dur="1" fill="hold">
                                          <p:stCondLst>
                                            <p:cond delay="0"/>
                                          </p:stCondLst>
                                        </p:cTn>
                                        <p:tgtEl>
                                          <p:spTgt spid="3076"/>
                                        </p:tgtEl>
                                        <p:attrNameLst>
                                          <p:attrName>style.visibility</p:attrName>
                                        </p:attrNameLst>
                                      </p:cBhvr>
                                      <p:to>
                                        <p:strVal val="visible"/>
                                      </p:to>
                                    </p:set>
                                    <p:animEffect transition="in" filter="diamond(in)">
                                      <p:cBhvr>
                                        <p:cTn id="13" dur="2000"/>
                                        <p:tgtEl>
                                          <p:spTgt spid="3076"/>
                                        </p:tgtEl>
                                      </p:cBhvr>
                                    </p:animEffect>
                                  </p:childTnLst>
                                </p:cTn>
                              </p:par>
                              <p:par>
                                <p:cTn id="14" presetID="8" presetClass="entr" presetSubtype="16" fill="hold" nodeType="withEffect">
                                  <p:stCondLst>
                                    <p:cond delay="0"/>
                                  </p:stCondLst>
                                  <p:childTnLst>
                                    <p:set>
                                      <p:cBhvr>
                                        <p:cTn id="15" dur="1" fill="hold">
                                          <p:stCondLst>
                                            <p:cond delay="0"/>
                                          </p:stCondLst>
                                        </p:cTn>
                                        <p:tgtEl>
                                          <p:spTgt spid="3077"/>
                                        </p:tgtEl>
                                        <p:attrNameLst>
                                          <p:attrName>style.visibility</p:attrName>
                                        </p:attrNameLst>
                                      </p:cBhvr>
                                      <p:to>
                                        <p:strVal val="visible"/>
                                      </p:to>
                                    </p:set>
                                    <p:animEffect transition="in" filter="diamond(in)">
                                      <p:cBhvr>
                                        <p:cTn id="16" dur="2000"/>
                                        <p:tgtEl>
                                          <p:spTgt spid="3077"/>
                                        </p:tgtEl>
                                      </p:cBhvr>
                                    </p:animEffect>
                                  </p:childTnLst>
                                </p:cTn>
                              </p:par>
                              <p:par>
                                <p:cTn id="17" presetID="8" presetClass="entr" presetSubtype="16" fill="hold" nodeType="withEffect">
                                  <p:stCondLst>
                                    <p:cond delay="500"/>
                                  </p:stCondLst>
                                  <p:childTnLst>
                                    <p:set>
                                      <p:cBhvr>
                                        <p:cTn id="18" dur="1" fill="hold">
                                          <p:stCondLst>
                                            <p:cond delay="0"/>
                                          </p:stCondLst>
                                        </p:cTn>
                                        <p:tgtEl>
                                          <p:spTgt spid="3080"/>
                                        </p:tgtEl>
                                        <p:attrNameLst>
                                          <p:attrName>style.visibility</p:attrName>
                                        </p:attrNameLst>
                                      </p:cBhvr>
                                      <p:to>
                                        <p:strVal val="visible"/>
                                      </p:to>
                                    </p:set>
                                    <p:animEffect transition="in" filter="diamond(in)">
                                      <p:cBhvr>
                                        <p:cTn id="19" dur="2000"/>
                                        <p:tgtEl>
                                          <p:spTgt spid="3080"/>
                                        </p:tgtEl>
                                      </p:cBhvr>
                                    </p:animEffect>
                                  </p:childTnLst>
                                </p:cTn>
                              </p:par>
                              <p:par>
                                <p:cTn id="20" presetID="8" presetClass="entr" presetSubtype="16" fill="hold" nodeType="withEffect">
                                  <p:stCondLst>
                                    <p:cond delay="500"/>
                                  </p:stCondLst>
                                  <p:childTnLst>
                                    <p:set>
                                      <p:cBhvr>
                                        <p:cTn id="21" dur="1" fill="hold">
                                          <p:stCondLst>
                                            <p:cond delay="0"/>
                                          </p:stCondLst>
                                        </p:cTn>
                                        <p:tgtEl>
                                          <p:spTgt spid="3079"/>
                                        </p:tgtEl>
                                        <p:attrNameLst>
                                          <p:attrName>style.visibility</p:attrName>
                                        </p:attrNameLst>
                                      </p:cBhvr>
                                      <p:to>
                                        <p:strVal val="visible"/>
                                      </p:to>
                                    </p:set>
                                    <p:animEffect transition="in" filter="diamond(in)">
                                      <p:cBhvr>
                                        <p:cTn id="22" dur="2000"/>
                                        <p:tgtEl>
                                          <p:spTgt spid="3079"/>
                                        </p:tgtEl>
                                      </p:cBhvr>
                                    </p:animEffect>
                                  </p:childTnLst>
                                </p:cTn>
                              </p:par>
                              <p:par>
                                <p:cTn id="23" presetID="8" presetClass="entr" presetSubtype="16" fill="hold" nodeType="withEffect">
                                  <p:stCondLst>
                                    <p:cond delay="1000"/>
                                  </p:stCondLst>
                                  <p:childTnLst>
                                    <p:set>
                                      <p:cBhvr>
                                        <p:cTn id="24" dur="1" fill="hold">
                                          <p:stCondLst>
                                            <p:cond delay="0"/>
                                          </p:stCondLst>
                                        </p:cTn>
                                        <p:tgtEl>
                                          <p:spTgt spid="3082"/>
                                        </p:tgtEl>
                                        <p:attrNameLst>
                                          <p:attrName>style.visibility</p:attrName>
                                        </p:attrNameLst>
                                      </p:cBhvr>
                                      <p:to>
                                        <p:strVal val="visible"/>
                                      </p:to>
                                    </p:set>
                                    <p:animEffect transition="in" filter="diamond(in)">
                                      <p:cBhvr>
                                        <p:cTn id="25" dur="2000"/>
                                        <p:tgtEl>
                                          <p:spTgt spid="3082"/>
                                        </p:tgtEl>
                                      </p:cBhvr>
                                    </p:animEffect>
                                  </p:childTnLst>
                                </p:cTn>
                              </p:par>
                              <p:par>
                                <p:cTn id="26" presetID="8" presetClass="entr" presetSubtype="16" fill="hold" nodeType="withEffect">
                                  <p:stCondLst>
                                    <p:cond delay="1500"/>
                                  </p:stCondLst>
                                  <p:childTnLst>
                                    <p:set>
                                      <p:cBhvr>
                                        <p:cTn id="27" dur="1" fill="hold">
                                          <p:stCondLst>
                                            <p:cond delay="0"/>
                                          </p:stCondLst>
                                        </p:cTn>
                                        <p:tgtEl>
                                          <p:spTgt spid="3083"/>
                                        </p:tgtEl>
                                        <p:attrNameLst>
                                          <p:attrName>style.visibility</p:attrName>
                                        </p:attrNameLst>
                                      </p:cBhvr>
                                      <p:to>
                                        <p:strVal val="visible"/>
                                      </p:to>
                                    </p:set>
                                    <p:animEffect transition="in" filter="diamond(in)">
                                      <p:cBhvr>
                                        <p:cTn id="28" dur="2000"/>
                                        <p:tgtEl>
                                          <p:spTgt spid="3083"/>
                                        </p:tgtEl>
                                      </p:cBhvr>
                                    </p:animEffect>
                                  </p:childTnLst>
                                </p:cTn>
                              </p:par>
                              <p:par>
                                <p:cTn id="29" presetID="8" presetClass="entr" presetSubtype="16" fill="hold" nodeType="withEffect">
                                  <p:stCondLst>
                                    <p:cond delay="2000"/>
                                  </p:stCondLst>
                                  <p:childTnLst>
                                    <p:set>
                                      <p:cBhvr>
                                        <p:cTn id="30" dur="1" fill="hold">
                                          <p:stCondLst>
                                            <p:cond delay="0"/>
                                          </p:stCondLst>
                                        </p:cTn>
                                        <p:tgtEl>
                                          <p:spTgt spid="3084"/>
                                        </p:tgtEl>
                                        <p:attrNameLst>
                                          <p:attrName>style.visibility</p:attrName>
                                        </p:attrNameLst>
                                      </p:cBhvr>
                                      <p:to>
                                        <p:strVal val="visible"/>
                                      </p:to>
                                    </p:set>
                                    <p:animEffect transition="in" filter="diamond(in)">
                                      <p:cBhvr>
                                        <p:cTn id="31" dur="2000"/>
                                        <p:tgtEl>
                                          <p:spTgt spid="3084"/>
                                        </p:tgtEl>
                                      </p:cBhvr>
                                    </p:animEffect>
                                  </p:childTnLst>
                                </p:cTn>
                              </p:par>
                              <p:par>
                                <p:cTn id="32" presetID="8" presetClass="entr" presetSubtype="16" fill="hold" nodeType="withEffect">
                                  <p:stCondLst>
                                    <p:cond delay="2000"/>
                                  </p:stCondLst>
                                  <p:childTnLst>
                                    <p:set>
                                      <p:cBhvr>
                                        <p:cTn id="33" dur="1" fill="hold">
                                          <p:stCondLst>
                                            <p:cond delay="0"/>
                                          </p:stCondLst>
                                        </p:cTn>
                                        <p:tgtEl>
                                          <p:spTgt spid="3086"/>
                                        </p:tgtEl>
                                        <p:attrNameLst>
                                          <p:attrName>style.visibility</p:attrName>
                                        </p:attrNameLst>
                                      </p:cBhvr>
                                      <p:to>
                                        <p:strVal val="visible"/>
                                      </p:to>
                                    </p:set>
                                    <p:animEffect transition="in" filter="diamond(in)">
                                      <p:cBhvr>
                                        <p:cTn id="34" dur="2000"/>
                                        <p:tgtEl>
                                          <p:spTgt spid="3086"/>
                                        </p:tgtEl>
                                      </p:cBhvr>
                                    </p:animEffect>
                                  </p:childTnLst>
                                </p:cTn>
                              </p:par>
                              <p:par>
                                <p:cTn id="35" presetID="8" presetClass="entr" presetSubtype="16" fill="hold" nodeType="withEffect">
                                  <p:stCondLst>
                                    <p:cond delay="2000"/>
                                  </p:stCondLst>
                                  <p:childTnLst>
                                    <p:set>
                                      <p:cBhvr>
                                        <p:cTn id="36" dur="1" fill="hold">
                                          <p:stCondLst>
                                            <p:cond delay="0"/>
                                          </p:stCondLst>
                                        </p:cTn>
                                        <p:tgtEl>
                                          <p:spTgt spid="19"/>
                                        </p:tgtEl>
                                        <p:attrNameLst>
                                          <p:attrName>style.visibility</p:attrName>
                                        </p:attrNameLst>
                                      </p:cBhvr>
                                      <p:to>
                                        <p:strVal val="visible"/>
                                      </p:to>
                                    </p:set>
                                    <p:animEffect transition="in" filter="diamond(in)">
                                      <p:cBhvr>
                                        <p:cTn id="3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Certification (ABC) Program</a:t>
            </a:r>
          </a:p>
        </p:txBody>
      </p:sp>
      <p:sp>
        <p:nvSpPr>
          <p:cNvPr id="257029" name="Rectangle 5"/>
          <p:cNvSpPr>
            <a:spLocks noGrp="1" noChangeArrowheads="1"/>
          </p:cNvSpPr>
          <p:nvPr>
            <p:ph type="subTitle" idx="1"/>
          </p:nvPr>
        </p:nvSpPr>
        <p:spPr>
          <a:xfrm>
            <a:off x="1143000" y="3886200"/>
            <a:ext cx="7010400" cy="1752600"/>
          </a:xfrm>
        </p:spPr>
        <p:txBody>
          <a:bodyPr/>
          <a:lstStyle/>
          <a:p>
            <a:pPr fontAlgn="auto">
              <a:spcAft>
                <a:spcPts val="0"/>
              </a:spcAft>
              <a:defRPr/>
            </a:pPr>
            <a:r>
              <a:rPr lang="en-US" dirty="0">
                <a:solidFill>
                  <a:srgbClr val="FFC269"/>
                </a:solidFill>
                <a:effectLst>
                  <a:outerShdw blurRad="38100" dist="38100" dir="2700000" algn="tl">
                    <a:srgbClr val="000000">
                      <a:alpha val="43137"/>
                    </a:srgbClr>
                  </a:outerShdw>
                </a:effectLst>
                <a:latin typeface="Arial Black" pitchFamily="34" charset="0"/>
              </a:rPr>
              <a:t>Section 1: Course Introduction</a:t>
            </a:r>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Certification (ABC)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4: Body Mechanics</a:t>
            </a:r>
            <a:endParaRPr lang="en-US" dirty="0">
              <a:solidFill>
                <a:srgbClr val="FFC269"/>
              </a:solidFill>
            </a:endParaRPr>
          </a:p>
        </p:txBody>
      </p:sp>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fontAlgn="auto">
              <a:spcAft>
                <a:spcPts val="0"/>
              </a:spcAft>
              <a:defRPr/>
            </a:pPr>
            <a:r>
              <a:rPr lang="en-US" sz="4400" b="0" dirty="0" smtClean="0"/>
              <a:t>Principles of Human Movement</a:t>
            </a:r>
          </a:p>
        </p:txBody>
      </p:sp>
      <p:sp>
        <p:nvSpPr>
          <p:cNvPr id="27651" name="Rectangle 3"/>
          <p:cNvSpPr>
            <a:spLocks noGrp="1" noChangeArrowheads="1"/>
          </p:cNvSpPr>
          <p:nvPr>
            <p:ph sz="half" idx="1"/>
          </p:nvPr>
        </p:nvSpPr>
        <p:spPr>
          <a:xfrm>
            <a:off x="228600" y="1371600"/>
            <a:ext cx="5410200" cy="5257800"/>
          </a:xfrm>
        </p:spPr>
        <p:txBody>
          <a:bodyPr/>
          <a:lstStyle/>
          <a:p>
            <a:pPr marL="225425" indent="-225425" fontAlgn="auto">
              <a:lnSpc>
                <a:spcPct val="90000"/>
              </a:lnSpc>
              <a:spcAft>
                <a:spcPts val="0"/>
              </a:spcAft>
              <a:buClr>
                <a:srgbClr val="FFFF00"/>
              </a:buClr>
              <a:buSzPct val="80000"/>
              <a:defRPr/>
            </a:pPr>
            <a:r>
              <a:rPr lang="en-US" sz="2000" dirty="0" smtClean="0">
                <a:latin typeface="Arial" charset="0"/>
                <a:cs typeface="Arial" charset="0"/>
              </a:rPr>
              <a:t>The ability to use basic body mechanics dramatically increases the officers ability to control a confrontation, while decreasing the chance of injury</a:t>
            </a:r>
          </a:p>
          <a:p>
            <a:pPr marL="225425" indent="-225425" fontAlgn="auto">
              <a:lnSpc>
                <a:spcPct val="90000"/>
              </a:lnSpc>
              <a:spcAft>
                <a:spcPts val="0"/>
              </a:spcAft>
              <a:buClr>
                <a:srgbClr val="FFFF00"/>
              </a:buClr>
              <a:buSzPct val="80000"/>
              <a:defRPr/>
            </a:pPr>
            <a:r>
              <a:rPr lang="en-US" sz="2000" dirty="0" smtClean="0">
                <a:latin typeface="Arial" charset="0"/>
                <a:cs typeface="Arial" charset="0"/>
              </a:rPr>
              <a:t>The foundation is the PYRAMID concept of defensive measures</a:t>
            </a:r>
          </a:p>
          <a:p>
            <a:pPr marL="225425" indent="-225425" fontAlgn="auto">
              <a:lnSpc>
                <a:spcPct val="90000"/>
              </a:lnSpc>
              <a:spcAft>
                <a:spcPts val="0"/>
              </a:spcAft>
              <a:buClr>
                <a:srgbClr val="FFFF00"/>
              </a:buClr>
              <a:buSzPct val="80000"/>
              <a:defRPr/>
            </a:pPr>
            <a:r>
              <a:rPr lang="en-US" sz="2000" dirty="0" smtClean="0">
                <a:latin typeface="Arial" charset="0"/>
                <a:cs typeface="Arial" charset="0"/>
              </a:rPr>
              <a:t>Hand position is the first line of defense. They must kept above the waist in front of the body and not over extended</a:t>
            </a:r>
          </a:p>
          <a:p>
            <a:pPr marL="225425" indent="-225425" fontAlgn="auto">
              <a:lnSpc>
                <a:spcPct val="90000"/>
              </a:lnSpc>
              <a:spcAft>
                <a:spcPts val="0"/>
              </a:spcAft>
              <a:buClr>
                <a:srgbClr val="FFFF00"/>
              </a:buClr>
              <a:buSzPct val="80000"/>
              <a:defRPr/>
            </a:pPr>
            <a:r>
              <a:rPr lang="en-US" sz="2000" dirty="0" smtClean="0">
                <a:latin typeface="Arial" charset="0"/>
                <a:cs typeface="Arial" charset="0"/>
              </a:rPr>
              <a:t>Officers must remain relaxed. Tense muscles cannot engage in dynamic movement and expend greater energy</a:t>
            </a:r>
          </a:p>
          <a:p>
            <a:pPr marL="225425" indent="-225425" fontAlgn="auto">
              <a:lnSpc>
                <a:spcPct val="90000"/>
              </a:lnSpc>
              <a:spcAft>
                <a:spcPts val="0"/>
              </a:spcAft>
              <a:buClr>
                <a:srgbClr val="FFFF00"/>
              </a:buClr>
              <a:buSzPct val="80000"/>
              <a:defRPr/>
            </a:pPr>
            <a:r>
              <a:rPr lang="en-US" sz="2000" dirty="0" smtClean="0">
                <a:latin typeface="Arial" charset="0"/>
                <a:cs typeface="Arial" charset="0"/>
              </a:rPr>
              <a:t>Officers should remain centered while decentralizing there assailant maintaining a position of advantage</a:t>
            </a:r>
          </a:p>
          <a:p>
            <a:pPr marL="1181100" lvl="1" indent="-457200" fontAlgn="auto">
              <a:lnSpc>
                <a:spcPct val="90000"/>
              </a:lnSpc>
              <a:spcAft>
                <a:spcPts val="0"/>
              </a:spcAft>
              <a:buClr>
                <a:srgbClr val="FFFF00"/>
              </a:buClr>
              <a:buFont typeface="Wingdings" pitchFamily="2" charset="2"/>
              <a:buNone/>
              <a:defRPr/>
            </a:pPr>
            <a:endParaRPr lang="en-US" sz="1800" b="1" dirty="0" smtClean="0">
              <a:latin typeface="Arial" charset="0"/>
              <a:cs typeface="Arial" charset="0"/>
            </a:endParaRPr>
          </a:p>
          <a:p>
            <a:pPr marL="1181100" lvl="1" indent="-457200" fontAlgn="auto">
              <a:lnSpc>
                <a:spcPct val="90000"/>
              </a:lnSpc>
              <a:spcAft>
                <a:spcPts val="0"/>
              </a:spcAft>
              <a:buClr>
                <a:srgbClr val="FFFF00"/>
              </a:buClr>
              <a:buFont typeface="Wingdings" pitchFamily="2" charset="2"/>
              <a:buAutoNum type="arabicPeriod"/>
              <a:defRPr/>
            </a:pPr>
            <a:endParaRPr lang="en-US" sz="1800" b="1" dirty="0" smtClean="0">
              <a:latin typeface="Arial" charset="0"/>
              <a:cs typeface="Arial" charset="0"/>
            </a:endParaRPr>
          </a:p>
          <a:p>
            <a:pPr marL="609600" indent="-609600" fontAlgn="auto">
              <a:lnSpc>
                <a:spcPct val="90000"/>
              </a:lnSpc>
              <a:spcAft>
                <a:spcPts val="0"/>
              </a:spcAft>
              <a:buClr>
                <a:srgbClr val="FFFF00"/>
              </a:buClr>
              <a:buFont typeface="Wingdings" pitchFamily="2" charset="2"/>
              <a:buChar char="§"/>
              <a:defRPr/>
            </a:pPr>
            <a:endParaRPr lang="en-US" sz="2000" b="1" dirty="0" smtClean="0">
              <a:latin typeface="Arial" charset="0"/>
              <a:cs typeface="Arial" charset="0"/>
            </a:endParaRPr>
          </a:p>
        </p:txBody>
      </p:sp>
      <p:pic>
        <p:nvPicPr>
          <p:cNvPr id="7" name="Picture 4" descr="pyramid"/>
          <p:cNvPicPr>
            <a:picLocks noGrp="1" noChangeAspect="1" noChangeArrowheads="1"/>
          </p:cNvPicPr>
          <p:nvPr>
            <p:ph sz="half" idx="2"/>
          </p:nvPr>
        </p:nvPicPr>
        <p:blipFill>
          <a:blip r:embed="rId3" cstate="print"/>
          <a:stretch>
            <a:fillRect/>
          </a:stretch>
        </p:blipFill>
        <p:spPr bwMode="auto">
          <a:xfrm>
            <a:off x="5562600" y="1371600"/>
            <a:ext cx="3429000" cy="4754563"/>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1000"/>
                                        <p:tgtEl>
                                          <p:spTgt spid="27651">
                                            <p:txEl>
                                              <p:pRg st="0" end="0"/>
                                            </p:txEl>
                                          </p:spTgt>
                                        </p:tgtEl>
                                      </p:cBhvr>
                                    </p:animEffect>
                                    <p:anim calcmode="lin" valueType="num">
                                      <p:cBhvr>
                                        <p:cTn id="8" dur="1000" fill="hold"/>
                                        <p:tgtEl>
                                          <p:spTgt spid="2765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765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765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27651">
                                            <p:txEl>
                                              <p:pRg st="1" end="1"/>
                                            </p:txEl>
                                          </p:spTgt>
                                        </p:tgtEl>
                                        <p:attrNameLst>
                                          <p:attrName>style.visibility</p:attrName>
                                        </p:attrNameLst>
                                      </p:cBhvr>
                                      <p:to>
                                        <p:strVal val="visible"/>
                                      </p:to>
                                    </p:set>
                                    <p:anim calcmode="lin" valueType="num">
                                      <p:cBhvr>
                                        <p:cTn id="15" dur="1000" fill="hold"/>
                                        <p:tgtEl>
                                          <p:spTgt spid="27651">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2765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27651">
                                            <p:txEl>
                                              <p:pRg st="1" end="1"/>
                                            </p:txEl>
                                          </p:spTgt>
                                        </p:tgtEl>
                                      </p:cBhvr>
                                    </p:animEffect>
                                  </p:childTnLst>
                                </p:cTn>
                              </p:par>
                              <p:par>
                                <p:cTn id="18" presetID="5" presetClass="entr" presetSubtype="1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checkerboard(across)">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nodeType="clickEffect">
                                  <p:stCondLst>
                                    <p:cond delay="0"/>
                                  </p:stCondLst>
                                  <p:childTnLst>
                                    <p:set>
                                      <p:cBhvr>
                                        <p:cTn id="24" dur="1" fill="hold">
                                          <p:stCondLst>
                                            <p:cond delay="0"/>
                                          </p:stCondLst>
                                        </p:cTn>
                                        <p:tgtEl>
                                          <p:spTgt spid="27651">
                                            <p:txEl>
                                              <p:pRg st="2" end="2"/>
                                            </p:txEl>
                                          </p:spTgt>
                                        </p:tgtEl>
                                        <p:attrNameLst>
                                          <p:attrName>style.visibility</p:attrName>
                                        </p:attrNameLst>
                                      </p:cBhvr>
                                      <p:to>
                                        <p:strVal val="visible"/>
                                      </p:to>
                                    </p:set>
                                    <p:animEffect transition="in" filter="fade">
                                      <p:cBhvr>
                                        <p:cTn id="25" dur="1000"/>
                                        <p:tgtEl>
                                          <p:spTgt spid="27651">
                                            <p:txEl>
                                              <p:pRg st="2" end="2"/>
                                            </p:txEl>
                                          </p:spTgt>
                                        </p:tgtEl>
                                      </p:cBhvr>
                                    </p:animEffect>
                                    <p:anim calcmode="lin" valueType="num">
                                      <p:cBhvr>
                                        <p:cTn id="26" dur="1000" fill="hold"/>
                                        <p:tgtEl>
                                          <p:spTgt spid="27651">
                                            <p:txEl>
                                              <p:pRg st="2" end="2"/>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27651">
                                            <p:txEl>
                                              <p:pRg st="2" end="2"/>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765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nodeType="clickEffect">
                                  <p:stCondLst>
                                    <p:cond delay="0"/>
                                  </p:stCondLst>
                                  <p:childTnLst>
                                    <p:set>
                                      <p:cBhvr>
                                        <p:cTn id="32" dur="1" fill="hold">
                                          <p:stCondLst>
                                            <p:cond delay="0"/>
                                          </p:stCondLst>
                                        </p:cTn>
                                        <p:tgtEl>
                                          <p:spTgt spid="27651">
                                            <p:txEl>
                                              <p:pRg st="3" end="3"/>
                                            </p:txEl>
                                          </p:spTgt>
                                        </p:tgtEl>
                                        <p:attrNameLst>
                                          <p:attrName>style.visibility</p:attrName>
                                        </p:attrNameLst>
                                      </p:cBhvr>
                                      <p:to>
                                        <p:strVal val="visible"/>
                                      </p:to>
                                    </p:set>
                                    <p:animEffect transition="in" filter="fade">
                                      <p:cBhvr>
                                        <p:cTn id="33" dur="1000"/>
                                        <p:tgtEl>
                                          <p:spTgt spid="27651">
                                            <p:txEl>
                                              <p:pRg st="3" end="3"/>
                                            </p:txEl>
                                          </p:spTgt>
                                        </p:tgtEl>
                                      </p:cBhvr>
                                    </p:animEffect>
                                    <p:anim calcmode="lin" valueType="num">
                                      <p:cBhvr>
                                        <p:cTn id="34" dur="1000" fill="hold"/>
                                        <p:tgtEl>
                                          <p:spTgt spid="27651">
                                            <p:txEl>
                                              <p:pRg st="3" end="3"/>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27651">
                                            <p:txEl>
                                              <p:pRg st="3" end="3"/>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7651">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7" presetClass="entr" presetSubtype="0" fill="hold" nodeType="clickEffect">
                                  <p:stCondLst>
                                    <p:cond delay="0"/>
                                  </p:stCondLst>
                                  <p:childTnLst>
                                    <p:set>
                                      <p:cBhvr>
                                        <p:cTn id="40" dur="1" fill="hold">
                                          <p:stCondLst>
                                            <p:cond delay="0"/>
                                          </p:stCondLst>
                                        </p:cTn>
                                        <p:tgtEl>
                                          <p:spTgt spid="27651">
                                            <p:txEl>
                                              <p:pRg st="4" end="4"/>
                                            </p:txEl>
                                          </p:spTgt>
                                        </p:tgtEl>
                                        <p:attrNameLst>
                                          <p:attrName>style.visibility</p:attrName>
                                        </p:attrNameLst>
                                      </p:cBhvr>
                                      <p:to>
                                        <p:strVal val="visible"/>
                                      </p:to>
                                    </p:set>
                                    <p:animEffect transition="in" filter="fade">
                                      <p:cBhvr>
                                        <p:cTn id="41" dur="1000"/>
                                        <p:tgtEl>
                                          <p:spTgt spid="27651">
                                            <p:txEl>
                                              <p:pRg st="4" end="4"/>
                                            </p:txEl>
                                          </p:spTgt>
                                        </p:tgtEl>
                                      </p:cBhvr>
                                    </p:animEffect>
                                    <p:anim calcmode="lin" valueType="num">
                                      <p:cBhvr>
                                        <p:cTn id="42" dur="1000" fill="hold"/>
                                        <p:tgtEl>
                                          <p:spTgt spid="27651">
                                            <p:txEl>
                                              <p:pRg st="4" end="4"/>
                                            </p:txEl>
                                          </p:spTgt>
                                        </p:tgtEl>
                                        <p:attrNameLst>
                                          <p:attrName>ppt_x</p:attrName>
                                        </p:attrNameLst>
                                      </p:cBhvr>
                                      <p:tavLst>
                                        <p:tav tm="0">
                                          <p:val>
                                            <p:strVal val="#ppt_x"/>
                                          </p:val>
                                        </p:tav>
                                        <p:tav tm="100000">
                                          <p:val>
                                            <p:strVal val="#ppt_x"/>
                                          </p:val>
                                        </p:tav>
                                      </p:tavLst>
                                    </p:anim>
                                    <p:anim calcmode="lin" valueType="num">
                                      <p:cBhvr>
                                        <p:cTn id="43" dur="900" decel="100000" fill="hold"/>
                                        <p:tgtEl>
                                          <p:spTgt spid="27651">
                                            <p:txEl>
                                              <p:pRg st="4" end="4"/>
                                            </p:txEl>
                                          </p:spTgt>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27651">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title"/>
          </p:nvPr>
        </p:nvSpPr>
        <p:spPr/>
        <p:txBody>
          <a:bodyPr/>
          <a:lstStyle/>
          <a:p>
            <a:pPr fontAlgn="auto">
              <a:spcAft>
                <a:spcPts val="0"/>
              </a:spcAft>
              <a:defRPr/>
            </a:pPr>
            <a:endParaRPr lang="en-US" dirty="0" smtClean="0"/>
          </a:p>
        </p:txBody>
      </p:sp>
      <p:pic>
        <p:nvPicPr>
          <p:cNvPr id="28675" name="Picture 4" descr="s1"/>
          <p:cNvPicPr>
            <a:picLocks noGrp="1" noChangeAspect="1" noChangeArrowheads="1"/>
          </p:cNvPicPr>
          <p:nvPr>
            <p:ph idx="1"/>
          </p:nvPr>
        </p:nvPicPr>
        <p:blipFill>
          <a:blip r:embed="rId3"/>
          <a:srcRect/>
          <a:stretch>
            <a:fillRect/>
          </a:stretch>
        </p:blipFill>
        <p:spPr bwMode="auto">
          <a:xfrm>
            <a:off x="0" y="0"/>
            <a:ext cx="9296400" cy="6858000"/>
          </a:xfrm>
        </p:spPr>
      </p:pic>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5"/>
          <p:cNvSpPr>
            <a:spLocks noGrp="1" noChangeArrowheads="1"/>
          </p:cNvSpPr>
          <p:nvPr>
            <p:ph type="title"/>
          </p:nvPr>
        </p:nvSpPr>
        <p:spPr/>
        <p:txBody>
          <a:bodyPr/>
          <a:lstStyle/>
          <a:p>
            <a:pPr fontAlgn="auto">
              <a:spcAft>
                <a:spcPts val="0"/>
              </a:spcAft>
              <a:defRPr/>
            </a:pPr>
            <a:endParaRPr lang="en-US" dirty="0" smtClean="0"/>
          </a:p>
        </p:txBody>
      </p:sp>
      <p:pic>
        <p:nvPicPr>
          <p:cNvPr id="29699" name="Picture 4" descr="s2"/>
          <p:cNvPicPr>
            <a:picLocks noGrp="1" noChangeAspect="1" noChangeArrowheads="1"/>
          </p:cNvPicPr>
          <p:nvPr>
            <p:ph idx="1"/>
          </p:nvPr>
        </p:nvPicPr>
        <p:blipFill>
          <a:blip r:embed="rId3"/>
          <a:srcRect/>
          <a:stretch>
            <a:fillRect/>
          </a:stretch>
        </p:blipFill>
        <p:spPr bwMode="auto">
          <a:xfrm>
            <a:off x="-152400" y="0"/>
            <a:ext cx="9296400" cy="6858000"/>
          </a:xfrm>
        </p:spPr>
      </p:pic>
    </p:spTree>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5"/>
          <p:cNvSpPr>
            <a:spLocks noGrp="1" noChangeArrowheads="1"/>
          </p:cNvSpPr>
          <p:nvPr>
            <p:ph type="title"/>
          </p:nvPr>
        </p:nvSpPr>
        <p:spPr/>
        <p:txBody>
          <a:bodyPr/>
          <a:lstStyle/>
          <a:p>
            <a:pPr fontAlgn="auto">
              <a:spcAft>
                <a:spcPts val="0"/>
              </a:spcAft>
              <a:defRPr/>
            </a:pPr>
            <a:endParaRPr lang="en-US" dirty="0" smtClean="0"/>
          </a:p>
        </p:txBody>
      </p:sp>
      <p:pic>
        <p:nvPicPr>
          <p:cNvPr id="30723" name="Picture 8" descr="s3"/>
          <p:cNvPicPr>
            <a:picLocks noGrp="1" noChangeAspect="1" noChangeArrowheads="1"/>
          </p:cNvPicPr>
          <p:nvPr>
            <p:ph idx="1"/>
          </p:nvPr>
        </p:nvPicPr>
        <p:blipFill>
          <a:blip r:embed="rId3"/>
          <a:srcRect/>
          <a:stretch>
            <a:fillRect/>
          </a:stretch>
        </p:blipFill>
        <p:spPr bwMode="auto">
          <a:xfrm>
            <a:off x="-152400" y="0"/>
            <a:ext cx="9601200" cy="6858000"/>
          </a:xfrm>
        </p:spPr>
      </p:pic>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Grp="1" noChangeArrowheads="1"/>
          </p:cNvSpPr>
          <p:nvPr>
            <p:ph type="title"/>
          </p:nvPr>
        </p:nvSpPr>
        <p:spPr/>
        <p:txBody>
          <a:bodyPr/>
          <a:lstStyle/>
          <a:p>
            <a:pPr fontAlgn="auto">
              <a:spcAft>
                <a:spcPts val="0"/>
              </a:spcAft>
              <a:defRPr/>
            </a:pPr>
            <a:endParaRPr lang="en-US" dirty="0" smtClean="0"/>
          </a:p>
        </p:txBody>
      </p:sp>
      <p:pic>
        <p:nvPicPr>
          <p:cNvPr id="31747" name="Picture 4" descr="s4"/>
          <p:cNvPicPr>
            <a:picLocks noGrp="1" noChangeAspect="1" noChangeArrowheads="1"/>
          </p:cNvPicPr>
          <p:nvPr>
            <p:ph idx="1"/>
          </p:nvPr>
        </p:nvPicPr>
        <p:blipFill>
          <a:blip r:embed="rId3"/>
          <a:srcRect/>
          <a:stretch>
            <a:fillRect/>
          </a:stretch>
        </p:blipFill>
        <p:spPr bwMode="auto">
          <a:xfrm>
            <a:off x="0" y="0"/>
            <a:ext cx="9144000" cy="6858000"/>
          </a:xfrm>
        </p:spPr>
      </p:pic>
    </p:spTree>
  </p:cSld>
  <p:clrMapOvr>
    <a:masterClrMapping/>
  </p:clrMapOvr>
  <p:transition>
    <p:wipe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5"/>
          <p:cNvSpPr>
            <a:spLocks noGrp="1" noChangeArrowheads="1"/>
          </p:cNvSpPr>
          <p:nvPr>
            <p:ph type="title"/>
          </p:nvPr>
        </p:nvSpPr>
        <p:spPr/>
        <p:txBody>
          <a:bodyPr/>
          <a:lstStyle/>
          <a:p>
            <a:pPr fontAlgn="auto">
              <a:spcAft>
                <a:spcPts val="0"/>
              </a:spcAft>
              <a:defRPr/>
            </a:pPr>
            <a:endParaRPr lang="en-US" dirty="0" smtClean="0"/>
          </a:p>
        </p:txBody>
      </p:sp>
      <p:pic>
        <p:nvPicPr>
          <p:cNvPr id="32771" name="Picture 4" descr="s5"/>
          <p:cNvPicPr>
            <a:picLocks noGrp="1" noChangeAspect="1" noChangeArrowheads="1"/>
          </p:cNvPicPr>
          <p:nvPr>
            <p:ph idx="1"/>
          </p:nvPr>
        </p:nvPicPr>
        <p:blipFill>
          <a:blip r:embed="rId3"/>
          <a:srcRect/>
          <a:stretch>
            <a:fillRect/>
          </a:stretch>
        </p:blipFill>
        <p:spPr bwMode="auto">
          <a:xfrm>
            <a:off x="0" y="0"/>
            <a:ext cx="9144000" cy="6858000"/>
          </a:xfrm>
        </p:spPr>
      </p:pic>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title"/>
          </p:nvPr>
        </p:nvSpPr>
        <p:spPr/>
        <p:txBody>
          <a:bodyPr/>
          <a:lstStyle/>
          <a:p>
            <a:pPr fontAlgn="auto">
              <a:spcAft>
                <a:spcPts val="0"/>
              </a:spcAft>
              <a:defRPr/>
            </a:pPr>
            <a:endParaRPr lang="en-US" dirty="0" smtClean="0"/>
          </a:p>
        </p:txBody>
      </p:sp>
      <p:pic>
        <p:nvPicPr>
          <p:cNvPr id="33795" name="Picture 4" descr="s6"/>
          <p:cNvPicPr>
            <a:picLocks noGrp="1" noChangeAspect="1" noChangeArrowheads="1"/>
          </p:cNvPicPr>
          <p:nvPr>
            <p:ph idx="1"/>
          </p:nvPr>
        </p:nvPicPr>
        <p:blipFill>
          <a:blip r:embed="rId3"/>
          <a:srcRect/>
          <a:stretch>
            <a:fillRect/>
          </a:stretch>
        </p:blipFill>
        <p:spPr bwMode="auto">
          <a:xfrm>
            <a:off x="0" y="0"/>
            <a:ext cx="9144000" cy="6858000"/>
          </a:xfrm>
        </p:spPr>
      </p:pic>
    </p:spTree>
  </p:cSld>
  <p:clrMapOvr>
    <a:masterClrMapping/>
  </p:clrMapOvr>
  <p:transition>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title"/>
          </p:nvPr>
        </p:nvSpPr>
        <p:spPr/>
        <p:txBody>
          <a:bodyPr/>
          <a:lstStyle/>
          <a:p>
            <a:pPr fontAlgn="auto">
              <a:spcAft>
                <a:spcPts val="0"/>
              </a:spcAft>
              <a:defRPr/>
            </a:pPr>
            <a:endParaRPr lang="en-US" dirty="0" smtClean="0"/>
          </a:p>
        </p:txBody>
      </p:sp>
      <p:pic>
        <p:nvPicPr>
          <p:cNvPr id="34819" name="Picture 4" descr="s7"/>
          <p:cNvPicPr>
            <a:picLocks noGrp="1" noChangeAspect="1" noChangeArrowheads="1"/>
          </p:cNvPicPr>
          <p:nvPr>
            <p:ph idx="1"/>
          </p:nvPr>
        </p:nvPicPr>
        <p:blipFill>
          <a:blip r:embed="rId3"/>
          <a:srcRect/>
          <a:stretch>
            <a:fillRect/>
          </a:stretch>
        </p:blipFill>
        <p:spPr bwMode="auto">
          <a:xfrm>
            <a:off x="0" y="0"/>
            <a:ext cx="9372600" cy="6858000"/>
          </a:xfrm>
        </p:spPr>
      </p:pic>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Certification (ABC)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5: Training Terminology</a:t>
            </a:r>
            <a:endParaRPr lang="en-US" dirty="0">
              <a:solidFill>
                <a:srgbClr val="FFC269"/>
              </a:solidFill>
            </a:endParaRP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normAutofit/>
          </a:bodyPr>
          <a:lstStyle/>
          <a:p>
            <a:r>
              <a:rPr lang="en-US" sz="5400" b="0" dirty="0"/>
              <a:t>Course Description</a:t>
            </a:r>
          </a:p>
        </p:txBody>
      </p:sp>
      <p:sp>
        <p:nvSpPr>
          <p:cNvPr id="259075" name="Rectangle 3"/>
          <p:cNvSpPr>
            <a:spLocks noGrp="1" noChangeArrowheads="1"/>
          </p:cNvSpPr>
          <p:nvPr>
            <p:ph idx="1"/>
          </p:nvPr>
        </p:nvSpPr>
        <p:spPr/>
        <p:txBody>
          <a:bodyPr/>
          <a:lstStyle/>
          <a:p>
            <a:pPr>
              <a:buClr>
                <a:srgbClr val="FFFF00"/>
              </a:buClr>
            </a:pPr>
            <a:r>
              <a:rPr lang="en-US" sz="2800" dirty="0" smtClean="0"/>
              <a:t>8 Hour hands </a:t>
            </a:r>
            <a:r>
              <a:rPr lang="en-US" sz="2800" dirty="0"/>
              <a:t>on participatory seminar</a:t>
            </a:r>
          </a:p>
          <a:p>
            <a:pPr>
              <a:buClr>
                <a:srgbClr val="FFFF00"/>
              </a:buClr>
            </a:pPr>
            <a:r>
              <a:rPr lang="en-US" sz="2800" dirty="0"/>
              <a:t>Trained operational use of the ASP tactical baton</a:t>
            </a:r>
          </a:p>
          <a:p>
            <a:pPr>
              <a:buClr>
                <a:srgbClr val="FFFF00"/>
              </a:buClr>
            </a:pPr>
            <a:r>
              <a:rPr lang="en-US" sz="2800" dirty="0"/>
              <a:t>Focus on: </a:t>
            </a:r>
          </a:p>
          <a:p>
            <a:pPr>
              <a:buClr>
                <a:srgbClr val="FFFF00"/>
              </a:buClr>
              <a:buFont typeface="Wingdings" pitchFamily="2" charset="2"/>
              <a:buNone/>
            </a:pPr>
            <a:r>
              <a:rPr lang="en-US" sz="2800" dirty="0"/>
              <a:t>    1. </a:t>
            </a:r>
            <a:r>
              <a:rPr lang="en-US" sz="2800" dirty="0" err="1"/>
              <a:t>Portation</a:t>
            </a:r>
            <a:r>
              <a:rPr lang="en-US" sz="2800" dirty="0"/>
              <a:t> (Carrying)</a:t>
            </a:r>
          </a:p>
          <a:p>
            <a:pPr>
              <a:buClr>
                <a:srgbClr val="FFFF00"/>
              </a:buClr>
              <a:buFont typeface="Wingdings" pitchFamily="2" charset="2"/>
              <a:buNone/>
            </a:pPr>
            <a:r>
              <a:rPr lang="en-US" sz="2800" dirty="0"/>
              <a:t>    2. Presentation (Drawing)</a:t>
            </a:r>
          </a:p>
          <a:p>
            <a:pPr>
              <a:buClr>
                <a:srgbClr val="FFFF00"/>
              </a:buClr>
              <a:buFont typeface="Wingdings" pitchFamily="2" charset="2"/>
              <a:buNone/>
            </a:pPr>
            <a:r>
              <a:rPr lang="en-US" sz="2800" dirty="0"/>
              <a:t>    3. Striking techniques</a:t>
            </a:r>
          </a:p>
          <a:p>
            <a:pPr>
              <a:buClr>
                <a:srgbClr val="FFFF00"/>
              </a:buClr>
              <a:buFont typeface="Wingdings" pitchFamily="2" charset="2"/>
              <a:buNone/>
            </a:pPr>
            <a:r>
              <a:rPr lang="en-US" sz="2800" dirty="0"/>
              <a:t>    4. Mechanical function</a:t>
            </a:r>
          </a:p>
          <a:p>
            <a:pPr>
              <a:buClr>
                <a:srgbClr val="FFFF00"/>
              </a:buClr>
              <a:buFont typeface="Wingdings" pitchFamily="2" charset="2"/>
              <a:buNone/>
            </a:pPr>
            <a:r>
              <a:rPr lang="en-US" sz="2800" dirty="0"/>
              <a:t>    5. Maintenance</a:t>
            </a:r>
          </a:p>
          <a:p>
            <a:pPr>
              <a:buClr>
                <a:srgbClr val="FFFF00"/>
              </a:buClr>
              <a:buFont typeface="Wingdings" pitchFamily="2" charset="2"/>
              <a:buChar char="§"/>
            </a:pPr>
            <a:endParaRPr lang="en-US" sz="28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59075">
                                            <p:txEl>
                                              <p:pRg st="0" end="0"/>
                                            </p:txEl>
                                          </p:spTgt>
                                        </p:tgtEl>
                                        <p:attrNameLst>
                                          <p:attrName>style.visibility</p:attrName>
                                        </p:attrNameLst>
                                      </p:cBhvr>
                                      <p:to>
                                        <p:strVal val="visible"/>
                                      </p:to>
                                    </p:set>
                                    <p:animEffect transition="in" filter="fade">
                                      <p:cBhvr>
                                        <p:cTn id="7" dur="1000"/>
                                        <p:tgtEl>
                                          <p:spTgt spid="259075">
                                            <p:txEl>
                                              <p:pRg st="0" end="0"/>
                                            </p:txEl>
                                          </p:spTgt>
                                        </p:tgtEl>
                                      </p:cBhvr>
                                    </p:animEffect>
                                    <p:anim calcmode="lin" valueType="num">
                                      <p:cBhvr>
                                        <p:cTn id="8" dur="1000" fill="hold"/>
                                        <p:tgtEl>
                                          <p:spTgt spid="25907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5907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5907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59075">
                                            <p:txEl>
                                              <p:pRg st="1" end="1"/>
                                            </p:txEl>
                                          </p:spTgt>
                                        </p:tgtEl>
                                        <p:attrNameLst>
                                          <p:attrName>style.visibility</p:attrName>
                                        </p:attrNameLst>
                                      </p:cBhvr>
                                      <p:to>
                                        <p:strVal val="visible"/>
                                      </p:to>
                                    </p:set>
                                    <p:animEffect transition="in" filter="fade">
                                      <p:cBhvr>
                                        <p:cTn id="15" dur="1000"/>
                                        <p:tgtEl>
                                          <p:spTgt spid="259075">
                                            <p:txEl>
                                              <p:pRg st="1" end="1"/>
                                            </p:txEl>
                                          </p:spTgt>
                                        </p:tgtEl>
                                      </p:cBhvr>
                                    </p:animEffect>
                                    <p:anim calcmode="lin" valueType="num">
                                      <p:cBhvr>
                                        <p:cTn id="16" dur="1000" fill="hold"/>
                                        <p:tgtEl>
                                          <p:spTgt spid="259075">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59075">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5907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259075">
                                            <p:txEl>
                                              <p:pRg st="2" end="2"/>
                                            </p:txEl>
                                          </p:spTgt>
                                        </p:tgtEl>
                                        <p:attrNameLst>
                                          <p:attrName>style.visibility</p:attrName>
                                        </p:attrNameLst>
                                      </p:cBhvr>
                                      <p:to>
                                        <p:strVal val="visible"/>
                                      </p:to>
                                    </p:set>
                                    <p:animEffect transition="in" filter="fade">
                                      <p:cBhvr>
                                        <p:cTn id="23" dur="1000"/>
                                        <p:tgtEl>
                                          <p:spTgt spid="259075">
                                            <p:txEl>
                                              <p:pRg st="2" end="2"/>
                                            </p:txEl>
                                          </p:spTgt>
                                        </p:tgtEl>
                                      </p:cBhvr>
                                    </p:animEffect>
                                    <p:anim calcmode="lin" valueType="num">
                                      <p:cBhvr>
                                        <p:cTn id="24" dur="1000" fill="hold"/>
                                        <p:tgtEl>
                                          <p:spTgt spid="259075">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259075">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59075">
                                            <p:txEl>
                                              <p:pRg st="2" end="2"/>
                                            </p:txEl>
                                          </p:spTgt>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259075">
                                            <p:txEl>
                                              <p:pRg st="3" end="3"/>
                                            </p:txEl>
                                          </p:spTgt>
                                        </p:tgtEl>
                                        <p:attrNameLst>
                                          <p:attrName>style.visibility</p:attrName>
                                        </p:attrNameLst>
                                      </p:cBhvr>
                                      <p:to>
                                        <p:strVal val="visible"/>
                                      </p:to>
                                    </p:set>
                                    <p:animEffect transition="in" filter="fade">
                                      <p:cBhvr>
                                        <p:cTn id="29" dur="1000"/>
                                        <p:tgtEl>
                                          <p:spTgt spid="259075">
                                            <p:txEl>
                                              <p:pRg st="3" end="3"/>
                                            </p:txEl>
                                          </p:spTgt>
                                        </p:tgtEl>
                                      </p:cBhvr>
                                    </p:animEffect>
                                    <p:anim calcmode="lin" valueType="num">
                                      <p:cBhvr>
                                        <p:cTn id="30" dur="1000" fill="hold"/>
                                        <p:tgtEl>
                                          <p:spTgt spid="259075">
                                            <p:txEl>
                                              <p:pRg st="3" end="3"/>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259075">
                                            <p:txEl>
                                              <p:pRg st="3" end="3"/>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259075">
                                            <p:txEl>
                                              <p:pRg st="3" end="3"/>
                                            </p:txEl>
                                          </p:spTgt>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259075">
                                            <p:txEl>
                                              <p:pRg st="4" end="4"/>
                                            </p:txEl>
                                          </p:spTgt>
                                        </p:tgtEl>
                                        <p:attrNameLst>
                                          <p:attrName>style.visibility</p:attrName>
                                        </p:attrNameLst>
                                      </p:cBhvr>
                                      <p:to>
                                        <p:strVal val="visible"/>
                                      </p:to>
                                    </p:set>
                                    <p:animEffect transition="in" filter="fade">
                                      <p:cBhvr>
                                        <p:cTn id="35" dur="1000"/>
                                        <p:tgtEl>
                                          <p:spTgt spid="259075">
                                            <p:txEl>
                                              <p:pRg st="4" end="4"/>
                                            </p:txEl>
                                          </p:spTgt>
                                        </p:tgtEl>
                                      </p:cBhvr>
                                    </p:animEffect>
                                    <p:anim calcmode="lin" valueType="num">
                                      <p:cBhvr>
                                        <p:cTn id="36" dur="1000" fill="hold"/>
                                        <p:tgtEl>
                                          <p:spTgt spid="259075">
                                            <p:txEl>
                                              <p:pRg st="4" end="4"/>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259075">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59075">
                                            <p:txEl>
                                              <p:pRg st="4" end="4"/>
                                            </p:txEl>
                                          </p:spTgt>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0"/>
                                  </p:stCondLst>
                                  <p:childTnLst>
                                    <p:set>
                                      <p:cBhvr>
                                        <p:cTn id="40" dur="1" fill="hold">
                                          <p:stCondLst>
                                            <p:cond delay="0"/>
                                          </p:stCondLst>
                                        </p:cTn>
                                        <p:tgtEl>
                                          <p:spTgt spid="259075">
                                            <p:txEl>
                                              <p:pRg st="5" end="5"/>
                                            </p:txEl>
                                          </p:spTgt>
                                        </p:tgtEl>
                                        <p:attrNameLst>
                                          <p:attrName>style.visibility</p:attrName>
                                        </p:attrNameLst>
                                      </p:cBhvr>
                                      <p:to>
                                        <p:strVal val="visible"/>
                                      </p:to>
                                    </p:set>
                                    <p:animEffect transition="in" filter="fade">
                                      <p:cBhvr>
                                        <p:cTn id="41" dur="1000"/>
                                        <p:tgtEl>
                                          <p:spTgt spid="259075">
                                            <p:txEl>
                                              <p:pRg st="5" end="5"/>
                                            </p:txEl>
                                          </p:spTgt>
                                        </p:tgtEl>
                                      </p:cBhvr>
                                    </p:animEffect>
                                    <p:anim calcmode="lin" valueType="num">
                                      <p:cBhvr>
                                        <p:cTn id="42" dur="1000" fill="hold"/>
                                        <p:tgtEl>
                                          <p:spTgt spid="259075">
                                            <p:txEl>
                                              <p:pRg st="5" end="5"/>
                                            </p:txEl>
                                          </p:spTgt>
                                        </p:tgtEl>
                                        <p:attrNameLst>
                                          <p:attrName>ppt_x</p:attrName>
                                        </p:attrNameLst>
                                      </p:cBhvr>
                                      <p:tavLst>
                                        <p:tav tm="0">
                                          <p:val>
                                            <p:strVal val="#ppt_x"/>
                                          </p:val>
                                        </p:tav>
                                        <p:tav tm="100000">
                                          <p:val>
                                            <p:strVal val="#ppt_x"/>
                                          </p:val>
                                        </p:tav>
                                      </p:tavLst>
                                    </p:anim>
                                    <p:anim calcmode="lin" valueType="num">
                                      <p:cBhvr>
                                        <p:cTn id="43" dur="900" decel="100000" fill="hold"/>
                                        <p:tgtEl>
                                          <p:spTgt spid="259075">
                                            <p:txEl>
                                              <p:pRg st="5" end="5"/>
                                            </p:txEl>
                                          </p:spTgt>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259075">
                                            <p:txEl>
                                              <p:pRg st="5" end="5"/>
                                            </p:txEl>
                                          </p:spTgt>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0"/>
                                  </p:stCondLst>
                                  <p:childTnLst>
                                    <p:set>
                                      <p:cBhvr>
                                        <p:cTn id="46" dur="1" fill="hold">
                                          <p:stCondLst>
                                            <p:cond delay="0"/>
                                          </p:stCondLst>
                                        </p:cTn>
                                        <p:tgtEl>
                                          <p:spTgt spid="259075">
                                            <p:txEl>
                                              <p:pRg st="6" end="6"/>
                                            </p:txEl>
                                          </p:spTgt>
                                        </p:tgtEl>
                                        <p:attrNameLst>
                                          <p:attrName>style.visibility</p:attrName>
                                        </p:attrNameLst>
                                      </p:cBhvr>
                                      <p:to>
                                        <p:strVal val="visible"/>
                                      </p:to>
                                    </p:set>
                                    <p:animEffect transition="in" filter="fade">
                                      <p:cBhvr>
                                        <p:cTn id="47" dur="1000"/>
                                        <p:tgtEl>
                                          <p:spTgt spid="259075">
                                            <p:txEl>
                                              <p:pRg st="6" end="6"/>
                                            </p:txEl>
                                          </p:spTgt>
                                        </p:tgtEl>
                                      </p:cBhvr>
                                    </p:animEffect>
                                    <p:anim calcmode="lin" valueType="num">
                                      <p:cBhvr>
                                        <p:cTn id="48" dur="1000" fill="hold"/>
                                        <p:tgtEl>
                                          <p:spTgt spid="259075">
                                            <p:txEl>
                                              <p:pRg st="6" end="6"/>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259075">
                                            <p:txEl>
                                              <p:pRg st="6" end="6"/>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259075">
                                            <p:txEl>
                                              <p:pRg st="6" end="6"/>
                                            </p:txEl>
                                          </p:spTgt>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0"/>
                                  </p:stCondLst>
                                  <p:childTnLst>
                                    <p:set>
                                      <p:cBhvr>
                                        <p:cTn id="52" dur="1" fill="hold">
                                          <p:stCondLst>
                                            <p:cond delay="0"/>
                                          </p:stCondLst>
                                        </p:cTn>
                                        <p:tgtEl>
                                          <p:spTgt spid="259075">
                                            <p:txEl>
                                              <p:pRg st="7" end="7"/>
                                            </p:txEl>
                                          </p:spTgt>
                                        </p:tgtEl>
                                        <p:attrNameLst>
                                          <p:attrName>style.visibility</p:attrName>
                                        </p:attrNameLst>
                                      </p:cBhvr>
                                      <p:to>
                                        <p:strVal val="visible"/>
                                      </p:to>
                                    </p:set>
                                    <p:animEffect transition="in" filter="fade">
                                      <p:cBhvr>
                                        <p:cTn id="53" dur="1000"/>
                                        <p:tgtEl>
                                          <p:spTgt spid="259075">
                                            <p:txEl>
                                              <p:pRg st="7" end="7"/>
                                            </p:txEl>
                                          </p:spTgt>
                                        </p:tgtEl>
                                      </p:cBhvr>
                                    </p:animEffect>
                                    <p:anim calcmode="lin" valueType="num">
                                      <p:cBhvr>
                                        <p:cTn id="54" dur="1000" fill="hold"/>
                                        <p:tgtEl>
                                          <p:spTgt spid="259075">
                                            <p:txEl>
                                              <p:pRg st="7" end="7"/>
                                            </p:txEl>
                                          </p:spTgt>
                                        </p:tgtEl>
                                        <p:attrNameLst>
                                          <p:attrName>ppt_x</p:attrName>
                                        </p:attrNameLst>
                                      </p:cBhvr>
                                      <p:tavLst>
                                        <p:tav tm="0">
                                          <p:val>
                                            <p:strVal val="#ppt_x"/>
                                          </p:val>
                                        </p:tav>
                                        <p:tav tm="100000">
                                          <p:val>
                                            <p:strVal val="#ppt_x"/>
                                          </p:val>
                                        </p:tav>
                                      </p:tavLst>
                                    </p:anim>
                                    <p:anim calcmode="lin" valueType="num">
                                      <p:cBhvr>
                                        <p:cTn id="55" dur="900" decel="100000" fill="hold"/>
                                        <p:tgtEl>
                                          <p:spTgt spid="259075">
                                            <p:txEl>
                                              <p:pRg st="7" end="7"/>
                                            </p:txEl>
                                          </p:spTgt>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259075">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title"/>
          </p:nvPr>
        </p:nvSpPr>
        <p:spPr>
          <a:xfrm>
            <a:off x="457200" y="0"/>
            <a:ext cx="8229600" cy="1143000"/>
          </a:xfrm>
        </p:spPr>
        <p:txBody>
          <a:bodyPr/>
          <a:lstStyle/>
          <a:p>
            <a:pPr fontAlgn="auto">
              <a:spcAft>
                <a:spcPts val="0"/>
              </a:spcAft>
              <a:buClr>
                <a:srgbClr val="FFFF00"/>
              </a:buClr>
              <a:defRPr/>
            </a:pPr>
            <a:r>
              <a:rPr lang="en-US" sz="5400" b="0" dirty="0" smtClean="0"/>
              <a:t>Training Terminology</a:t>
            </a:r>
          </a:p>
        </p:txBody>
      </p:sp>
      <p:sp>
        <p:nvSpPr>
          <p:cNvPr id="36867" name="Rectangle 10"/>
          <p:cNvSpPr>
            <a:spLocks noGrp="1" noChangeArrowheads="1"/>
          </p:cNvSpPr>
          <p:nvPr>
            <p:ph idx="1"/>
          </p:nvPr>
        </p:nvSpPr>
        <p:spPr>
          <a:xfrm>
            <a:off x="457200" y="990600"/>
            <a:ext cx="8229600" cy="5715000"/>
          </a:xfrm>
        </p:spPr>
        <p:txBody>
          <a:bodyPr/>
          <a:lstStyle/>
          <a:p>
            <a:pPr fontAlgn="auto">
              <a:lnSpc>
                <a:spcPct val="90000"/>
              </a:lnSpc>
              <a:spcAft>
                <a:spcPts val="0"/>
              </a:spcAft>
              <a:buClr>
                <a:srgbClr val="FFFF00"/>
              </a:buClr>
              <a:buSzPct val="80000"/>
              <a:defRPr/>
            </a:pPr>
            <a:r>
              <a:rPr lang="en-US" sz="2400" dirty="0" smtClean="0">
                <a:solidFill>
                  <a:srgbClr val="FF0000"/>
                </a:solidFill>
                <a:latin typeface="Arial" charset="0"/>
                <a:cs typeface="Arial" charset="0"/>
              </a:rPr>
              <a:t>CLEARANCE STRIKE: Baton strikes coming from the reaction side</a:t>
            </a:r>
          </a:p>
          <a:p>
            <a:pPr fontAlgn="auto">
              <a:lnSpc>
                <a:spcPct val="90000"/>
              </a:lnSpc>
              <a:spcAft>
                <a:spcPts val="0"/>
              </a:spcAft>
              <a:buClr>
                <a:srgbClr val="FFFF00"/>
              </a:buClr>
              <a:buSzPct val="80000"/>
              <a:defRPr/>
            </a:pPr>
            <a:r>
              <a:rPr lang="en-US" sz="2400" dirty="0" smtClean="0">
                <a:latin typeface="Arial" charset="0"/>
                <a:cs typeface="Arial" charset="0"/>
              </a:rPr>
              <a:t>FINE MOTOR SKILLS: Complex movement of small muscle groups</a:t>
            </a:r>
          </a:p>
          <a:p>
            <a:pPr fontAlgn="auto">
              <a:lnSpc>
                <a:spcPct val="90000"/>
              </a:lnSpc>
              <a:spcAft>
                <a:spcPts val="0"/>
              </a:spcAft>
              <a:buClr>
                <a:srgbClr val="FFFF00"/>
              </a:buClr>
              <a:buSzPct val="80000"/>
              <a:defRPr/>
            </a:pPr>
            <a:r>
              <a:rPr lang="en-US" sz="2400" dirty="0" smtClean="0">
                <a:solidFill>
                  <a:srgbClr val="FF0000"/>
                </a:solidFill>
                <a:latin typeface="Arial" charset="0"/>
                <a:cs typeface="Arial" charset="0"/>
              </a:rPr>
              <a:t>FORGIVING TECHNIQUES: Skills that are effective even when not done exactly right</a:t>
            </a:r>
          </a:p>
          <a:p>
            <a:pPr fontAlgn="auto">
              <a:lnSpc>
                <a:spcPct val="90000"/>
              </a:lnSpc>
              <a:spcAft>
                <a:spcPts val="0"/>
              </a:spcAft>
              <a:buClr>
                <a:srgbClr val="FFFF00"/>
              </a:buClr>
              <a:buSzPct val="80000"/>
              <a:defRPr/>
            </a:pPr>
            <a:r>
              <a:rPr lang="en-US" sz="2400" dirty="0" smtClean="0">
                <a:latin typeface="Arial" charset="0"/>
                <a:cs typeface="Arial" charset="0"/>
              </a:rPr>
              <a:t>GROSS MOTOR SKILLS: Simple movements of the large muscle groups</a:t>
            </a:r>
          </a:p>
          <a:p>
            <a:pPr fontAlgn="auto">
              <a:lnSpc>
                <a:spcPct val="90000"/>
              </a:lnSpc>
              <a:spcAft>
                <a:spcPts val="0"/>
              </a:spcAft>
              <a:buClr>
                <a:srgbClr val="FFFF00"/>
              </a:buClr>
              <a:buSzPct val="80000"/>
              <a:defRPr/>
            </a:pPr>
            <a:r>
              <a:rPr lang="en-US" sz="2400" dirty="0" smtClean="0">
                <a:latin typeface="Arial" charset="0"/>
                <a:cs typeface="Arial" charset="0"/>
              </a:rPr>
              <a:t>HARD BATON: Expandable baton</a:t>
            </a:r>
          </a:p>
          <a:p>
            <a:pPr fontAlgn="auto">
              <a:lnSpc>
                <a:spcPct val="90000"/>
              </a:lnSpc>
              <a:spcAft>
                <a:spcPts val="0"/>
              </a:spcAft>
              <a:buClr>
                <a:srgbClr val="FFFF00"/>
              </a:buClr>
              <a:buSzPct val="80000"/>
              <a:defRPr/>
            </a:pPr>
            <a:r>
              <a:rPr lang="en-US" sz="2400" dirty="0" smtClean="0">
                <a:latin typeface="Arial" charset="0"/>
                <a:cs typeface="Arial" charset="0"/>
              </a:rPr>
              <a:t>REACTION SIDE: Side of the officers that is bladed closest to the subject</a:t>
            </a:r>
          </a:p>
          <a:p>
            <a:pPr fontAlgn="auto">
              <a:lnSpc>
                <a:spcPct val="90000"/>
              </a:lnSpc>
              <a:spcAft>
                <a:spcPts val="0"/>
              </a:spcAft>
              <a:buClr>
                <a:srgbClr val="FFFF00"/>
              </a:buClr>
              <a:buSzPct val="80000"/>
              <a:defRPr/>
            </a:pPr>
            <a:r>
              <a:rPr lang="en-US" sz="2400" dirty="0" smtClean="0">
                <a:latin typeface="Arial" charset="0"/>
                <a:cs typeface="Arial" charset="0"/>
              </a:rPr>
              <a:t>SOFT BATONS: (Foam) Padded training batons.</a:t>
            </a:r>
          </a:p>
          <a:p>
            <a:pPr fontAlgn="auto">
              <a:lnSpc>
                <a:spcPct val="90000"/>
              </a:lnSpc>
              <a:spcAft>
                <a:spcPts val="0"/>
              </a:spcAft>
              <a:buClr>
                <a:srgbClr val="FFFF00"/>
              </a:buClr>
              <a:buSzPct val="80000"/>
              <a:defRPr/>
            </a:pPr>
            <a:r>
              <a:rPr lang="en-US" sz="2400" dirty="0" smtClean="0">
                <a:latin typeface="Arial" charset="0"/>
                <a:cs typeface="Arial" charset="0"/>
              </a:rPr>
              <a:t>UNIVERSAL CUE: A direction that applies in all circumstances</a:t>
            </a:r>
          </a:p>
          <a:p>
            <a:pPr fontAlgn="auto">
              <a:lnSpc>
                <a:spcPct val="90000"/>
              </a:lnSpc>
              <a:spcAft>
                <a:spcPts val="0"/>
              </a:spcAft>
              <a:buClr>
                <a:srgbClr val="FFFF00"/>
              </a:buClr>
              <a:buSzPct val="80000"/>
              <a:defRPr/>
            </a:pPr>
            <a:r>
              <a:rPr lang="en-US" sz="2400" dirty="0" smtClean="0">
                <a:latin typeface="Arial" charset="0"/>
                <a:cs typeface="Arial" charset="0"/>
              </a:rPr>
              <a:t>WEAPON SIDE: Dominant side of the officer’s body</a:t>
            </a:r>
          </a:p>
          <a:p>
            <a:pPr fontAlgn="auto">
              <a:lnSpc>
                <a:spcPct val="90000"/>
              </a:lnSpc>
              <a:spcAft>
                <a:spcPts val="0"/>
              </a:spcAft>
              <a:buClr>
                <a:srgbClr val="FFFF00"/>
              </a:buClr>
              <a:buFont typeface="Wingdings" pitchFamily="2" charset="2"/>
              <a:buChar char="§"/>
              <a:defRPr/>
            </a:pPr>
            <a:endParaRPr lang="en-US" dirty="0" smtClean="0">
              <a:latin typeface="Arial" charset="0"/>
              <a:cs typeface="Arial"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686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686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6867">
                                            <p:txEl>
                                              <p:pRg st="1" end="1"/>
                                            </p:txEl>
                                          </p:spTgt>
                                        </p:tgtEl>
                                        <p:attrNameLst>
                                          <p:attrName>style.visibility</p:attrName>
                                        </p:attrNameLst>
                                      </p:cBhvr>
                                      <p:to>
                                        <p:strVal val="visible"/>
                                      </p:to>
                                    </p:set>
                                    <p:animEffect transition="in" filter="fade">
                                      <p:cBhvr>
                                        <p:cTn id="15" dur="1000"/>
                                        <p:tgtEl>
                                          <p:spTgt spid="36867">
                                            <p:txEl>
                                              <p:pRg st="1" end="1"/>
                                            </p:txEl>
                                          </p:spTgt>
                                        </p:tgtEl>
                                      </p:cBhvr>
                                    </p:animEffect>
                                    <p:anim calcmode="lin" valueType="num">
                                      <p:cBhvr>
                                        <p:cTn id="16"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6867">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686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6867">
                                            <p:txEl>
                                              <p:pRg st="2" end="2"/>
                                            </p:txEl>
                                          </p:spTgt>
                                        </p:tgtEl>
                                        <p:attrNameLst>
                                          <p:attrName>style.visibility</p:attrName>
                                        </p:attrNameLst>
                                      </p:cBhvr>
                                      <p:to>
                                        <p:strVal val="visible"/>
                                      </p:to>
                                    </p:set>
                                    <p:animEffect transition="in" filter="fade">
                                      <p:cBhvr>
                                        <p:cTn id="23" dur="1000"/>
                                        <p:tgtEl>
                                          <p:spTgt spid="36867">
                                            <p:txEl>
                                              <p:pRg st="2" end="2"/>
                                            </p:txEl>
                                          </p:spTgt>
                                        </p:tgtEl>
                                      </p:cBhvr>
                                    </p:animEffect>
                                    <p:anim calcmode="lin" valueType="num">
                                      <p:cBhvr>
                                        <p:cTn id="24"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6867">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686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6867">
                                            <p:txEl>
                                              <p:pRg st="3" end="3"/>
                                            </p:txEl>
                                          </p:spTgt>
                                        </p:tgtEl>
                                        <p:attrNameLst>
                                          <p:attrName>style.visibility</p:attrName>
                                        </p:attrNameLst>
                                      </p:cBhvr>
                                      <p:to>
                                        <p:strVal val="visible"/>
                                      </p:to>
                                    </p:set>
                                    <p:animEffect transition="in" filter="fade">
                                      <p:cBhvr>
                                        <p:cTn id="31" dur="1000"/>
                                        <p:tgtEl>
                                          <p:spTgt spid="36867">
                                            <p:txEl>
                                              <p:pRg st="3" end="3"/>
                                            </p:txEl>
                                          </p:spTgt>
                                        </p:tgtEl>
                                      </p:cBhvr>
                                    </p:animEffect>
                                    <p:anim calcmode="lin" valueType="num">
                                      <p:cBhvr>
                                        <p:cTn id="32"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6867">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686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6867">
                                            <p:txEl>
                                              <p:pRg st="4" end="4"/>
                                            </p:txEl>
                                          </p:spTgt>
                                        </p:tgtEl>
                                        <p:attrNameLst>
                                          <p:attrName>style.visibility</p:attrName>
                                        </p:attrNameLst>
                                      </p:cBhvr>
                                      <p:to>
                                        <p:strVal val="visible"/>
                                      </p:to>
                                    </p:set>
                                    <p:animEffect transition="in" filter="fade">
                                      <p:cBhvr>
                                        <p:cTn id="39" dur="1000"/>
                                        <p:tgtEl>
                                          <p:spTgt spid="36867">
                                            <p:txEl>
                                              <p:pRg st="4" end="4"/>
                                            </p:txEl>
                                          </p:spTgt>
                                        </p:tgtEl>
                                      </p:cBhvr>
                                    </p:animEffect>
                                    <p:anim calcmode="lin" valueType="num">
                                      <p:cBhvr>
                                        <p:cTn id="40"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6867">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686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36867">
                                            <p:txEl>
                                              <p:pRg st="5" end="5"/>
                                            </p:txEl>
                                          </p:spTgt>
                                        </p:tgtEl>
                                        <p:attrNameLst>
                                          <p:attrName>style.visibility</p:attrName>
                                        </p:attrNameLst>
                                      </p:cBhvr>
                                      <p:to>
                                        <p:strVal val="visible"/>
                                      </p:to>
                                    </p:set>
                                    <p:animEffect transition="in" filter="fade">
                                      <p:cBhvr>
                                        <p:cTn id="47" dur="1000"/>
                                        <p:tgtEl>
                                          <p:spTgt spid="36867">
                                            <p:txEl>
                                              <p:pRg st="5" end="5"/>
                                            </p:txEl>
                                          </p:spTgt>
                                        </p:tgtEl>
                                      </p:cBhvr>
                                    </p:animEffect>
                                    <p:anim calcmode="lin" valueType="num">
                                      <p:cBhvr>
                                        <p:cTn id="48" dur="1000" fill="hold"/>
                                        <p:tgtEl>
                                          <p:spTgt spid="36867">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6867">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6867">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nodeType="clickEffect">
                                  <p:stCondLst>
                                    <p:cond delay="0"/>
                                  </p:stCondLst>
                                  <p:childTnLst>
                                    <p:set>
                                      <p:cBhvr>
                                        <p:cTn id="54" dur="1" fill="hold">
                                          <p:stCondLst>
                                            <p:cond delay="0"/>
                                          </p:stCondLst>
                                        </p:cTn>
                                        <p:tgtEl>
                                          <p:spTgt spid="36867">
                                            <p:txEl>
                                              <p:pRg st="6" end="6"/>
                                            </p:txEl>
                                          </p:spTgt>
                                        </p:tgtEl>
                                        <p:attrNameLst>
                                          <p:attrName>style.visibility</p:attrName>
                                        </p:attrNameLst>
                                      </p:cBhvr>
                                      <p:to>
                                        <p:strVal val="visible"/>
                                      </p:to>
                                    </p:set>
                                    <p:animEffect transition="in" filter="fade">
                                      <p:cBhvr>
                                        <p:cTn id="55" dur="1000"/>
                                        <p:tgtEl>
                                          <p:spTgt spid="36867">
                                            <p:txEl>
                                              <p:pRg st="6" end="6"/>
                                            </p:txEl>
                                          </p:spTgt>
                                        </p:tgtEl>
                                      </p:cBhvr>
                                    </p:animEffect>
                                    <p:anim calcmode="lin" valueType="num">
                                      <p:cBhvr>
                                        <p:cTn id="56" dur="1000" fill="hold"/>
                                        <p:tgtEl>
                                          <p:spTgt spid="36867">
                                            <p:txEl>
                                              <p:pRg st="6" end="6"/>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36867">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6867">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nodeType="clickEffect">
                                  <p:stCondLst>
                                    <p:cond delay="0"/>
                                  </p:stCondLst>
                                  <p:childTnLst>
                                    <p:set>
                                      <p:cBhvr>
                                        <p:cTn id="62" dur="1" fill="hold">
                                          <p:stCondLst>
                                            <p:cond delay="0"/>
                                          </p:stCondLst>
                                        </p:cTn>
                                        <p:tgtEl>
                                          <p:spTgt spid="36867">
                                            <p:txEl>
                                              <p:pRg st="7" end="7"/>
                                            </p:txEl>
                                          </p:spTgt>
                                        </p:tgtEl>
                                        <p:attrNameLst>
                                          <p:attrName>style.visibility</p:attrName>
                                        </p:attrNameLst>
                                      </p:cBhvr>
                                      <p:to>
                                        <p:strVal val="visible"/>
                                      </p:to>
                                    </p:set>
                                    <p:animEffect transition="in" filter="fade">
                                      <p:cBhvr>
                                        <p:cTn id="63" dur="1000"/>
                                        <p:tgtEl>
                                          <p:spTgt spid="36867">
                                            <p:txEl>
                                              <p:pRg st="7" end="7"/>
                                            </p:txEl>
                                          </p:spTgt>
                                        </p:tgtEl>
                                      </p:cBhvr>
                                    </p:animEffect>
                                    <p:anim calcmode="lin" valueType="num">
                                      <p:cBhvr>
                                        <p:cTn id="64" dur="1000" fill="hold"/>
                                        <p:tgtEl>
                                          <p:spTgt spid="36867">
                                            <p:txEl>
                                              <p:pRg st="7" end="7"/>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36867">
                                            <p:txEl>
                                              <p:pRg st="7" end="7"/>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6867">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nodeType="clickEffect">
                                  <p:stCondLst>
                                    <p:cond delay="0"/>
                                  </p:stCondLst>
                                  <p:childTnLst>
                                    <p:set>
                                      <p:cBhvr>
                                        <p:cTn id="70" dur="1" fill="hold">
                                          <p:stCondLst>
                                            <p:cond delay="0"/>
                                          </p:stCondLst>
                                        </p:cTn>
                                        <p:tgtEl>
                                          <p:spTgt spid="36867">
                                            <p:txEl>
                                              <p:pRg st="8" end="8"/>
                                            </p:txEl>
                                          </p:spTgt>
                                        </p:tgtEl>
                                        <p:attrNameLst>
                                          <p:attrName>style.visibility</p:attrName>
                                        </p:attrNameLst>
                                      </p:cBhvr>
                                      <p:to>
                                        <p:strVal val="visible"/>
                                      </p:to>
                                    </p:set>
                                    <p:animEffect transition="in" filter="fade">
                                      <p:cBhvr>
                                        <p:cTn id="71" dur="1000"/>
                                        <p:tgtEl>
                                          <p:spTgt spid="36867">
                                            <p:txEl>
                                              <p:pRg st="8" end="8"/>
                                            </p:txEl>
                                          </p:spTgt>
                                        </p:tgtEl>
                                      </p:cBhvr>
                                    </p:animEffect>
                                    <p:anim calcmode="lin" valueType="num">
                                      <p:cBhvr>
                                        <p:cTn id="72" dur="1000" fill="hold"/>
                                        <p:tgtEl>
                                          <p:spTgt spid="36867">
                                            <p:txEl>
                                              <p:pRg st="8" end="8"/>
                                            </p:txEl>
                                          </p:spTgt>
                                        </p:tgtEl>
                                        <p:attrNameLst>
                                          <p:attrName>ppt_x</p:attrName>
                                        </p:attrNameLst>
                                      </p:cBhvr>
                                      <p:tavLst>
                                        <p:tav tm="0">
                                          <p:val>
                                            <p:strVal val="#ppt_x"/>
                                          </p:val>
                                        </p:tav>
                                        <p:tav tm="100000">
                                          <p:val>
                                            <p:strVal val="#ppt_x"/>
                                          </p:val>
                                        </p:tav>
                                      </p:tavLst>
                                    </p:anim>
                                    <p:anim calcmode="lin" valueType="num">
                                      <p:cBhvr>
                                        <p:cTn id="73" dur="900" decel="100000" fill="hold"/>
                                        <p:tgtEl>
                                          <p:spTgt spid="36867">
                                            <p:txEl>
                                              <p:pRg st="8" end="8"/>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36867">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Certification (ABC)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6: Training Format</a:t>
            </a:r>
            <a:endParaRPr lang="en-US" dirty="0">
              <a:solidFill>
                <a:srgbClr val="FFC269"/>
              </a:solidFill>
            </a:endParaRPr>
          </a:p>
        </p:txBody>
      </p:sp>
    </p:spTree>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28600" y="274638"/>
            <a:ext cx="8610600" cy="1143000"/>
          </a:xfrm>
        </p:spPr>
        <p:txBody>
          <a:bodyPr>
            <a:normAutofit/>
          </a:bodyPr>
          <a:lstStyle/>
          <a:p>
            <a:pPr fontAlgn="auto">
              <a:spcAft>
                <a:spcPts val="0"/>
              </a:spcAft>
              <a:defRPr/>
            </a:pPr>
            <a:r>
              <a:rPr lang="en-US" sz="4000" b="0" dirty="0" smtClean="0"/>
              <a:t>6.01 Warm-Up and Warm-Down</a:t>
            </a:r>
          </a:p>
        </p:txBody>
      </p:sp>
      <p:sp>
        <p:nvSpPr>
          <p:cNvPr id="38915" name="Rectangle 3"/>
          <p:cNvSpPr>
            <a:spLocks noGrp="1" noChangeArrowheads="1"/>
          </p:cNvSpPr>
          <p:nvPr>
            <p:ph idx="1"/>
          </p:nvPr>
        </p:nvSpPr>
        <p:spPr>
          <a:xfrm>
            <a:off x="152400" y="1600200"/>
            <a:ext cx="4419600" cy="4530725"/>
          </a:xfrm>
        </p:spPr>
        <p:txBody>
          <a:bodyPr>
            <a:normAutofit fontScale="92500" lnSpcReduction="10000"/>
          </a:bodyPr>
          <a:lstStyle/>
          <a:p>
            <a:pPr marL="338138" indent="-338138" fontAlgn="auto">
              <a:spcAft>
                <a:spcPts val="0"/>
              </a:spcAft>
              <a:buClr>
                <a:srgbClr val="FFFF00"/>
              </a:buClr>
              <a:buSzPct val="80000"/>
              <a:defRPr/>
            </a:pPr>
            <a:r>
              <a:rPr lang="en-US" sz="2800" dirty="0" smtClean="0">
                <a:latin typeface="Arial" charset="0"/>
                <a:cs typeface="Arial" charset="0"/>
              </a:rPr>
              <a:t>All training sessions will be preceded by an adequate warm-up (Daily Dozen)</a:t>
            </a:r>
          </a:p>
          <a:p>
            <a:pPr marL="688975" lvl="1" indent="-350838" fontAlgn="auto">
              <a:spcAft>
                <a:spcPts val="0"/>
              </a:spcAft>
              <a:buClrTx/>
              <a:buSzPct val="100000"/>
              <a:buFont typeface="+mj-lt"/>
              <a:buAutoNum type="arabicParenR"/>
              <a:defRPr/>
            </a:pPr>
            <a:r>
              <a:rPr lang="en-US" sz="2400" dirty="0" smtClean="0">
                <a:latin typeface="Arial" charset="0"/>
                <a:cs typeface="Arial" charset="0"/>
              </a:rPr>
              <a:t>A warm-up emphasizing flexibility and agility without bouncing or jerking. The warm-up will be repeated after extended breaks</a:t>
            </a:r>
          </a:p>
          <a:p>
            <a:pPr marL="688975" lvl="1" indent="-350838" fontAlgn="auto">
              <a:spcAft>
                <a:spcPts val="0"/>
              </a:spcAft>
              <a:buClrTx/>
              <a:buSzPct val="100000"/>
              <a:buFont typeface="+mj-lt"/>
              <a:buAutoNum type="arabicParenR"/>
              <a:defRPr/>
            </a:pPr>
            <a:r>
              <a:rPr lang="en-US" sz="2400" dirty="0" smtClean="0">
                <a:latin typeface="Arial" charset="0"/>
                <a:cs typeface="Arial" charset="0"/>
              </a:rPr>
              <a:t>A warm-down will be done after strenuous activity to reduce stiffness and soreness</a:t>
            </a:r>
          </a:p>
        </p:txBody>
      </p:sp>
      <p:pic>
        <p:nvPicPr>
          <p:cNvPr id="4" name="Picture 4" descr="DailyDozen"/>
          <p:cNvPicPr>
            <a:picLocks noChangeAspect="1" noChangeArrowheads="1"/>
          </p:cNvPicPr>
          <p:nvPr/>
        </p:nvPicPr>
        <p:blipFill>
          <a:blip r:embed="rId3"/>
          <a:srcRect/>
          <a:stretch>
            <a:fillRect/>
          </a:stretch>
        </p:blipFill>
        <p:spPr bwMode="auto">
          <a:xfrm>
            <a:off x="4572000" y="1600200"/>
            <a:ext cx="4572000" cy="4572000"/>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fade">
                                      <p:cBhvr>
                                        <p:cTn id="7" dur="1000"/>
                                        <p:tgtEl>
                                          <p:spTgt spid="38915">
                                            <p:txEl>
                                              <p:pRg st="0" end="0"/>
                                            </p:txEl>
                                          </p:spTgt>
                                        </p:tgtEl>
                                      </p:cBhvr>
                                    </p:animEffect>
                                    <p:anim calcmode="lin" valueType="num">
                                      <p:cBhvr>
                                        <p:cTn id="8" dur="1000" fill="hold"/>
                                        <p:tgtEl>
                                          <p:spTgt spid="3891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891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891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38915">
                                            <p:txEl>
                                              <p:pRg st="1" end="1"/>
                                            </p:txEl>
                                          </p:spTgt>
                                        </p:tgtEl>
                                        <p:attrNameLst>
                                          <p:attrName>style.visibility</p:attrName>
                                        </p:attrNameLst>
                                      </p:cBhvr>
                                      <p:to>
                                        <p:strVal val="visible"/>
                                      </p:to>
                                    </p:set>
                                    <p:anim calcmode="lin" valueType="num">
                                      <p:cBhvr>
                                        <p:cTn id="15" dur="1000" fill="hold"/>
                                        <p:tgtEl>
                                          <p:spTgt spid="38915">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3891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389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nodeType="clickEffect">
                                  <p:stCondLst>
                                    <p:cond delay="0"/>
                                  </p:stCondLst>
                                  <p:childTnLst>
                                    <p:set>
                                      <p:cBhvr>
                                        <p:cTn id="21" dur="1" fill="hold">
                                          <p:stCondLst>
                                            <p:cond delay="0"/>
                                          </p:stCondLst>
                                        </p:cTn>
                                        <p:tgtEl>
                                          <p:spTgt spid="38915">
                                            <p:txEl>
                                              <p:pRg st="2" end="2"/>
                                            </p:txEl>
                                          </p:spTgt>
                                        </p:tgtEl>
                                        <p:attrNameLst>
                                          <p:attrName>style.visibility</p:attrName>
                                        </p:attrNameLst>
                                      </p:cBhvr>
                                      <p:to>
                                        <p:strVal val="visible"/>
                                      </p:to>
                                    </p:set>
                                    <p:anim calcmode="lin" valueType="num">
                                      <p:cBhvr>
                                        <p:cTn id="22" dur="1000" fill="hold"/>
                                        <p:tgtEl>
                                          <p:spTgt spid="38915">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3891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89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fontScale="90000"/>
          </a:bodyPr>
          <a:lstStyle/>
          <a:p>
            <a:pPr fontAlgn="auto">
              <a:spcAft>
                <a:spcPts val="0"/>
              </a:spcAft>
              <a:defRPr/>
            </a:pPr>
            <a:r>
              <a:rPr lang="en-US" b="0" dirty="0" smtClean="0"/>
              <a:t>6.02 Progressive Training</a:t>
            </a:r>
          </a:p>
        </p:txBody>
      </p:sp>
      <p:sp>
        <p:nvSpPr>
          <p:cNvPr id="39939" name="Rectangle 3"/>
          <p:cNvSpPr>
            <a:spLocks noGrp="1" noChangeArrowheads="1"/>
          </p:cNvSpPr>
          <p:nvPr>
            <p:ph idx="1"/>
          </p:nvPr>
        </p:nvSpPr>
        <p:spPr>
          <a:xfrm>
            <a:off x="152400" y="1600200"/>
            <a:ext cx="8763000" cy="4530725"/>
          </a:xfrm>
        </p:spPr>
        <p:txBody>
          <a:bodyPr>
            <a:normAutofit fontScale="92500" lnSpcReduction="20000"/>
          </a:bodyPr>
          <a:lstStyle/>
          <a:p>
            <a:pPr marL="338138" indent="-338138" fontAlgn="auto">
              <a:spcAft>
                <a:spcPts val="0"/>
              </a:spcAft>
              <a:buClr>
                <a:srgbClr val="FFFF00"/>
              </a:buClr>
              <a:buSzPct val="80000"/>
              <a:defRPr/>
            </a:pPr>
            <a:r>
              <a:rPr lang="en-US" dirty="0" smtClean="0">
                <a:latin typeface="Arial" charset="0"/>
                <a:cs typeface="Arial" charset="0"/>
              </a:rPr>
              <a:t>Techniques are taught using a four part progressive format to ensure that all participants gain competency during the session</a:t>
            </a:r>
          </a:p>
          <a:p>
            <a:pPr marL="338138" indent="-338138" fontAlgn="auto">
              <a:spcAft>
                <a:spcPts val="0"/>
              </a:spcAft>
              <a:buClr>
                <a:srgbClr val="FFFF00"/>
              </a:buClr>
              <a:buSzPct val="80000"/>
              <a:defRPr/>
            </a:pPr>
            <a:r>
              <a:rPr lang="en-US" dirty="0" smtClean="0">
                <a:latin typeface="Arial" charset="0"/>
                <a:cs typeface="Arial" charset="0"/>
              </a:rPr>
              <a:t>Structured to a set deliberate 8 strike pace:</a:t>
            </a:r>
          </a:p>
          <a:p>
            <a:pPr marL="744538" indent="-406400" fontAlgn="auto">
              <a:spcAft>
                <a:spcPts val="0"/>
              </a:spcAft>
              <a:buSzPct val="100000"/>
              <a:buFont typeface="+mj-lt"/>
              <a:buAutoNum type="arabicParenR"/>
              <a:defRPr/>
            </a:pPr>
            <a:r>
              <a:rPr lang="en-US" dirty="0" smtClean="0">
                <a:latin typeface="Arial" charset="0"/>
                <a:cs typeface="Arial" charset="0"/>
              </a:rPr>
              <a:t> </a:t>
            </a:r>
            <a:r>
              <a:rPr lang="en-US" b="1" dirty="0" smtClean="0">
                <a:effectLst>
                  <a:outerShdw blurRad="38100" dist="38100" dir="2700000" algn="tl">
                    <a:srgbClr val="000000">
                      <a:alpha val="43137"/>
                    </a:srgbClr>
                  </a:outerShdw>
                </a:effectLst>
                <a:latin typeface="Arial" charset="0"/>
                <a:cs typeface="Arial" charset="0"/>
              </a:rPr>
              <a:t>By the numbers: </a:t>
            </a:r>
            <a:r>
              <a:rPr lang="en-US" dirty="0" smtClean="0">
                <a:latin typeface="Arial" charset="0"/>
                <a:cs typeface="Arial" charset="0"/>
              </a:rPr>
              <a:t>1-2-3 to introduce the skill</a:t>
            </a:r>
          </a:p>
          <a:p>
            <a:pPr marL="744538" indent="-406400" fontAlgn="auto">
              <a:spcAft>
                <a:spcPts val="0"/>
              </a:spcAft>
              <a:buSzPct val="100000"/>
              <a:buFont typeface="+mj-lt"/>
              <a:buAutoNum type="arabicParenR"/>
              <a:defRPr/>
            </a:pPr>
            <a:r>
              <a:rPr lang="en-US" dirty="0" smtClean="0">
                <a:latin typeface="Arial" charset="0"/>
                <a:cs typeface="Arial" charset="0"/>
              </a:rPr>
              <a:t> </a:t>
            </a:r>
            <a:r>
              <a:rPr lang="en-US" b="1" dirty="0" smtClean="0">
                <a:effectLst>
                  <a:outerShdw blurRad="38100" dist="38100" dir="2700000" algn="tl">
                    <a:srgbClr val="000000">
                      <a:alpha val="43137"/>
                    </a:srgbClr>
                  </a:outerShdw>
                </a:effectLst>
                <a:latin typeface="Arial" charset="0"/>
                <a:cs typeface="Arial" charset="0"/>
              </a:rPr>
              <a:t>Slow to form: </a:t>
            </a:r>
            <a:r>
              <a:rPr lang="en-US" dirty="0" smtClean="0">
                <a:latin typeface="Arial" charset="0"/>
                <a:cs typeface="Arial" charset="0"/>
              </a:rPr>
              <a:t>4-5-6 to concentrate on the form</a:t>
            </a:r>
          </a:p>
          <a:p>
            <a:pPr marL="744538" indent="-406400" fontAlgn="auto">
              <a:spcAft>
                <a:spcPts val="0"/>
              </a:spcAft>
              <a:buSzPct val="100000"/>
              <a:buFont typeface="+mj-lt"/>
              <a:buAutoNum type="arabicParenR"/>
              <a:defRPr/>
            </a:pPr>
            <a:r>
              <a:rPr lang="en-US" dirty="0" smtClean="0">
                <a:latin typeface="Arial" charset="0"/>
                <a:cs typeface="Arial" charset="0"/>
              </a:rPr>
              <a:t> </a:t>
            </a:r>
            <a:r>
              <a:rPr lang="en-US" b="1" dirty="0" smtClean="0">
                <a:effectLst>
                  <a:outerShdw blurRad="38100" dist="38100" dir="2700000" algn="tl">
                    <a:srgbClr val="000000">
                      <a:alpha val="43137"/>
                    </a:srgbClr>
                  </a:outerShdw>
                </a:effectLst>
                <a:latin typeface="Arial" charset="0"/>
                <a:cs typeface="Arial" charset="0"/>
              </a:rPr>
              <a:t>Full speed and power: </a:t>
            </a:r>
            <a:r>
              <a:rPr lang="en-US" dirty="0" smtClean="0">
                <a:latin typeface="Arial" charset="0"/>
                <a:cs typeface="Arial" charset="0"/>
              </a:rPr>
              <a:t>7-8 add speed and      power</a:t>
            </a:r>
          </a:p>
          <a:p>
            <a:pPr marL="744538" indent="-406400" fontAlgn="auto">
              <a:spcAft>
                <a:spcPts val="0"/>
              </a:spcAft>
              <a:buSzPct val="100000"/>
              <a:buFont typeface="+mj-lt"/>
              <a:buAutoNum type="arabicParenR"/>
              <a:defRPr/>
            </a:pPr>
            <a:r>
              <a:rPr lang="en-US" dirty="0" smtClean="0">
                <a:latin typeface="Arial" charset="0"/>
                <a:cs typeface="Arial" charset="0"/>
              </a:rPr>
              <a:t> </a:t>
            </a:r>
            <a:r>
              <a:rPr lang="en-US" b="1" dirty="0" smtClean="0">
                <a:effectLst>
                  <a:outerShdw blurRad="38100" dist="38100" dir="2700000" algn="tl">
                    <a:srgbClr val="000000">
                      <a:alpha val="43137"/>
                    </a:srgbClr>
                  </a:outerShdw>
                </a:effectLst>
                <a:latin typeface="Arial" charset="0"/>
                <a:cs typeface="Arial" charset="0"/>
              </a:rPr>
              <a:t>Simulation:</a:t>
            </a:r>
            <a:r>
              <a:rPr lang="en-US" dirty="0" smtClean="0">
                <a:latin typeface="Arial" charset="0"/>
                <a:cs typeface="Arial" charset="0"/>
              </a:rPr>
              <a:t> Realism under stress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fade">
                                      <p:cBhvr>
                                        <p:cTn id="7" dur="1000"/>
                                        <p:tgtEl>
                                          <p:spTgt spid="39939">
                                            <p:txEl>
                                              <p:pRg st="0" end="0"/>
                                            </p:txEl>
                                          </p:spTgt>
                                        </p:tgtEl>
                                      </p:cBhvr>
                                    </p:animEffect>
                                    <p:anim calcmode="lin" valueType="num">
                                      <p:cBhvr>
                                        <p:cTn id="8" dur="1000" fill="hold"/>
                                        <p:tgtEl>
                                          <p:spTgt spid="39939">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9939">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993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9939">
                                            <p:txEl>
                                              <p:pRg st="1" end="1"/>
                                            </p:txEl>
                                          </p:spTgt>
                                        </p:tgtEl>
                                        <p:attrNameLst>
                                          <p:attrName>style.visibility</p:attrName>
                                        </p:attrNameLst>
                                      </p:cBhvr>
                                      <p:to>
                                        <p:strVal val="visible"/>
                                      </p:to>
                                    </p:set>
                                    <p:animEffect transition="in" filter="fade">
                                      <p:cBhvr>
                                        <p:cTn id="15" dur="1000"/>
                                        <p:tgtEl>
                                          <p:spTgt spid="39939">
                                            <p:txEl>
                                              <p:pRg st="1" end="1"/>
                                            </p:txEl>
                                          </p:spTgt>
                                        </p:tgtEl>
                                      </p:cBhvr>
                                    </p:animEffect>
                                    <p:anim calcmode="lin" valueType="num">
                                      <p:cBhvr>
                                        <p:cTn id="16" dur="1000" fill="hold"/>
                                        <p:tgtEl>
                                          <p:spTgt spid="39939">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9939">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9939">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39939">
                                            <p:txEl>
                                              <p:pRg st="2" end="2"/>
                                            </p:txEl>
                                          </p:spTgt>
                                        </p:tgtEl>
                                        <p:attrNameLst>
                                          <p:attrName>style.visibility</p:attrName>
                                        </p:attrNameLst>
                                      </p:cBhvr>
                                      <p:to>
                                        <p:strVal val="visible"/>
                                      </p:to>
                                    </p:set>
                                    <p:animEffect transition="in" filter="fade">
                                      <p:cBhvr>
                                        <p:cTn id="21" dur="1000"/>
                                        <p:tgtEl>
                                          <p:spTgt spid="39939">
                                            <p:txEl>
                                              <p:pRg st="2" end="2"/>
                                            </p:txEl>
                                          </p:spTgt>
                                        </p:tgtEl>
                                      </p:cBhvr>
                                    </p:animEffect>
                                    <p:anim calcmode="lin" valueType="num">
                                      <p:cBhvr>
                                        <p:cTn id="22" dur="1000" fill="hold"/>
                                        <p:tgtEl>
                                          <p:spTgt spid="39939">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9939">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9939">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39939">
                                            <p:txEl>
                                              <p:pRg st="3" end="3"/>
                                            </p:txEl>
                                          </p:spTgt>
                                        </p:tgtEl>
                                        <p:attrNameLst>
                                          <p:attrName>style.visibility</p:attrName>
                                        </p:attrNameLst>
                                      </p:cBhvr>
                                      <p:to>
                                        <p:strVal val="visible"/>
                                      </p:to>
                                    </p:set>
                                    <p:animEffect transition="in" filter="fade">
                                      <p:cBhvr>
                                        <p:cTn id="27" dur="1000"/>
                                        <p:tgtEl>
                                          <p:spTgt spid="39939">
                                            <p:txEl>
                                              <p:pRg st="3" end="3"/>
                                            </p:txEl>
                                          </p:spTgt>
                                        </p:tgtEl>
                                      </p:cBhvr>
                                    </p:animEffect>
                                    <p:anim calcmode="lin" valueType="num">
                                      <p:cBhvr>
                                        <p:cTn id="28" dur="1000" fill="hold"/>
                                        <p:tgtEl>
                                          <p:spTgt spid="39939">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9939">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9939">
                                            <p:txEl>
                                              <p:pRg st="3" end="3"/>
                                            </p:txEl>
                                          </p:spTgt>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0"/>
                                  </p:stCondLst>
                                  <p:childTnLst>
                                    <p:set>
                                      <p:cBhvr>
                                        <p:cTn id="32" dur="1" fill="hold">
                                          <p:stCondLst>
                                            <p:cond delay="0"/>
                                          </p:stCondLst>
                                        </p:cTn>
                                        <p:tgtEl>
                                          <p:spTgt spid="39939">
                                            <p:txEl>
                                              <p:pRg st="4" end="4"/>
                                            </p:txEl>
                                          </p:spTgt>
                                        </p:tgtEl>
                                        <p:attrNameLst>
                                          <p:attrName>style.visibility</p:attrName>
                                        </p:attrNameLst>
                                      </p:cBhvr>
                                      <p:to>
                                        <p:strVal val="visible"/>
                                      </p:to>
                                    </p:set>
                                    <p:animEffect transition="in" filter="fade">
                                      <p:cBhvr>
                                        <p:cTn id="33" dur="1000"/>
                                        <p:tgtEl>
                                          <p:spTgt spid="39939">
                                            <p:txEl>
                                              <p:pRg st="4" end="4"/>
                                            </p:txEl>
                                          </p:spTgt>
                                        </p:tgtEl>
                                      </p:cBhvr>
                                    </p:animEffect>
                                    <p:anim calcmode="lin" valueType="num">
                                      <p:cBhvr>
                                        <p:cTn id="34" dur="1000" fill="hold"/>
                                        <p:tgtEl>
                                          <p:spTgt spid="39939">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39939">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39939">
                                            <p:txEl>
                                              <p:pRg st="4" end="4"/>
                                            </p:txEl>
                                          </p:spTgt>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39939">
                                            <p:txEl>
                                              <p:pRg st="5" end="5"/>
                                            </p:txEl>
                                          </p:spTgt>
                                        </p:tgtEl>
                                        <p:attrNameLst>
                                          <p:attrName>style.visibility</p:attrName>
                                        </p:attrNameLst>
                                      </p:cBhvr>
                                      <p:to>
                                        <p:strVal val="visible"/>
                                      </p:to>
                                    </p:set>
                                    <p:animEffect transition="in" filter="fade">
                                      <p:cBhvr>
                                        <p:cTn id="39" dur="1000"/>
                                        <p:tgtEl>
                                          <p:spTgt spid="39939">
                                            <p:txEl>
                                              <p:pRg st="5" end="5"/>
                                            </p:txEl>
                                          </p:spTgt>
                                        </p:tgtEl>
                                      </p:cBhvr>
                                    </p:animEffect>
                                    <p:anim calcmode="lin" valueType="num">
                                      <p:cBhvr>
                                        <p:cTn id="40" dur="1000" fill="hold"/>
                                        <p:tgtEl>
                                          <p:spTgt spid="39939">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9939">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9939">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fontAlgn="auto">
              <a:spcAft>
                <a:spcPts val="0"/>
              </a:spcAft>
              <a:defRPr/>
            </a:pPr>
            <a:r>
              <a:rPr lang="en-US" sz="5400" b="0" dirty="0" smtClean="0"/>
              <a:t>6.05 Drill Formations</a:t>
            </a:r>
          </a:p>
        </p:txBody>
      </p:sp>
      <p:sp>
        <p:nvSpPr>
          <p:cNvPr id="41987" name="Rectangle 3"/>
          <p:cNvSpPr>
            <a:spLocks noGrp="1" noChangeArrowheads="1"/>
          </p:cNvSpPr>
          <p:nvPr>
            <p:ph idx="1"/>
          </p:nvPr>
        </p:nvSpPr>
        <p:spPr/>
        <p:txBody>
          <a:bodyPr/>
          <a:lstStyle/>
          <a:p>
            <a:pPr marL="338138" indent="-338138" fontAlgn="auto">
              <a:lnSpc>
                <a:spcPct val="90000"/>
              </a:lnSpc>
              <a:spcAft>
                <a:spcPts val="0"/>
              </a:spcAft>
              <a:buClr>
                <a:srgbClr val="FFFF00"/>
              </a:buClr>
              <a:buSzPct val="80000"/>
              <a:defRPr/>
            </a:pPr>
            <a:r>
              <a:rPr lang="en-US" sz="2800" dirty="0" smtClean="0">
                <a:latin typeface="Arial" charset="0"/>
                <a:cs typeface="Arial" charset="0"/>
              </a:rPr>
              <a:t>Five basic formations</a:t>
            </a:r>
          </a:p>
          <a:p>
            <a:pPr marL="744538" lvl="1" indent="-40640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Line:</a:t>
            </a:r>
            <a:r>
              <a:rPr lang="en-US" sz="2400" dirty="0" smtClean="0">
                <a:latin typeface="Arial" charset="0"/>
                <a:cs typeface="Arial" charset="0"/>
              </a:rPr>
              <a:t> Two lines facing each other</a:t>
            </a:r>
          </a:p>
          <a:p>
            <a:pPr marL="744538" lvl="1" indent="-40640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Wheel:</a:t>
            </a:r>
            <a:r>
              <a:rPr lang="en-US" sz="2400" dirty="0" smtClean="0">
                <a:latin typeface="Arial" charset="0"/>
                <a:cs typeface="Arial" charset="0"/>
              </a:rPr>
              <a:t> Two circles, with one inner circle and one outer circle. Dynamic movement is added</a:t>
            </a:r>
          </a:p>
          <a:p>
            <a:pPr marL="744538" lvl="1" indent="-40640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Post:</a:t>
            </a:r>
            <a:r>
              <a:rPr lang="en-US" sz="2400" dirty="0" smtClean="0">
                <a:latin typeface="Arial" charset="0"/>
                <a:cs typeface="Arial" charset="0"/>
              </a:rPr>
              <a:t> Students perform a specified technique moving in a zigzag pattern between the bags</a:t>
            </a:r>
          </a:p>
          <a:p>
            <a:pPr marL="744538" lvl="1" indent="-40640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Circle:</a:t>
            </a:r>
            <a:r>
              <a:rPr lang="en-US" sz="2400" dirty="0" smtClean="0">
                <a:latin typeface="Arial" charset="0"/>
                <a:cs typeface="Arial" charset="0"/>
              </a:rPr>
              <a:t> A single student will enter a circle to perform techniques against bag holders or training suits</a:t>
            </a:r>
          </a:p>
          <a:p>
            <a:pPr marL="744538" lvl="1" indent="-40640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Three minute: </a:t>
            </a:r>
            <a:r>
              <a:rPr lang="en-US" sz="2400" dirty="0" smtClean="0">
                <a:latin typeface="Arial" charset="0"/>
                <a:cs typeface="Arial" charset="0"/>
              </a:rPr>
              <a:t>2 officers one with a bag and the other with a soft baton. The drill is run for 3 minutes with the subject being taken to the ground, stabilized and restrained</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fade">
                                      <p:cBhvr>
                                        <p:cTn id="7" dur="1000"/>
                                        <p:tgtEl>
                                          <p:spTgt spid="41987">
                                            <p:txEl>
                                              <p:pRg st="0" end="0"/>
                                            </p:txEl>
                                          </p:spTgt>
                                        </p:tgtEl>
                                      </p:cBhvr>
                                    </p:animEffect>
                                    <p:anim calcmode="lin" valueType="num">
                                      <p:cBhvr>
                                        <p:cTn id="8" dur="10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198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198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41987">
                                            <p:txEl>
                                              <p:pRg st="1" end="1"/>
                                            </p:txEl>
                                          </p:spTgt>
                                        </p:tgtEl>
                                        <p:attrNameLst>
                                          <p:attrName>style.visibility</p:attrName>
                                        </p:attrNameLst>
                                      </p:cBhvr>
                                      <p:to>
                                        <p:strVal val="visible"/>
                                      </p:to>
                                    </p:set>
                                    <p:anim calcmode="lin" valueType="num">
                                      <p:cBhvr>
                                        <p:cTn id="15" dur="1000" fill="hold"/>
                                        <p:tgtEl>
                                          <p:spTgt spid="41987">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4198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4198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nodeType="clickEffect">
                                  <p:stCondLst>
                                    <p:cond delay="0"/>
                                  </p:stCondLst>
                                  <p:childTnLst>
                                    <p:set>
                                      <p:cBhvr>
                                        <p:cTn id="21" dur="1" fill="hold">
                                          <p:stCondLst>
                                            <p:cond delay="0"/>
                                          </p:stCondLst>
                                        </p:cTn>
                                        <p:tgtEl>
                                          <p:spTgt spid="41987">
                                            <p:txEl>
                                              <p:pRg st="2" end="2"/>
                                            </p:txEl>
                                          </p:spTgt>
                                        </p:tgtEl>
                                        <p:attrNameLst>
                                          <p:attrName>style.visibility</p:attrName>
                                        </p:attrNameLst>
                                      </p:cBhvr>
                                      <p:to>
                                        <p:strVal val="visible"/>
                                      </p:to>
                                    </p:set>
                                    <p:anim calcmode="lin" valueType="num">
                                      <p:cBhvr>
                                        <p:cTn id="22" dur="1000" fill="hold"/>
                                        <p:tgtEl>
                                          <p:spTgt spid="41987">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4198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41987">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9" presetClass="entr" presetSubtype="0" fill="hold" nodeType="clickEffect">
                                  <p:stCondLst>
                                    <p:cond delay="0"/>
                                  </p:stCondLst>
                                  <p:childTnLst>
                                    <p:set>
                                      <p:cBhvr>
                                        <p:cTn id="28" dur="1" fill="hold">
                                          <p:stCondLst>
                                            <p:cond delay="0"/>
                                          </p:stCondLst>
                                        </p:cTn>
                                        <p:tgtEl>
                                          <p:spTgt spid="41987">
                                            <p:txEl>
                                              <p:pRg st="3" end="3"/>
                                            </p:txEl>
                                          </p:spTgt>
                                        </p:tgtEl>
                                        <p:attrNameLst>
                                          <p:attrName>style.visibility</p:attrName>
                                        </p:attrNameLst>
                                      </p:cBhvr>
                                      <p:to>
                                        <p:strVal val="visible"/>
                                      </p:to>
                                    </p:set>
                                    <p:anim calcmode="lin" valueType="num">
                                      <p:cBhvr>
                                        <p:cTn id="29" dur="1000" fill="hold"/>
                                        <p:tgtEl>
                                          <p:spTgt spid="41987">
                                            <p:txEl>
                                              <p:pRg st="3" end="3"/>
                                            </p:txEl>
                                          </p:spTgt>
                                        </p:tgtEl>
                                        <p:attrNameLst>
                                          <p:attrName>ppt_x</p:attrName>
                                        </p:attrNameLst>
                                      </p:cBhvr>
                                      <p:tavLst>
                                        <p:tav tm="0">
                                          <p:val>
                                            <p:strVal val="#ppt_x-.2"/>
                                          </p:val>
                                        </p:tav>
                                        <p:tav tm="100000">
                                          <p:val>
                                            <p:strVal val="#ppt_x"/>
                                          </p:val>
                                        </p:tav>
                                      </p:tavLst>
                                    </p:anim>
                                    <p:anim calcmode="lin" valueType="num">
                                      <p:cBhvr>
                                        <p:cTn id="30" dur="1000" fill="hold"/>
                                        <p:tgtEl>
                                          <p:spTgt spid="4198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1" dur="1000"/>
                                        <p:tgtEl>
                                          <p:spTgt spid="41987">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9" presetClass="entr" presetSubtype="0" fill="hold" nodeType="clickEffect">
                                  <p:stCondLst>
                                    <p:cond delay="0"/>
                                  </p:stCondLst>
                                  <p:childTnLst>
                                    <p:set>
                                      <p:cBhvr>
                                        <p:cTn id="35" dur="1" fill="hold">
                                          <p:stCondLst>
                                            <p:cond delay="0"/>
                                          </p:stCondLst>
                                        </p:cTn>
                                        <p:tgtEl>
                                          <p:spTgt spid="41987">
                                            <p:txEl>
                                              <p:pRg st="4" end="4"/>
                                            </p:txEl>
                                          </p:spTgt>
                                        </p:tgtEl>
                                        <p:attrNameLst>
                                          <p:attrName>style.visibility</p:attrName>
                                        </p:attrNameLst>
                                      </p:cBhvr>
                                      <p:to>
                                        <p:strVal val="visible"/>
                                      </p:to>
                                    </p:set>
                                    <p:anim calcmode="lin" valueType="num">
                                      <p:cBhvr>
                                        <p:cTn id="36" dur="1000" fill="hold"/>
                                        <p:tgtEl>
                                          <p:spTgt spid="41987">
                                            <p:txEl>
                                              <p:pRg st="4" end="4"/>
                                            </p:txEl>
                                          </p:spTgt>
                                        </p:tgtEl>
                                        <p:attrNameLst>
                                          <p:attrName>ppt_x</p:attrName>
                                        </p:attrNameLst>
                                      </p:cBhvr>
                                      <p:tavLst>
                                        <p:tav tm="0">
                                          <p:val>
                                            <p:strVal val="#ppt_x-.2"/>
                                          </p:val>
                                        </p:tav>
                                        <p:tav tm="100000">
                                          <p:val>
                                            <p:strVal val="#ppt_x"/>
                                          </p:val>
                                        </p:tav>
                                      </p:tavLst>
                                    </p:anim>
                                    <p:anim calcmode="lin" valueType="num">
                                      <p:cBhvr>
                                        <p:cTn id="37" dur="1000" fill="hold"/>
                                        <p:tgtEl>
                                          <p:spTgt spid="4198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8" dur="1000"/>
                                        <p:tgtEl>
                                          <p:spTgt spid="41987">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nodeType="clickEffect">
                                  <p:stCondLst>
                                    <p:cond delay="0"/>
                                  </p:stCondLst>
                                  <p:childTnLst>
                                    <p:set>
                                      <p:cBhvr>
                                        <p:cTn id="42" dur="1" fill="hold">
                                          <p:stCondLst>
                                            <p:cond delay="0"/>
                                          </p:stCondLst>
                                        </p:cTn>
                                        <p:tgtEl>
                                          <p:spTgt spid="41987">
                                            <p:txEl>
                                              <p:pRg st="5" end="5"/>
                                            </p:txEl>
                                          </p:spTgt>
                                        </p:tgtEl>
                                        <p:attrNameLst>
                                          <p:attrName>style.visibility</p:attrName>
                                        </p:attrNameLst>
                                      </p:cBhvr>
                                      <p:to>
                                        <p:strVal val="visible"/>
                                      </p:to>
                                    </p:set>
                                    <p:anim calcmode="lin" valueType="num">
                                      <p:cBhvr>
                                        <p:cTn id="43" dur="1000" fill="hold"/>
                                        <p:tgtEl>
                                          <p:spTgt spid="41987">
                                            <p:txEl>
                                              <p:pRg st="5" end="5"/>
                                            </p:txEl>
                                          </p:spTgt>
                                        </p:tgtEl>
                                        <p:attrNameLst>
                                          <p:attrName>ppt_x</p:attrName>
                                        </p:attrNameLst>
                                      </p:cBhvr>
                                      <p:tavLst>
                                        <p:tav tm="0">
                                          <p:val>
                                            <p:strVal val="#ppt_x-.2"/>
                                          </p:val>
                                        </p:tav>
                                        <p:tav tm="100000">
                                          <p:val>
                                            <p:strVal val="#ppt_x"/>
                                          </p:val>
                                        </p:tav>
                                      </p:tavLst>
                                    </p:anim>
                                    <p:anim calcmode="lin" valueType="num">
                                      <p:cBhvr>
                                        <p:cTn id="44" dur="1000" fill="hold"/>
                                        <p:tgtEl>
                                          <p:spTgt spid="41987">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419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fontAlgn="auto">
              <a:spcAft>
                <a:spcPts val="0"/>
              </a:spcAft>
              <a:defRPr/>
            </a:pPr>
            <a:r>
              <a:rPr lang="en-US" sz="5400" b="0" dirty="0" smtClean="0"/>
              <a:t>6.06 Verbalization</a:t>
            </a:r>
          </a:p>
        </p:txBody>
      </p:sp>
      <p:sp>
        <p:nvSpPr>
          <p:cNvPr id="43011" name="Rectangle 3"/>
          <p:cNvSpPr>
            <a:spLocks noGrp="1" noChangeArrowheads="1"/>
          </p:cNvSpPr>
          <p:nvPr>
            <p:ph idx="1"/>
          </p:nvPr>
        </p:nvSpPr>
        <p:spPr/>
        <p:txBody>
          <a:bodyPr/>
          <a:lstStyle/>
          <a:p>
            <a:pPr marL="338138" indent="-338138" fontAlgn="auto">
              <a:lnSpc>
                <a:spcPct val="90000"/>
              </a:lnSpc>
              <a:spcAft>
                <a:spcPts val="0"/>
              </a:spcAft>
              <a:buClr>
                <a:srgbClr val="FFFF00"/>
              </a:buClr>
              <a:buSzPct val="80000"/>
              <a:defRPr/>
            </a:pPr>
            <a:r>
              <a:rPr lang="en-US" sz="2800" dirty="0" smtClean="0">
                <a:latin typeface="Arial" charset="0"/>
                <a:cs typeface="Arial" charset="0"/>
              </a:rPr>
              <a:t>The verbal exchange in any confrontation is very important. Verbalization practice during training is critical</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Verbalization helps the subject understand what is expected</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Verbalization also helps bystanders understand what the officer is trying to do. It turns bystanders into witnesses</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All verbalization should be documented in officers reports</a:t>
            </a:r>
          </a:p>
          <a:p>
            <a:pPr marL="609600" indent="-609600" fontAlgn="auto">
              <a:lnSpc>
                <a:spcPct val="90000"/>
              </a:lnSpc>
              <a:spcAft>
                <a:spcPts val="0"/>
              </a:spcAft>
              <a:buClr>
                <a:srgbClr val="FFFF00"/>
              </a:buClr>
              <a:buFont typeface="Wingdings" pitchFamily="2" charset="2"/>
              <a:buChar char="§"/>
              <a:defRPr/>
            </a:pPr>
            <a:endParaRPr lang="en-US" sz="2800" dirty="0" smtClean="0">
              <a:latin typeface="Arial" charset="0"/>
              <a:cs typeface="Arial"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Effect transition="in" filter="fade">
                                      <p:cBhvr>
                                        <p:cTn id="7" dur="1000"/>
                                        <p:tgtEl>
                                          <p:spTgt spid="43011">
                                            <p:txEl>
                                              <p:pRg st="0" end="0"/>
                                            </p:txEl>
                                          </p:spTgt>
                                        </p:tgtEl>
                                      </p:cBhvr>
                                    </p:animEffect>
                                    <p:anim calcmode="lin" valueType="num">
                                      <p:cBhvr>
                                        <p:cTn id="8" dur="1000" fill="hold"/>
                                        <p:tgtEl>
                                          <p:spTgt spid="4301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301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301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3011">
                                            <p:txEl>
                                              <p:pRg st="1" end="1"/>
                                            </p:txEl>
                                          </p:spTgt>
                                        </p:tgtEl>
                                        <p:attrNameLst>
                                          <p:attrName>style.visibility</p:attrName>
                                        </p:attrNameLst>
                                      </p:cBhvr>
                                      <p:to>
                                        <p:strVal val="visible"/>
                                      </p:to>
                                    </p:set>
                                    <p:animEffect transition="in" filter="fade">
                                      <p:cBhvr>
                                        <p:cTn id="15" dur="1000"/>
                                        <p:tgtEl>
                                          <p:spTgt spid="43011">
                                            <p:txEl>
                                              <p:pRg st="1" end="1"/>
                                            </p:txEl>
                                          </p:spTgt>
                                        </p:tgtEl>
                                      </p:cBhvr>
                                    </p:animEffect>
                                    <p:anim calcmode="lin" valueType="num">
                                      <p:cBhvr>
                                        <p:cTn id="16" dur="1000" fill="hold"/>
                                        <p:tgtEl>
                                          <p:spTgt spid="4301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301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301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43011">
                                            <p:txEl>
                                              <p:pRg st="2" end="2"/>
                                            </p:txEl>
                                          </p:spTgt>
                                        </p:tgtEl>
                                        <p:attrNameLst>
                                          <p:attrName>style.visibility</p:attrName>
                                        </p:attrNameLst>
                                      </p:cBhvr>
                                      <p:to>
                                        <p:strVal val="visible"/>
                                      </p:to>
                                    </p:set>
                                    <p:animEffect transition="in" filter="fade">
                                      <p:cBhvr>
                                        <p:cTn id="23" dur="1000"/>
                                        <p:tgtEl>
                                          <p:spTgt spid="43011">
                                            <p:txEl>
                                              <p:pRg st="2" end="2"/>
                                            </p:txEl>
                                          </p:spTgt>
                                        </p:tgtEl>
                                      </p:cBhvr>
                                    </p:animEffect>
                                    <p:anim calcmode="lin" valueType="num">
                                      <p:cBhvr>
                                        <p:cTn id="24" dur="1000" fill="hold"/>
                                        <p:tgtEl>
                                          <p:spTgt spid="4301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4301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301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43011">
                                            <p:txEl>
                                              <p:pRg st="3" end="3"/>
                                            </p:txEl>
                                          </p:spTgt>
                                        </p:tgtEl>
                                        <p:attrNameLst>
                                          <p:attrName>style.visibility</p:attrName>
                                        </p:attrNameLst>
                                      </p:cBhvr>
                                      <p:to>
                                        <p:strVal val="visible"/>
                                      </p:to>
                                    </p:set>
                                    <p:animEffect transition="in" filter="fade">
                                      <p:cBhvr>
                                        <p:cTn id="31" dur="1000"/>
                                        <p:tgtEl>
                                          <p:spTgt spid="43011">
                                            <p:txEl>
                                              <p:pRg st="3" end="3"/>
                                            </p:txEl>
                                          </p:spTgt>
                                        </p:tgtEl>
                                      </p:cBhvr>
                                    </p:animEffect>
                                    <p:anim calcmode="lin" valueType="num">
                                      <p:cBhvr>
                                        <p:cTn id="32" dur="1000" fill="hold"/>
                                        <p:tgtEl>
                                          <p:spTgt spid="43011">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43011">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43011">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fontAlgn="auto">
              <a:spcAft>
                <a:spcPts val="0"/>
              </a:spcAft>
              <a:defRPr/>
            </a:pPr>
            <a:r>
              <a:rPr lang="en-US" sz="5400" b="0" dirty="0" smtClean="0"/>
              <a:t>6.07 Stances</a:t>
            </a:r>
          </a:p>
        </p:txBody>
      </p:sp>
      <p:sp>
        <p:nvSpPr>
          <p:cNvPr id="46083" name="Rectangle 3"/>
          <p:cNvSpPr>
            <a:spLocks noGrp="1" noChangeArrowheads="1"/>
          </p:cNvSpPr>
          <p:nvPr>
            <p:ph sz="half" idx="1"/>
          </p:nvPr>
        </p:nvSpPr>
        <p:spPr>
          <a:xfrm>
            <a:off x="228600" y="1371600"/>
            <a:ext cx="5410200" cy="5029200"/>
          </a:xfrm>
        </p:spPr>
        <p:txBody>
          <a:bodyPr>
            <a:normAutofit lnSpcReduction="10000"/>
          </a:bodyPr>
          <a:lstStyle/>
          <a:p>
            <a:pPr marL="225425" indent="-225425" fontAlgn="auto">
              <a:lnSpc>
                <a:spcPct val="80000"/>
              </a:lnSpc>
              <a:spcAft>
                <a:spcPts val="0"/>
              </a:spcAft>
              <a:buClr>
                <a:srgbClr val="FFFF00"/>
              </a:buClr>
              <a:buSzPct val="80000"/>
              <a:defRPr/>
            </a:pPr>
            <a:r>
              <a:rPr lang="en-US" sz="1600" dirty="0" smtClean="0">
                <a:latin typeface="Arial" charset="0"/>
                <a:cs typeface="Arial" charset="0"/>
              </a:rPr>
              <a:t>Interview stance: Designed to be a natural, comfortable way for officers to stand all the time.</a:t>
            </a:r>
          </a:p>
          <a:p>
            <a:pPr marL="463550" indent="-238125" fontAlgn="auto">
              <a:lnSpc>
                <a:spcPct val="80000"/>
              </a:lnSpc>
              <a:spcAft>
                <a:spcPts val="0"/>
              </a:spcAft>
              <a:buFont typeface="Wingdings" pitchFamily="2" charset="2"/>
              <a:buChar char="Ø"/>
              <a:defRPr/>
            </a:pPr>
            <a:r>
              <a:rPr lang="en-US" sz="1600" dirty="0" smtClean="0">
                <a:latin typeface="Arial" charset="0"/>
                <a:cs typeface="Arial" charset="0"/>
              </a:rPr>
              <a:t>PYRAMID concept </a:t>
            </a:r>
          </a:p>
          <a:p>
            <a:pPr marL="463550" indent="-238125" fontAlgn="auto">
              <a:lnSpc>
                <a:spcPct val="80000"/>
              </a:lnSpc>
              <a:spcAft>
                <a:spcPts val="0"/>
              </a:spcAft>
              <a:buFont typeface="Wingdings" pitchFamily="2" charset="2"/>
              <a:buChar char="Ø"/>
              <a:defRPr/>
            </a:pPr>
            <a:r>
              <a:rPr lang="en-US" sz="1600" dirty="0" smtClean="0">
                <a:latin typeface="Arial" charset="0"/>
                <a:cs typeface="Arial" charset="0"/>
              </a:rPr>
              <a:t>Hands above the waist with the baton in the weapon hand</a:t>
            </a:r>
          </a:p>
          <a:p>
            <a:pPr marL="463550" indent="-238125" fontAlgn="auto">
              <a:lnSpc>
                <a:spcPct val="80000"/>
              </a:lnSpc>
              <a:spcAft>
                <a:spcPts val="0"/>
              </a:spcAft>
              <a:buFont typeface="Wingdings" pitchFamily="2" charset="2"/>
              <a:buChar char="Ø"/>
              <a:defRPr/>
            </a:pPr>
            <a:r>
              <a:rPr lang="en-US" sz="1600" dirty="0" smtClean="0">
                <a:latin typeface="Arial" charset="0"/>
                <a:cs typeface="Arial" charset="0"/>
              </a:rPr>
              <a:t>Maintain safe separation of two arms length</a:t>
            </a:r>
          </a:p>
          <a:p>
            <a:pPr marL="463550" indent="-238125" fontAlgn="auto">
              <a:lnSpc>
                <a:spcPct val="80000"/>
              </a:lnSpc>
              <a:spcAft>
                <a:spcPts val="0"/>
              </a:spcAft>
              <a:buFont typeface="Wingdings" pitchFamily="2" charset="2"/>
              <a:buChar char="Ø"/>
              <a:defRPr/>
            </a:pPr>
            <a:endParaRPr lang="en-US" sz="1600" dirty="0" smtClean="0">
              <a:latin typeface="Arial" charset="0"/>
              <a:cs typeface="Arial" charset="0"/>
            </a:endParaRPr>
          </a:p>
          <a:p>
            <a:pPr marL="225425" indent="-225425" fontAlgn="auto">
              <a:lnSpc>
                <a:spcPct val="80000"/>
              </a:lnSpc>
              <a:spcAft>
                <a:spcPts val="0"/>
              </a:spcAft>
              <a:buClr>
                <a:srgbClr val="FFFF00"/>
              </a:buClr>
              <a:buSzPct val="80000"/>
              <a:defRPr/>
            </a:pPr>
            <a:r>
              <a:rPr lang="en-US" sz="1600" dirty="0" smtClean="0">
                <a:latin typeface="Arial" charset="0"/>
                <a:cs typeface="Arial" charset="0"/>
              </a:rPr>
              <a:t>Combat stance: Maximizes the availability of the baton while putting you in the best defensive position</a:t>
            </a:r>
          </a:p>
          <a:p>
            <a:pPr marL="463550" indent="-238125" fontAlgn="auto">
              <a:lnSpc>
                <a:spcPct val="80000"/>
              </a:lnSpc>
              <a:spcAft>
                <a:spcPts val="0"/>
              </a:spcAft>
              <a:buFont typeface="Wingdings" pitchFamily="2" charset="2"/>
              <a:buChar char="Ø"/>
              <a:defRPr/>
            </a:pPr>
            <a:r>
              <a:rPr lang="en-US" sz="1600" dirty="0" smtClean="0">
                <a:latin typeface="Arial" charset="0"/>
                <a:cs typeface="Arial" charset="0"/>
              </a:rPr>
              <a:t>PYRAMID concept </a:t>
            </a:r>
          </a:p>
          <a:p>
            <a:pPr marL="463550" indent="-238125" fontAlgn="auto">
              <a:lnSpc>
                <a:spcPct val="80000"/>
              </a:lnSpc>
              <a:spcAft>
                <a:spcPts val="0"/>
              </a:spcAft>
              <a:buFont typeface="Wingdings" pitchFamily="2" charset="2"/>
              <a:buChar char="Ø"/>
              <a:defRPr/>
            </a:pPr>
            <a:r>
              <a:rPr lang="en-US" sz="1600" dirty="0" smtClean="0">
                <a:latin typeface="Arial" charset="0"/>
                <a:cs typeface="Arial" charset="0"/>
              </a:rPr>
              <a:t>Commands are </a:t>
            </a:r>
            <a:r>
              <a:rPr lang="en-US" sz="1600" u="sng" dirty="0" smtClean="0">
                <a:effectLst>
                  <a:outerShdw blurRad="38100" dist="38100" dir="2700000" algn="tl">
                    <a:srgbClr val="000000">
                      <a:alpha val="43137"/>
                    </a:srgbClr>
                  </a:outerShdw>
                </a:effectLst>
                <a:latin typeface="Arial" charset="0"/>
                <a:cs typeface="Arial" charset="0"/>
              </a:rPr>
              <a:t>BACK stay BACK</a:t>
            </a:r>
          </a:p>
          <a:p>
            <a:pPr marL="463550" indent="-238125" fontAlgn="auto">
              <a:lnSpc>
                <a:spcPct val="80000"/>
              </a:lnSpc>
              <a:spcAft>
                <a:spcPts val="0"/>
              </a:spcAft>
              <a:buFont typeface="Wingdings" pitchFamily="2" charset="2"/>
              <a:buChar char="Ø"/>
              <a:defRPr/>
            </a:pPr>
            <a:endParaRPr lang="en-US" sz="1600" u="sng" dirty="0" smtClean="0">
              <a:latin typeface="Arial" charset="0"/>
              <a:cs typeface="Arial" charset="0"/>
            </a:endParaRPr>
          </a:p>
          <a:p>
            <a:pPr marL="225425" indent="-225425" fontAlgn="auto">
              <a:lnSpc>
                <a:spcPct val="80000"/>
              </a:lnSpc>
              <a:spcAft>
                <a:spcPts val="0"/>
              </a:spcAft>
              <a:buClr>
                <a:srgbClr val="FFFF00"/>
              </a:buClr>
              <a:buSzPct val="80000"/>
              <a:defRPr/>
            </a:pPr>
            <a:r>
              <a:rPr lang="en-US" sz="1600" dirty="0" smtClean="0">
                <a:latin typeface="Arial" charset="0"/>
                <a:cs typeface="Arial" charset="0"/>
              </a:rPr>
              <a:t>Reaction side: First line of defense (Checks or redirects assaults)</a:t>
            </a: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Hand is at eye level, arm at 45 angle</a:t>
            </a: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Used to create safe separation with the check and redirection</a:t>
            </a: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Command is</a:t>
            </a:r>
            <a:r>
              <a:rPr lang="en-US" sz="1400" dirty="0" smtClean="0">
                <a:effectLst>
                  <a:outerShdw blurRad="38100" dist="38100" dir="2700000" algn="tl">
                    <a:srgbClr val="000000">
                      <a:alpha val="43137"/>
                    </a:srgbClr>
                  </a:outerShdw>
                </a:effectLst>
                <a:latin typeface="Arial" charset="0"/>
                <a:cs typeface="Arial" charset="0"/>
              </a:rPr>
              <a:t> </a:t>
            </a:r>
            <a:r>
              <a:rPr lang="en-US" sz="1400" u="sng" dirty="0" smtClean="0">
                <a:effectLst>
                  <a:outerShdw blurRad="38100" dist="38100" dir="2700000" algn="tl">
                    <a:srgbClr val="000000">
                      <a:alpha val="43137"/>
                    </a:srgbClr>
                  </a:outerShdw>
                </a:effectLst>
                <a:latin typeface="Arial" charset="0"/>
                <a:cs typeface="Arial" charset="0"/>
              </a:rPr>
              <a:t>BACK</a:t>
            </a:r>
          </a:p>
          <a:p>
            <a:pPr marL="463550" lvl="2" indent="-238125" fontAlgn="auto">
              <a:lnSpc>
                <a:spcPct val="80000"/>
              </a:lnSpc>
              <a:spcAft>
                <a:spcPts val="0"/>
              </a:spcAft>
              <a:buSzPct val="70000"/>
              <a:buFont typeface="Wingdings" pitchFamily="2" charset="2"/>
              <a:buChar char="Ø"/>
              <a:defRPr/>
            </a:pPr>
            <a:endParaRPr lang="en-US" sz="1400" u="sng" dirty="0" smtClean="0">
              <a:latin typeface="Arial" charset="0"/>
              <a:cs typeface="Arial" charset="0"/>
            </a:endParaRPr>
          </a:p>
          <a:p>
            <a:pPr marL="225425" indent="-225425" fontAlgn="auto">
              <a:lnSpc>
                <a:spcPct val="80000"/>
              </a:lnSpc>
              <a:spcAft>
                <a:spcPts val="0"/>
              </a:spcAft>
              <a:buClr>
                <a:srgbClr val="FFFF00"/>
              </a:buClr>
              <a:buSzPct val="80000"/>
              <a:defRPr/>
            </a:pPr>
            <a:r>
              <a:rPr lang="en-US" sz="1600" dirty="0" smtClean="0">
                <a:latin typeface="Arial" charset="0"/>
                <a:cs typeface="Arial" charset="0"/>
              </a:rPr>
              <a:t>Weapon side: Weapon delivery system (</a:t>
            </a:r>
            <a:r>
              <a:rPr lang="en-US" sz="1600" dirty="0" smtClean="0">
                <a:solidFill>
                  <a:srgbClr val="FF0000"/>
                </a:solidFill>
                <a:latin typeface="Arial" charset="0"/>
                <a:cs typeface="Arial" charset="0"/>
              </a:rPr>
              <a:t>Grips the baton or firearm</a:t>
            </a:r>
            <a:r>
              <a:rPr lang="en-US" sz="1600" dirty="0" smtClean="0">
                <a:latin typeface="Arial" charset="0"/>
                <a:cs typeface="Arial" charset="0"/>
              </a:rPr>
              <a:t>)</a:t>
            </a:r>
            <a:endParaRPr lang="en-US" sz="1400" dirty="0" smtClean="0">
              <a:latin typeface="Arial" charset="0"/>
              <a:cs typeface="Arial" charset="0"/>
            </a:endParaRP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Hold baton at jaw level pointing the end cap at the subject,  arm at 45 angle, resting the baton on your shoulder </a:t>
            </a: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Used to stop or impede</a:t>
            </a: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Command is </a:t>
            </a:r>
            <a:r>
              <a:rPr lang="en-US" sz="1400" u="sng" dirty="0" smtClean="0">
                <a:effectLst>
                  <a:outerShdw blurRad="38100" dist="38100" dir="2700000" algn="tl">
                    <a:srgbClr val="000000">
                      <a:alpha val="43137"/>
                    </a:srgbClr>
                  </a:outerShdw>
                </a:effectLst>
                <a:latin typeface="Arial" charset="0"/>
                <a:cs typeface="Arial" charset="0"/>
              </a:rPr>
              <a:t>DOWN</a:t>
            </a:r>
          </a:p>
          <a:p>
            <a:pPr marL="1485900" lvl="2" indent="-381000" fontAlgn="auto">
              <a:lnSpc>
                <a:spcPct val="80000"/>
              </a:lnSpc>
              <a:spcAft>
                <a:spcPts val="0"/>
              </a:spcAft>
              <a:buClr>
                <a:srgbClr val="FFFF00"/>
              </a:buClr>
              <a:buFont typeface="Wingdings" pitchFamily="2" charset="2"/>
              <a:buChar char="q"/>
              <a:defRPr/>
            </a:pPr>
            <a:endParaRPr lang="en-US" sz="1600" dirty="0" smtClean="0">
              <a:solidFill>
                <a:srgbClr val="FFFF00"/>
              </a:solidFill>
              <a:latin typeface="Arial" charset="0"/>
              <a:cs typeface="Arial" charset="0"/>
            </a:endParaRPr>
          </a:p>
          <a:p>
            <a:pPr marL="1485900" lvl="2" indent="-381000" fontAlgn="auto">
              <a:lnSpc>
                <a:spcPct val="80000"/>
              </a:lnSpc>
              <a:spcAft>
                <a:spcPts val="0"/>
              </a:spcAft>
              <a:buFont typeface="Wingdings" pitchFamily="2" charset="2"/>
              <a:buNone/>
              <a:defRPr/>
            </a:pPr>
            <a:endParaRPr lang="en-US" sz="1600" dirty="0" smtClean="0">
              <a:solidFill>
                <a:srgbClr val="FFFF00"/>
              </a:solidFill>
              <a:latin typeface="Arial" charset="0"/>
              <a:cs typeface="Arial" charset="0"/>
            </a:endParaRPr>
          </a:p>
        </p:txBody>
      </p:sp>
      <p:pic>
        <p:nvPicPr>
          <p:cNvPr id="7" name="Picture 4" descr="interview"/>
          <p:cNvPicPr>
            <a:picLocks noGrp="1" noChangeAspect="1" noChangeArrowheads="1"/>
          </p:cNvPicPr>
          <p:nvPr>
            <p:ph sz="half" idx="2"/>
          </p:nvPr>
        </p:nvPicPr>
        <p:blipFill>
          <a:blip r:embed="rId3"/>
          <a:srcRect/>
          <a:stretch>
            <a:fillRect/>
          </a:stretch>
        </p:blipFill>
        <p:spPr bwMode="auto">
          <a:xfrm>
            <a:off x="5715000" y="1371600"/>
            <a:ext cx="3276600" cy="2362200"/>
          </a:xfrm>
        </p:spPr>
      </p:pic>
      <p:pic>
        <p:nvPicPr>
          <p:cNvPr id="8" name="Picture 4" descr="combat"/>
          <p:cNvPicPr>
            <a:picLocks noChangeAspect="1" noChangeArrowheads="1"/>
          </p:cNvPicPr>
          <p:nvPr/>
        </p:nvPicPr>
        <p:blipFill>
          <a:blip r:embed="rId4"/>
          <a:srcRect/>
          <a:stretch>
            <a:fillRect/>
          </a:stretch>
        </p:blipFill>
        <p:spPr bwMode="auto">
          <a:xfrm>
            <a:off x="5715000" y="3733800"/>
            <a:ext cx="3276600" cy="26670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p:cTn id="7" dur="1000" fill="hold"/>
                                        <p:tgtEl>
                                          <p:spTgt spid="4608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4608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46083">
                                            <p:txEl>
                                              <p:pRg st="0" end="0"/>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46083">
                                            <p:txEl>
                                              <p:pRg st="1" end="1"/>
                                            </p:txEl>
                                          </p:spTgt>
                                        </p:tgtEl>
                                        <p:attrNameLst>
                                          <p:attrName>style.visibility</p:attrName>
                                        </p:attrNameLst>
                                      </p:cBhvr>
                                      <p:to>
                                        <p:strVal val="visible"/>
                                      </p:to>
                                    </p:set>
                                    <p:anim calcmode="lin" valueType="num">
                                      <p:cBhvr>
                                        <p:cTn id="12" dur="1000" fill="hold"/>
                                        <p:tgtEl>
                                          <p:spTgt spid="46083">
                                            <p:txEl>
                                              <p:pRg st="1" end="1"/>
                                            </p:txEl>
                                          </p:spTgt>
                                        </p:tgtEl>
                                        <p:attrNameLst>
                                          <p:attrName>ppt_x</p:attrName>
                                        </p:attrNameLst>
                                      </p:cBhvr>
                                      <p:tavLst>
                                        <p:tav tm="0">
                                          <p:val>
                                            <p:strVal val="#ppt_x-.2"/>
                                          </p:val>
                                        </p:tav>
                                        <p:tav tm="100000">
                                          <p:val>
                                            <p:strVal val="#ppt_x"/>
                                          </p:val>
                                        </p:tav>
                                      </p:tavLst>
                                    </p:anim>
                                    <p:anim calcmode="lin" valueType="num">
                                      <p:cBhvr>
                                        <p:cTn id="13" dur="1000" fill="hold"/>
                                        <p:tgtEl>
                                          <p:spTgt spid="4608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6083">
                                            <p:txEl>
                                              <p:pRg st="1" end="1"/>
                                            </p:txEl>
                                          </p:spTgt>
                                        </p:tgtEl>
                                      </p:cBhvr>
                                    </p:animEffect>
                                  </p:childTnLst>
                                </p:cTn>
                              </p:par>
                              <p:par>
                                <p:cTn id="15" presetID="29" presetClass="entr" presetSubtype="0" fill="hold" nodeType="withEffect">
                                  <p:stCondLst>
                                    <p:cond delay="0"/>
                                  </p:stCondLst>
                                  <p:childTnLst>
                                    <p:set>
                                      <p:cBhvr>
                                        <p:cTn id="16" dur="1" fill="hold">
                                          <p:stCondLst>
                                            <p:cond delay="0"/>
                                          </p:stCondLst>
                                        </p:cTn>
                                        <p:tgtEl>
                                          <p:spTgt spid="46083">
                                            <p:txEl>
                                              <p:pRg st="2" end="2"/>
                                            </p:txEl>
                                          </p:spTgt>
                                        </p:tgtEl>
                                        <p:attrNameLst>
                                          <p:attrName>style.visibility</p:attrName>
                                        </p:attrNameLst>
                                      </p:cBhvr>
                                      <p:to>
                                        <p:strVal val="visible"/>
                                      </p:to>
                                    </p:set>
                                    <p:anim calcmode="lin" valueType="num">
                                      <p:cBhvr>
                                        <p:cTn id="17" dur="1000" fill="hold"/>
                                        <p:tgtEl>
                                          <p:spTgt spid="46083">
                                            <p:txEl>
                                              <p:pRg st="2" end="2"/>
                                            </p:txEl>
                                          </p:spTgt>
                                        </p:tgtEl>
                                        <p:attrNameLst>
                                          <p:attrName>ppt_x</p:attrName>
                                        </p:attrNameLst>
                                      </p:cBhvr>
                                      <p:tavLst>
                                        <p:tav tm="0">
                                          <p:val>
                                            <p:strVal val="#ppt_x-.2"/>
                                          </p:val>
                                        </p:tav>
                                        <p:tav tm="100000">
                                          <p:val>
                                            <p:strVal val="#ppt_x"/>
                                          </p:val>
                                        </p:tav>
                                      </p:tavLst>
                                    </p:anim>
                                    <p:anim calcmode="lin" valueType="num">
                                      <p:cBhvr>
                                        <p:cTn id="18" dur="1000" fill="hold"/>
                                        <p:tgtEl>
                                          <p:spTgt spid="4608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46083">
                                            <p:txEl>
                                              <p:pRg st="2" end="2"/>
                                            </p:txEl>
                                          </p:spTgt>
                                        </p:tgtEl>
                                      </p:cBhvr>
                                    </p:animEffect>
                                  </p:childTnLst>
                                </p:cTn>
                              </p:par>
                              <p:par>
                                <p:cTn id="20" presetID="29" presetClass="entr" presetSubtype="0" fill="hold" nodeType="withEffect">
                                  <p:stCondLst>
                                    <p:cond delay="0"/>
                                  </p:stCondLst>
                                  <p:childTnLst>
                                    <p:set>
                                      <p:cBhvr>
                                        <p:cTn id="21" dur="1" fill="hold">
                                          <p:stCondLst>
                                            <p:cond delay="0"/>
                                          </p:stCondLst>
                                        </p:cTn>
                                        <p:tgtEl>
                                          <p:spTgt spid="46083">
                                            <p:txEl>
                                              <p:pRg st="3" end="3"/>
                                            </p:txEl>
                                          </p:spTgt>
                                        </p:tgtEl>
                                        <p:attrNameLst>
                                          <p:attrName>style.visibility</p:attrName>
                                        </p:attrNameLst>
                                      </p:cBhvr>
                                      <p:to>
                                        <p:strVal val="visible"/>
                                      </p:to>
                                    </p:set>
                                    <p:anim calcmode="lin" valueType="num">
                                      <p:cBhvr>
                                        <p:cTn id="22" dur="1000" fill="hold"/>
                                        <p:tgtEl>
                                          <p:spTgt spid="46083">
                                            <p:txEl>
                                              <p:pRg st="3" end="3"/>
                                            </p:txEl>
                                          </p:spTgt>
                                        </p:tgtEl>
                                        <p:attrNameLst>
                                          <p:attrName>ppt_x</p:attrName>
                                        </p:attrNameLst>
                                      </p:cBhvr>
                                      <p:tavLst>
                                        <p:tav tm="0">
                                          <p:val>
                                            <p:strVal val="#ppt_x-.2"/>
                                          </p:val>
                                        </p:tav>
                                        <p:tav tm="100000">
                                          <p:val>
                                            <p:strVal val="#ppt_x"/>
                                          </p:val>
                                        </p:tav>
                                      </p:tavLst>
                                    </p:anim>
                                    <p:anim calcmode="lin" valueType="num">
                                      <p:cBhvr>
                                        <p:cTn id="23" dur="1000" fill="hold"/>
                                        <p:tgtEl>
                                          <p:spTgt spid="4608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46083">
                                            <p:txEl>
                                              <p:pRg st="3" end="3"/>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heckerboard(across)">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9" presetClass="entr" presetSubtype="0" fill="hold" nodeType="clickEffect">
                                  <p:stCondLst>
                                    <p:cond delay="0"/>
                                  </p:stCondLst>
                                  <p:childTnLst>
                                    <p:set>
                                      <p:cBhvr>
                                        <p:cTn id="31" dur="1" fill="hold">
                                          <p:stCondLst>
                                            <p:cond delay="0"/>
                                          </p:stCondLst>
                                        </p:cTn>
                                        <p:tgtEl>
                                          <p:spTgt spid="46083">
                                            <p:txEl>
                                              <p:pRg st="5" end="5"/>
                                            </p:txEl>
                                          </p:spTgt>
                                        </p:tgtEl>
                                        <p:attrNameLst>
                                          <p:attrName>style.visibility</p:attrName>
                                        </p:attrNameLst>
                                      </p:cBhvr>
                                      <p:to>
                                        <p:strVal val="visible"/>
                                      </p:to>
                                    </p:set>
                                    <p:anim calcmode="lin" valueType="num">
                                      <p:cBhvr>
                                        <p:cTn id="32" dur="1000" fill="hold"/>
                                        <p:tgtEl>
                                          <p:spTgt spid="46083">
                                            <p:txEl>
                                              <p:pRg st="5" end="5"/>
                                            </p:txEl>
                                          </p:spTgt>
                                        </p:tgtEl>
                                        <p:attrNameLst>
                                          <p:attrName>ppt_x</p:attrName>
                                        </p:attrNameLst>
                                      </p:cBhvr>
                                      <p:tavLst>
                                        <p:tav tm="0">
                                          <p:val>
                                            <p:strVal val="#ppt_x-.2"/>
                                          </p:val>
                                        </p:tav>
                                        <p:tav tm="100000">
                                          <p:val>
                                            <p:strVal val="#ppt_x"/>
                                          </p:val>
                                        </p:tav>
                                      </p:tavLst>
                                    </p:anim>
                                    <p:anim calcmode="lin" valueType="num">
                                      <p:cBhvr>
                                        <p:cTn id="33" dur="1000" fill="hold"/>
                                        <p:tgtEl>
                                          <p:spTgt spid="4608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46083">
                                            <p:txEl>
                                              <p:pRg st="5" end="5"/>
                                            </p:txEl>
                                          </p:spTgt>
                                        </p:tgtEl>
                                      </p:cBhvr>
                                    </p:animEffect>
                                  </p:childTnLst>
                                </p:cTn>
                              </p:par>
                              <p:par>
                                <p:cTn id="35" presetID="29" presetClass="entr" presetSubtype="0" fill="hold" nodeType="withEffect">
                                  <p:stCondLst>
                                    <p:cond delay="0"/>
                                  </p:stCondLst>
                                  <p:childTnLst>
                                    <p:set>
                                      <p:cBhvr>
                                        <p:cTn id="36" dur="1" fill="hold">
                                          <p:stCondLst>
                                            <p:cond delay="0"/>
                                          </p:stCondLst>
                                        </p:cTn>
                                        <p:tgtEl>
                                          <p:spTgt spid="46083">
                                            <p:txEl>
                                              <p:pRg st="6" end="6"/>
                                            </p:txEl>
                                          </p:spTgt>
                                        </p:tgtEl>
                                        <p:attrNameLst>
                                          <p:attrName>style.visibility</p:attrName>
                                        </p:attrNameLst>
                                      </p:cBhvr>
                                      <p:to>
                                        <p:strVal val="visible"/>
                                      </p:to>
                                    </p:set>
                                    <p:anim calcmode="lin" valueType="num">
                                      <p:cBhvr>
                                        <p:cTn id="37" dur="1000" fill="hold"/>
                                        <p:tgtEl>
                                          <p:spTgt spid="46083">
                                            <p:txEl>
                                              <p:pRg st="6" end="6"/>
                                            </p:txEl>
                                          </p:spTgt>
                                        </p:tgtEl>
                                        <p:attrNameLst>
                                          <p:attrName>ppt_x</p:attrName>
                                        </p:attrNameLst>
                                      </p:cBhvr>
                                      <p:tavLst>
                                        <p:tav tm="0">
                                          <p:val>
                                            <p:strVal val="#ppt_x-.2"/>
                                          </p:val>
                                        </p:tav>
                                        <p:tav tm="100000">
                                          <p:val>
                                            <p:strVal val="#ppt_x"/>
                                          </p:val>
                                        </p:tav>
                                      </p:tavLst>
                                    </p:anim>
                                    <p:anim calcmode="lin" valueType="num">
                                      <p:cBhvr>
                                        <p:cTn id="38" dur="1000" fill="hold"/>
                                        <p:tgtEl>
                                          <p:spTgt spid="4608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46083">
                                            <p:txEl>
                                              <p:pRg st="6" end="6"/>
                                            </p:txEl>
                                          </p:spTgt>
                                        </p:tgtEl>
                                      </p:cBhvr>
                                    </p:animEffect>
                                  </p:childTnLst>
                                </p:cTn>
                              </p:par>
                              <p:par>
                                <p:cTn id="40" presetID="29" presetClass="entr" presetSubtype="0" fill="hold" nodeType="withEffect">
                                  <p:stCondLst>
                                    <p:cond delay="0"/>
                                  </p:stCondLst>
                                  <p:childTnLst>
                                    <p:set>
                                      <p:cBhvr>
                                        <p:cTn id="41" dur="1" fill="hold">
                                          <p:stCondLst>
                                            <p:cond delay="0"/>
                                          </p:stCondLst>
                                        </p:cTn>
                                        <p:tgtEl>
                                          <p:spTgt spid="46083">
                                            <p:txEl>
                                              <p:pRg st="7" end="7"/>
                                            </p:txEl>
                                          </p:spTgt>
                                        </p:tgtEl>
                                        <p:attrNameLst>
                                          <p:attrName>style.visibility</p:attrName>
                                        </p:attrNameLst>
                                      </p:cBhvr>
                                      <p:to>
                                        <p:strVal val="visible"/>
                                      </p:to>
                                    </p:set>
                                    <p:anim calcmode="lin" valueType="num">
                                      <p:cBhvr>
                                        <p:cTn id="42" dur="1000" fill="hold"/>
                                        <p:tgtEl>
                                          <p:spTgt spid="46083">
                                            <p:txEl>
                                              <p:pRg st="7" end="7"/>
                                            </p:txEl>
                                          </p:spTgt>
                                        </p:tgtEl>
                                        <p:attrNameLst>
                                          <p:attrName>ppt_x</p:attrName>
                                        </p:attrNameLst>
                                      </p:cBhvr>
                                      <p:tavLst>
                                        <p:tav tm="0">
                                          <p:val>
                                            <p:strVal val="#ppt_x-.2"/>
                                          </p:val>
                                        </p:tav>
                                        <p:tav tm="100000">
                                          <p:val>
                                            <p:strVal val="#ppt_x"/>
                                          </p:val>
                                        </p:tav>
                                      </p:tavLst>
                                    </p:anim>
                                    <p:anim calcmode="lin" valueType="num">
                                      <p:cBhvr>
                                        <p:cTn id="43" dur="1000" fill="hold"/>
                                        <p:tgtEl>
                                          <p:spTgt spid="4608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46083">
                                            <p:txEl>
                                              <p:pRg st="7" end="7"/>
                                            </p:txEl>
                                          </p:spTgt>
                                        </p:tgtEl>
                                      </p:cBhvr>
                                    </p:animEffect>
                                  </p:childTnLst>
                                </p:cTn>
                              </p:par>
                              <p:par>
                                <p:cTn id="45" presetID="5" presetClass="entr" presetSubtype="10"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checkerboard(across)">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37" presetClass="entr" presetSubtype="0" fill="hold" nodeType="clickEffect">
                                  <p:stCondLst>
                                    <p:cond delay="0"/>
                                  </p:stCondLst>
                                  <p:childTnLst>
                                    <p:set>
                                      <p:cBhvr>
                                        <p:cTn id="51" dur="1" fill="hold">
                                          <p:stCondLst>
                                            <p:cond delay="0"/>
                                          </p:stCondLst>
                                        </p:cTn>
                                        <p:tgtEl>
                                          <p:spTgt spid="46083">
                                            <p:txEl>
                                              <p:pRg st="9" end="9"/>
                                            </p:txEl>
                                          </p:spTgt>
                                        </p:tgtEl>
                                        <p:attrNameLst>
                                          <p:attrName>style.visibility</p:attrName>
                                        </p:attrNameLst>
                                      </p:cBhvr>
                                      <p:to>
                                        <p:strVal val="visible"/>
                                      </p:to>
                                    </p:set>
                                    <p:animEffect transition="in" filter="fade">
                                      <p:cBhvr>
                                        <p:cTn id="52" dur="1000"/>
                                        <p:tgtEl>
                                          <p:spTgt spid="46083">
                                            <p:txEl>
                                              <p:pRg st="9" end="9"/>
                                            </p:txEl>
                                          </p:spTgt>
                                        </p:tgtEl>
                                      </p:cBhvr>
                                    </p:animEffect>
                                    <p:anim calcmode="lin" valueType="num">
                                      <p:cBhvr>
                                        <p:cTn id="53" dur="1000" fill="hold"/>
                                        <p:tgtEl>
                                          <p:spTgt spid="46083">
                                            <p:txEl>
                                              <p:pRg st="9" end="9"/>
                                            </p:txEl>
                                          </p:spTgt>
                                        </p:tgtEl>
                                        <p:attrNameLst>
                                          <p:attrName>ppt_x</p:attrName>
                                        </p:attrNameLst>
                                      </p:cBhvr>
                                      <p:tavLst>
                                        <p:tav tm="0">
                                          <p:val>
                                            <p:strVal val="#ppt_x"/>
                                          </p:val>
                                        </p:tav>
                                        <p:tav tm="100000">
                                          <p:val>
                                            <p:strVal val="#ppt_x"/>
                                          </p:val>
                                        </p:tav>
                                      </p:tavLst>
                                    </p:anim>
                                    <p:anim calcmode="lin" valueType="num">
                                      <p:cBhvr>
                                        <p:cTn id="54" dur="900" decel="100000" fill="hold"/>
                                        <p:tgtEl>
                                          <p:spTgt spid="46083">
                                            <p:txEl>
                                              <p:pRg st="9" end="9"/>
                                            </p:txEl>
                                          </p:spTgt>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46083">
                                            <p:txEl>
                                              <p:pRg st="9" end="9"/>
                                            </p:txEl>
                                          </p:spTgt>
                                        </p:tgtEl>
                                        <p:attrNameLst>
                                          <p:attrName>ppt_y</p:attrName>
                                        </p:attrNameLst>
                                      </p:cBhvr>
                                      <p:tavLst>
                                        <p:tav tm="0">
                                          <p:val>
                                            <p:strVal val="#ppt_y-.03"/>
                                          </p:val>
                                        </p:tav>
                                        <p:tav tm="100000">
                                          <p:val>
                                            <p:strVal val="#ppt_y"/>
                                          </p:val>
                                        </p:tav>
                                      </p:tavLst>
                                    </p:anim>
                                  </p:childTnLst>
                                </p:cTn>
                              </p:par>
                              <p:par>
                                <p:cTn id="56" presetID="37" presetClass="entr" presetSubtype="0" fill="hold" nodeType="withEffect">
                                  <p:stCondLst>
                                    <p:cond delay="0"/>
                                  </p:stCondLst>
                                  <p:childTnLst>
                                    <p:set>
                                      <p:cBhvr>
                                        <p:cTn id="57" dur="1" fill="hold">
                                          <p:stCondLst>
                                            <p:cond delay="0"/>
                                          </p:stCondLst>
                                        </p:cTn>
                                        <p:tgtEl>
                                          <p:spTgt spid="46083">
                                            <p:txEl>
                                              <p:pRg st="10" end="10"/>
                                            </p:txEl>
                                          </p:spTgt>
                                        </p:tgtEl>
                                        <p:attrNameLst>
                                          <p:attrName>style.visibility</p:attrName>
                                        </p:attrNameLst>
                                      </p:cBhvr>
                                      <p:to>
                                        <p:strVal val="visible"/>
                                      </p:to>
                                    </p:set>
                                    <p:animEffect transition="in" filter="fade">
                                      <p:cBhvr>
                                        <p:cTn id="58" dur="1000"/>
                                        <p:tgtEl>
                                          <p:spTgt spid="46083">
                                            <p:txEl>
                                              <p:pRg st="10" end="10"/>
                                            </p:txEl>
                                          </p:spTgt>
                                        </p:tgtEl>
                                      </p:cBhvr>
                                    </p:animEffect>
                                    <p:anim calcmode="lin" valueType="num">
                                      <p:cBhvr>
                                        <p:cTn id="59" dur="1000" fill="hold"/>
                                        <p:tgtEl>
                                          <p:spTgt spid="46083">
                                            <p:txEl>
                                              <p:pRg st="10" end="10"/>
                                            </p:txEl>
                                          </p:spTgt>
                                        </p:tgtEl>
                                        <p:attrNameLst>
                                          <p:attrName>ppt_x</p:attrName>
                                        </p:attrNameLst>
                                      </p:cBhvr>
                                      <p:tavLst>
                                        <p:tav tm="0">
                                          <p:val>
                                            <p:strVal val="#ppt_x"/>
                                          </p:val>
                                        </p:tav>
                                        <p:tav tm="100000">
                                          <p:val>
                                            <p:strVal val="#ppt_x"/>
                                          </p:val>
                                        </p:tav>
                                      </p:tavLst>
                                    </p:anim>
                                    <p:anim calcmode="lin" valueType="num">
                                      <p:cBhvr>
                                        <p:cTn id="60" dur="900" decel="100000" fill="hold"/>
                                        <p:tgtEl>
                                          <p:spTgt spid="46083">
                                            <p:txEl>
                                              <p:pRg st="10" end="10"/>
                                            </p:txEl>
                                          </p:spTgt>
                                        </p:tgtEl>
                                        <p:attrNameLst>
                                          <p:attrName>ppt_y</p:attrName>
                                        </p:attrNameLst>
                                      </p:cBhvr>
                                      <p:tavLst>
                                        <p:tav tm="0">
                                          <p:val>
                                            <p:strVal val="#ppt_y+1"/>
                                          </p:val>
                                        </p:tav>
                                        <p:tav tm="100000">
                                          <p:val>
                                            <p:strVal val="#ppt_y-.03"/>
                                          </p:val>
                                        </p:tav>
                                      </p:tavLst>
                                    </p:anim>
                                    <p:anim calcmode="lin" valueType="num">
                                      <p:cBhvr>
                                        <p:cTn id="61" dur="100" accel="100000" fill="hold">
                                          <p:stCondLst>
                                            <p:cond delay="900"/>
                                          </p:stCondLst>
                                        </p:cTn>
                                        <p:tgtEl>
                                          <p:spTgt spid="46083">
                                            <p:txEl>
                                              <p:pRg st="10" end="10"/>
                                            </p:txEl>
                                          </p:spTgt>
                                        </p:tgtEl>
                                        <p:attrNameLst>
                                          <p:attrName>ppt_y</p:attrName>
                                        </p:attrNameLst>
                                      </p:cBhvr>
                                      <p:tavLst>
                                        <p:tav tm="0">
                                          <p:val>
                                            <p:strVal val="#ppt_y-.03"/>
                                          </p:val>
                                        </p:tav>
                                        <p:tav tm="100000">
                                          <p:val>
                                            <p:strVal val="#ppt_y"/>
                                          </p:val>
                                        </p:tav>
                                      </p:tavLst>
                                    </p:anim>
                                  </p:childTnLst>
                                </p:cTn>
                              </p:par>
                              <p:par>
                                <p:cTn id="62" presetID="37" presetClass="entr" presetSubtype="0" fill="hold" nodeType="withEffect">
                                  <p:stCondLst>
                                    <p:cond delay="0"/>
                                  </p:stCondLst>
                                  <p:childTnLst>
                                    <p:set>
                                      <p:cBhvr>
                                        <p:cTn id="63" dur="1" fill="hold">
                                          <p:stCondLst>
                                            <p:cond delay="0"/>
                                          </p:stCondLst>
                                        </p:cTn>
                                        <p:tgtEl>
                                          <p:spTgt spid="46083">
                                            <p:txEl>
                                              <p:pRg st="11" end="11"/>
                                            </p:txEl>
                                          </p:spTgt>
                                        </p:tgtEl>
                                        <p:attrNameLst>
                                          <p:attrName>style.visibility</p:attrName>
                                        </p:attrNameLst>
                                      </p:cBhvr>
                                      <p:to>
                                        <p:strVal val="visible"/>
                                      </p:to>
                                    </p:set>
                                    <p:animEffect transition="in" filter="fade">
                                      <p:cBhvr>
                                        <p:cTn id="64" dur="1000"/>
                                        <p:tgtEl>
                                          <p:spTgt spid="46083">
                                            <p:txEl>
                                              <p:pRg st="11" end="11"/>
                                            </p:txEl>
                                          </p:spTgt>
                                        </p:tgtEl>
                                      </p:cBhvr>
                                    </p:animEffect>
                                    <p:anim calcmode="lin" valueType="num">
                                      <p:cBhvr>
                                        <p:cTn id="65" dur="1000" fill="hold"/>
                                        <p:tgtEl>
                                          <p:spTgt spid="46083">
                                            <p:txEl>
                                              <p:pRg st="11" end="11"/>
                                            </p:txEl>
                                          </p:spTgt>
                                        </p:tgtEl>
                                        <p:attrNameLst>
                                          <p:attrName>ppt_x</p:attrName>
                                        </p:attrNameLst>
                                      </p:cBhvr>
                                      <p:tavLst>
                                        <p:tav tm="0">
                                          <p:val>
                                            <p:strVal val="#ppt_x"/>
                                          </p:val>
                                        </p:tav>
                                        <p:tav tm="100000">
                                          <p:val>
                                            <p:strVal val="#ppt_x"/>
                                          </p:val>
                                        </p:tav>
                                      </p:tavLst>
                                    </p:anim>
                                    <p:anim calcmode="lin" valueType="num">
                                      <p:cBhvr>
                                        <p:cTn id="66" dur="900" decel="100000" fill="hold"/>
                                        <p:tgtEl>
                                          <p:spTgt spid="46083">
                                            <p:txEl>
                                              <p:pRg st="11" end="11"/>
                                            </p:txEl>
                                          </p:spTgt>
                                        </p:tgtEl>
                                        <p:attrNameLst>
                                          <p:attrName>ppt_y</p:attrName>
                                        </p:attrNameLst>
                                      </p:cBhvr>
                                      <p:tavLst>
                                        <p:tav tm="0">
                                          <p:val>
                                            <p:strVal val="#ppt_y+1"/>
                                          </p:val>
                                        </p:tav>
                                        <p:tav tm="100000">
                                          <p:val>
                                            <p:strVal val="#ppt_y-.03"/>
                                          </p:val>
                                        </p:tav>
                                      </p:tavLst>
                                    </p:anim>
                                    <p:anim calcmode="lin" valueType="num">
                                      <p:cBhvr>
                                        <p:cTn id="67" dur="100" accel="100000" fill="hold">
                                          <p:stCondLst>
                                            <p:cond delay="900"/>
                                          </p:stCondLst>
                                        </p:cTn>
                                        <p:tgtEl>
                                          <p:spTgt spid="46083">
                                            <p:txEl>
                                              <p:pRg st="11" end="11"/>
                                            </p:txEl>
                                          </p:spTgt>
                                        </p:tgtEl>
                                        <p:attrNameLst>
                                          <p:attrName>ppt_y</p:attrName>
                                        </p:attrNameLst>
                                      </p:cBhvr>
                                      <p:tavLst>
                                        <p:tav tm="0">
                                          <p:val>
                                            <p:strVal val="#ppt_y-.03"/>
                                          </p:val>
                                        </p:tav>
                                        <p:tav tm="100000">
                                          <p:val>
                                            <p:strVal val="#ppt_y"/>
                                          </p:val>
                                        </p:tav>
                                      </p:tavLst>
                                    </p:anim>
                                  </p:childTnLst>
                                </p:cTn>
                              </p:par>
                              <p:par>
                                <p:cTn id="68" presetID="37" presetClass="entr" presetSubtype="0" fill="hold" nodeType="withEffect">
                                  <p:stCondLst>
                                    <p:cond delay="0"/>
                                  </p:stCondLst>
                                  <p:childTnLst>
                                    <p:set>
                                      <p:cBhvr>
                                        <p:cTn id="69" dur="1" fill="hold">
                                          <p:stCondLst>
                                            <p:cond delay="0"/>
                                          </p:stCondLst>
                                        </p:cTn>
                                        <p:tgtEl>
                                          <p:spTgt spid="46083">
                                            <p:txEl>
                                              <p:pRg st="12" end="12"/>
                                            </p:txEl>
                                          </p:spTgt>
                                        </p:tgtEl>
                                        <p:attrNameLst>
                                          <p:attrName>style.visibility</p:attrName>
                                        </p:attrNameLst>
                                      </p:cBhvr>
                                      <p:to>
                                        <p:strVal val="visible"/>
                                      </p:to>
                                    </p:set>
                                    <p:animEffect transition="in" filter="fade">
                                      <p:cBhvr>
                                        <p:cTn id="70" dur="1000"/>
                                        <p:tgtEl>
                                          <p:spTgt spid="46083">
                                            <p:txEl>
                                              <p:pRg st="12" end="12"/>
                                            </p:txEl>
                                          </p:spTgt>
                                        </p:tgtEl>
                                      </p:cBhvr>
                                    </p:animEffect>
                                    <p:anim calcmode="lin" valueType="num">
                                      <p:cBhvr>
                                        <p:cTn id="71" dur="1000" fill="hold"/>
                                        <p:tgtEl>
                                          <p:spTgt spid="46083">
                                            <p:txEl>
                                              <p:pRg st="12" end="12"/>
                                            </p:txEl>
                                          </p:spTgt>
                                        </p:tgtEl>
                                        <p:attrNameLst>
                                          <p:attrName>ppt_x</p:attrName>
                                        </p:attrNameLst>
                                      </p:cBhvr>
                                      <p:tavLst>
                                        <p:tav tm="0">
                                          <p:val>
                                            <p:strVal val="#ppt_x"/>
                                          </p:val>
                                        </p:tav>
                                        <p:tav tm="100000">
                                          <p:val>
                                            <p:strVal val="#ppt_x"/>
                                          </p:val>
                                        </p:tav>
                                      </p:tavLst>
                                    </p:anim>
                                    <p:anim calcmode="lin" valueType="num">
                                      <p:cBhvr>
                                        <p:cTn id="72" dur="900" decel="100000" fill="hold"/>
                                        <p:tgtEl>
                                          <p:spTgt spid="46083">
                                            <p:txEl>
                                              <p:pRg st="12" end="12"/>
                                            </p:txEl>
                                          </p:spTgt>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46083">
                                            <p:txEl>
                                              <p:pRg st="12" end="12"/>
                                            </p:txEl>
                                          </p:spTgt>
                                        </p:tgtEl>
                                        <p:attrNameLst>
                                          <p:attrName>ppt_y</p:attrName>
                                        </p:attrNameLst>
                                      </p:cBhvr>
                                      <p:tavLst>
                                        <p:tav tm="0">
                                          <p:val>
                                            <p:strVal val="#ppt_y-.03"/>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37" presetClass="entr" presetSubtype="0" fill="hold" nodeType="clickEffect">
                                  <p:stCondLst>
                                    <p:cond delay="0"/>
                                  </p:stCondLst>
                                  <p:childTnLst>
                                    <p:set>
                                      <p:cBhvr>
                                        <p:cTn id="77" dur="1" fill="hold">
                                          <p:stCondLst>
                                            <p:cond delay="0"/>
                                          </p:stCondLst>
                                        </p:cTn>
                                        <p:tgtEl>
                                          <p:spTgt spid="46083">
                                            <p:txEl>
                                              <p:pRg st="14" end="14"/>
                                            </p:txEl>
                                          </p:spTgt>
                                        </p:tgtEl>
                                        <p:attrNameLst>
                                          <p:attrName>style.visibility</p:attrName>
                                        </p:attrNameLst>
                                      </p:cBhvr>
                                      <p:to>
                                        <p:strVal val="visible"/>
                                      </p:to>
                                    </p:set>
                                    <p:animEffect transition="in" filter="fade">
                                      <p:cBhvr>
                                        <p:cTn id="78" dur="1000"/>
                                        <p:tgtEl>
                                          <p:spTgt spid="46083">
                                            <p:txEl>
                                              <p:pRg st="14" end="14"/>
                                            </p:txEl>
                                          </p:spTgt>
                                        </p:tgtEl>
                                      </p:cBhvr>
                                    </p:animEffect>
                                    <p:anim calcmode="lin" valueType="num">
                                      <p:cBhvr>
                                        <p:cTn id="79" dur="1000" fill="hold"/>
                                        <p:tgtEl>
                                          <p:spTgt spid="46083">
                                            <p:txEl>
                                              <p:pRg st="14" end="14"/>
                                            </p:txEl>
                                          </p:spTgt>
                                        </p:tgtEl>
                                        <p:attrNameLst>
                                          <p:attrName>ppt_x</p:attrName>
                                        </p:attrNameLst>
                                      </p:cBhvr>
                                      <p:tavLst>
                                        <p:tav tm="0">
                                          <p:val>
                                            <p:strVal val="#ppt_x"/>
                                          </p:val>
                                        </p:tav>
                                        <p:tav tm="100000">
                                          <p:val>
                                            <p:strVal val="#ppt_x"/>
                                          </p:val>
                                        </p:tav>
                                      </p:tavLst>
                                    </p:anim>
                                    <p:anim calcmode="lin" valueType="num">
                                      <p:cBhvr>
                                        <p:cTn id="80" dur="900" decel="100000" fill="hold"/>
                                        <p:tgtEl>
                                          <p:spTgt spid="46083">
                                            <p:txEl>
                                              <p:pRg st="14" end="14"/>
                                            </p:txEl>
                                          </p:spTgt>
                                        </p:tgtEl>
                                        <p:attrNameLst>
                                          <p:attrName>ppt_y</p:attrName>
                                        </p:attrNameLst>
                                      </p:cBhvr>
                                      <p:tavLst>
                                        <p:tav tm="0">
                                          <p:val>
                                            <p:strVal val="#ppt_y+1"/>
                                          </p:val>
                                        </p:tav>
                                        <p:tav tm="100000">
                                          <p:val>
                                            <p:strVal val="#ppt_y-.03"/>
                                          </p:val>
                                        </p:tav>
                                      </p:tavLst>
                                    </p:anim>
                                    <p:anim calcmode="lin" valueType="num">
                                      <p:cBhvr>
                                        <p:cTn id="81" dur="100" accel="100000" fill="hold">
                                          <p:stCondLst>
                                            <p:cond delay="900"/>
                                          </p:stCondLst>
                                        </p:cTn>
                                        <p:tgtEl>
                                          <p:spTgt spid="46083">
                                            <p:txEl>
                                              <p:pRg st="14" end="14"/>
                                            </p:txEl>
                                          </p:spTgt>
                                        </p:tgtEl>
                                        <p:attrNameLst>
                                          <p:attrName>ppt_y</p:attrName>
                                        </p:attrNameLst>
                                      </p:cBhvr>
                                      <p:tavLst>
                                        <p:tav tm="0">
                                          <p:val>
                                            <p:strVal val="#ppt_y-.03"/>
                                          </p:val>
                                        </p:tav>
                                        <p:tav tm="100000">
                                          <p:val>
                                            <p:strVal val="#ppt_y"/>
                                          </p:val>
                                        </p:tav>
                                      </p:tavLst>
                                    </p:anim>
                                  </p:childTnLst>
                                </p:cTn>
                              </p:par>
                              <p:par>
                                <p:cTn id="82" presetID="37" presetClass="entr" presetSubtype="0" fill="hold" nodeType="withEffect">
                                  <p:stCondLst>
                                    <p:cond delay="0"/>
                                  </p:stCondLst>
                                  <p:childTnLst>
                                    <p:set>
                                      <p:cBhvr>
                                        <p:cTn id="83" dur="1" fill="hold">
                                          <p:stCondLst>
                                            <p:cond delay="0"/>
                                          </p:stCondLst>
                                        </p:cTn>
                                        <p:tgtEl>
                                          <p:spTgt spid="46083">
                                            <p:txEl>
                                              <p:pRg st="15" end="15"/>
                                            </p:txEl>
                                          </p:spTgt>
                                        </p:tgtEl>
                                        <p:attrNameLst>
                                          <p:attrName>style.visibility</p:attrName>
                                        </p:attrNameLst>
                                      </p:cBhvr>
                                      <p:to>
                                        <p:strVal val="visible"/>
                                      </p:to>
                                    </p:set>
                                    <p:animEffect transition="in" filter="fade">
                                      <p:cBhvr>
                                        <p:cTn id="84" dur="1000"/>
                                        <p:tgtEl>
                                          <p:spTgt spid="46083">
                                            <p:txEl>
                                              <p:pRg st="15" end="15"/>
                                            </p:txEl>
                                          </p:spTgt>
                                        </p:tgtEl>
                                      </p:cBhvr>
                                    </p:animEffect>
                                    <p:anim calcmode="lin" valueType="num">
                                      <p:cBhvr>
                                        <p:cTn id="85" dur="1000" fill="hold"/>
                                        <p:tgtEl>
                                          <p:spTgt spid="46083">
                                            <p:txEl>
                                              <p:pRg st="15" end="15"/>
                                            </p:txEl>
                                          </p:spTgt>
                                        </p:tgtEl>
                                        <p:attrNameLst>
                                          <p:attrName>ppt_x</p:attrName>
                                        </p:attrNameLst>
                                      </p:cBhvr>
                                      <p:tavLst>
                                        <p:tav tm="0">
                                          <p:val>
                                            <p:strVal val="#ppt_x"/>
                                          </p:val>
                                        </p:tav>
                                        <p:tav tm="100000">
                                          <p:val>
                                            <p:strVal val="#ppt_x"/>
                                          </p:val>
                                        </p:tav>
                                      </p:tavLst>
                                    </p:anim>
                                    <p:anim calcmode="lin" valueType="num">
                                      <p:cBhvr>
                                        <p:cTn id="86" dur="900" decel="100000" fill="hold"/>
                                        <p:tgtEl>
                                          <p:spTgt spid="46083">
                                            <p:txEl>
                                              <p:pRg st="15" end="15"/>
                                            </p:txEl>
                                          </p:spTgt>
                                        </p:tgtEl>
                                        <p:attrNameLst>
                                          <p:attrName>ppt_y</p:attrName>
                                        </p:attrNameLst>
                                      </p:cBhvr>
                                      <p:tavLst>
                                        <p:tav tm="0">
                                          <p:val>
                                            <p:strVal val="#ppt_y+1"/>
                                          </p:val>
                                        </p:tav>
                                        <p:tav tm="100000">
                                          <p:val>
                                            <p:strVal val="#ppt_y-.03"/>
                                          </p:val>
                                        </p:tav>
                                      </p:tavLst>
                                    </p:anim>
                                    <p:anim calcmode="lin" valueType="num">
                                      <p:cBhvr>
                                        <p:cTn id="87" dur="100" accel="100000" fill="hold">
                                          <p:stCondLst>
                                            <p:cond delay="900"/>
                                          </p:stCondLst>
                                        </p:cTn>
                                        <p:tgtEl>
                                          <p:spTgt spid="46083">
                                            <p:txEl>
                                              <p:pRg st="15" end="15"/>
                                            </p:txEl>
                                          </p:spTgt>
                                        </p:tgtEl>
                                        <p:attrNameLst>
                                          <p:attrName>ppt_y</p:attrName>
                                        </p:attrNameLst>
                                      </p:cBhvr>
                                      <p:tavLst>
                                        <p:tav tm="0">
                                          <p:val>
                                            <p:strVal val="#ppt_y-.03"/>
                                          </p:val>
                                        </p:tav>
                                        <p:tav tm="100000">
                                          <p:val>
                                            <p:strVal val="#ppt_y"/>
                                          </p:val>
                                        </p:tav>
                                      </p:tavLst>
                                    </p:anim>
                                  </p:childTnLst>
                                </p:cTn>
                              </p:par>
                              <p:par>
                                <p:cTn id="88" presetID="37" presetClass="entr" presetSubtype="0" fill="hold" nodeType="withEffect">
                                  <p:stCondLst>
                                    <p:cond delay="0"/>
                                  </p:stCondLst>
                                  <p:childTnLst>
                                    <p:set>
                                      <p:cBhvr>
                                        <p:cTn id="89" dur="1" fill="hold">
                                          <p:stCondLst>
                                            <p:cond delay="0"/>
                                          </p:stCondLst>
                                        </p:cTn>
                                        <p:tgtEl>
                                          <p:spTgt spid="46083">
                                            <p:txEl>
                                              <p:pRg st="16" end="16"/>
                                            </p:txEl>
                                          </p:spTgt>
                                        </p:tgtEl>
                                        <p:attrNameLst>
                                          <p:attrName>style.visibility</p:attrName>
                                        </p:attrNameLst>
                                      </p:cBhvr>
                                      <p:to>
                                        <p:strVal val="visible"/>
                                      </p:to>
                                    </p:set>
                                    <p:animEffect transition="in" filter="fade">
                                      <p:cBhvr>
                                        <p:cTn id="90" dur="1000"/>
                                        <p:tgtEl>
                                          <p:spTgt spid="46083">
                                            <p:txEl>
                                              <p:pRg st="16" end="16"/>
                                            </p:txEl>
                                          </p:spTgt>
                                        </p:tgtEl>
                                      </p:cBhvr>
                                    </p:animEffect>
                                    <p:anim calcmode="lin" valueType="num">
                                      <p:cBhvr>
                                        <p:cTn id="91" dur="1000" fill="hold"/>
                                        <p:tgtEl>
                                          <p:spTgt spid="46083">
                                            <p:txEl>
                                              <p:pRg st="16" end="16"/>
                                            </p:txEl>
                                          </p:spTgt>
                                        </p:tgtEl>
                                        <p:attrNameLst>
                                          <p:attrName>ppt_x</p:attrName>
                                        </p:attrNameLst>
                                      </p:cBhvr>
                                      <p:tavLst>
                                        <p:tav tm="0">
                                          <p:val>
                                            <p:strVal val="#ppt_x"/>
                                          </p:val>
                                        </p:tav>
                                        <p:tav tm="100000">
                                          <p:val>
                                            <p:strVal val="#ppt_x"/>
                                          </p:val>
                                        </p:tav>
                                      </p:tavLst>
                                    </p:anim>
                                    <p:anim calcmode="lin" valueType="num">
                                      <p:cBhvr>
                                        <p:cTn id="92" dur="900" decel="100000" fill="hold"/>
                                        <p:tgtEl>
                                          <p:spTgt spid="46083">
                                            <p:txEl>
                                              <p:pRg st="16" end="16"/>
                                            </p:txEl>
                                          </p:spTgt>
                                        </p:tgtEl>
                                        <p:attrNameLst>
                                          <p:attrName>ppt_y</p:attrName>
                                        </p:attrNameLst>
                                      </p:cBhvr>
                                      <p:tavLst>
                                        <p:tav tm="0">
                                          <p:val>
                                            <p:strVal val="#ppt_y+1"/>
                                          </p:val>
                                        </p:tav>
                                        <p:tav tm="100000">
                                          <p:val>
                                            <p:strVal val="#ppt_y-.03"/>
                                          </p:val>
                                        </p:tav>
                                      </p:tavLst>
                                    </p:anim>
                                    <p:anim calcmode="lin" valueType="num">
                                      <p:cBhvr>
                                        <p:cTn id="93" dur="100" accel="100000" fill="hold">
                                          <p:stCondLst>
                                            <p:cond delay="900"/>
                                          </p:stCondLst>
                                        </p:cTn>
                                        <p:tgtEl>
                                          <p:spTgt spid="46083">
                                            <p:txEl>
                                              <p:pRg st="16" end="16"/>
                                            </p:txEl>
                                          </p:spTgt>
                                        </p:tgtEl>
                                        <p:attrNameLst>
                                          <p:attrName>ppt_y</p:attrName>
                                        </p:attrNameLst>
                                      </p:cBhvr>
                                      <p:tavLst>
                                        <p:tav tm="0">
                                          <p:val>
                                            <p:strVal val="#ppt_y-.03"/>
                                          </p:val>
                                        </p:tav>
                                        <p:tav tm="100000">
                                          <p:val>
                                            <p:strVal val="#ppt_y"/>
                                          </p:val>
                                        </p:tav>
                                      </p:tavLst>
                                    </p:anim>
                                  </p:childTnLst>
                                </p:cTn>
                              </p:par>
                              <p:par>
                                <p:cTn id="94" presetID="37" presetClass="entr" presetSubtype="0" fill="hold" nodeType="withEffect">
                                  <p:stCondLst>
                                    <p:cond delay="0"/>
                                  </p:stCondLst>
                                  <p:childTnLst>
                                    <p:set>
                                      <p:cBhvr>
                                        <p:cTn id="95" dur="1" fill="hold">
                                          <p:stCondLst>
                                            <p:cond delay="0"/>
                                          </p:stCondLst>
                                        </p:cTn>
                                        <p:tgtEl>
                                          <p:spTgt spid="46083">
                                            <p:txEl>
                                              <p:pRg st="17" end="17"/>
                                            </p:txEl>
                                          </p:spTgt>
                                        </p:tgtEl>
                                        <p:attrNameLst>
                                          <p:attrName>style.visibility</p:attrName>
                                        </p:attrNameLst>
                                      </p:cBhvr>
                                      <p:to>
                                        <p:strVal val="visible"/>
                                      </p:to>
                                    </p:set>
                                    <p:animEffect transition="in" filter="fade">
                                      <p:cBhvr>
                                        <p:cTn id="96" dur="1000"/>
                                        <p:tgtEl>
                                          <p:spTgt spid="46083">
                                            <p:txEl>
                                              <p:pRg st="17" end="17"/>
                                            </p:txEl>
                                          </p:spTgt>
                                        </p:tgtEl>
                                      </p:cBhvr>
                                    </p:animEffect>
                                    <p:anim calcmode="lin" valueType="num">
                                      <p:cBhvr>
                                        <p:cTn id="97" dur="1000" fill="hold"/>
                                        <p:tgtEl>
                                          <p:spTgt spid="46083">
                                            <p:txEl>
                                              <p:pRg st="17" end="17"/>
                                            </p:txEl>
                                          </p:spTgt>
                                        </p:tgtEl>
                                        <p:attrNameLst>
                                          <p:attrName>ppt_x</p:attrName>
                                        </p:attrNameLst>
                                      </p:cBhvr>
                                      <p:tavLst>
                                        <p:tav tm="0">
                                          <p:val>
                                            <p:strVal val="#ppt_x"/>
                                          </p:val>
                                        </p:tav>
                                        <p:tav tm="100000">
                                          <p:val>
                                            <p:strVal val="#ppt_x"/>
                                          </p:val>
                                        </p:tav>
                                      </p:tavLst>
                                    </p:anim>
                                    <p:anim calcmode="lin" valueType="num">
                                      <p:cBhvr>
                                        <p:cTn id="98" dur="900" decel="100000" fill="hold"/>
                                        <p:tgtEl>
                                          <p:spTgt spid="46083">
                                            <p:txEl>
                                              <p:pRg st="17" end="17"/>
                                            </p:txEl>
                                          </p:spTgt>
                                        </p:tgtEl>
                                        <p:attrNameLst>
                                          <p:attrName>ppt_y</p:attrName>
                                        </p:attrNameLst>
                                      </p:cBhvr>
                                      <p:tavLst>
                                        <p:tav tm="0">
                                          <p:val>
                                            <p:strVal val="#ppt_y+1"/>
                                          </p:val>
                                        </p:tav>
                                        <p:tav tm="100000">
                                          <p:val>
                                            <p:strVal val="#ppt_y-.03"/>
                                          </p:val>
                                        </p:tav>
                                      </p:tavLst>
                                    </p:anim>
                                    <p:anim calcmode="lin" valueType="num">
                                      <p:cBhvr>
                                        <p:cTn id="99" dur="100" accel="100000" fill="hold">
                                          <p:stCondLst>
                                            <p:cond delay="900"/>
                                          </p:stCondLst>
                                        </p:cTn>
                                        <p:tgtEl>
                                          <p:spTgt spid="46083">
                                            <p:txEl>
                                              <p:pRg st="17" end="1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fontAlgn="auto">
              <a:spcAft>
                <a:spcPts val="0"/>
              </a:spcAft>
              <a:defRPr/>
            </a:pPr>
            <a:r>
              <a:rPr lang="en-US" sz="5400" b="0" dirty="0" smtClean="0"/>
              <a:t>6.09 Safe Separation</a:t>
            </a:r>
          </a:p>
        </p:txBody>
      </p:sp>
      <p:sp>
        <p:nvSpPr>
          <p:cNvPr id="48131" name="Rectangle 3"/>
          <p:cNvSpPr>
            <a:spLocks noGrp="1" noChangeArrowheads="1"/>
          </p:cNvSpPr>
          <p:nvPr>
            <p:ph idx="1"/>
          </p:nvPr>
        </p:nvSpPr>
        <p:spPr/>
        <p:txBody>
          <a:bodyPr/>
          <a:lstStyle/>
          <a:p>
            <a:pPr marL="338138" indent="-338138" fontAlgn="auto">
              <a:lnSpc>
                <a:spcPct val="90000"/>
              </a:lnSpc>
              <a:spcAft>
                <a:spcPts val="0"/>
              </a:spcAft>
              <a:buClr>
                <a:srgbClr val="FFFF00"/>
              </a:buClr>
              <a:defRPr/>
            </a:pPr>
            <a:r>
              <a:rPr lang="en-US" sz="2800" dirty="0" smtClean="0">
                <a:latin typeface="Arial" charset="0"/>
                <a:cs typeface="Arial" charset="0"/>
              </a:rPr>
              <a:t>Separation of 2 arms length allows officers to deal with sudden assaults</a:t>
            </a:r>
          </a:p>
          <a:p>
            <a:pPr marL="338138" indent="-338138" fontAlgn="auto">
              <a:lnSpc>
                <a:spcPct val="90000"/>
              </a:lnSpc>
              <a:spcAft>
                <a:spcPts val="0"/>
              </a:spcAft>
              <a:buClr>
                <a:srgbClr val="FFFF00"/>
              </a:buClr>
              <a:defRPr/>
            </a:pPr>
            <a:r>
              <a:rPr lang="en-US" sz="2800" dirty="0" smtClean="0">
                <a:latin typeface="Arial" charset="0"/>
                <a:cs typeface="Arial" charset="0"/>
              </a:rPr>
              <a:t>To maintain separation officers must deal with the subjects momentum, re-establish distance, and if necessary strike </a:t>
            </a:r>
            <a:r>
              <a:rPr lang="en-US" sz="2800" u="sng" dirty="0" smtClean="0">
                <a:latin typeface="Arial" charset="0"/>
                <a:cs typeface="Arial" charset="0"/>
              </a:rPr>
              <a:t>MDS </a:t>
            </a:r>
          </a:p>
          <a:p>
            <a:pPr marL="338138" indent="-338138" fontAlgn="auto">
              <a:lnSpc>
                <a:spcPct val="90000"/>
              </a:lnSpc>
              <a:spcAft>
                <a:spcPts val="0"/>
              </a:spcAft>
              <a:buClr>
                <a:srgbClr val="FFFF00"/>
              </a:buClr>
              <a:defRPr/>
            </a:pPr>
            <a:r>
              <a:rPr lang="en-US" sz="2800" dirty="0" smtClean="0">
                <a:latin typeface="Arial" charset="0"/>
                <a:cs typeface="Arial" charset="0"/>
              </a:rPr>
              <a:t>Separation can be established by 2 techniques</a:t>
            </a:r>
          </a:p>
          <a:p>
            <a:pPr marL="801688" lvl="1" indent="-46355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Check:</a:t>
            </a:r>
            <a:r>
              <a:rPr lang="en-US" sz="2400" dirty="0" smtClean="0">
                <a:effectLst>
                  <a:outerShdw blurRad="38100" dist="38100" dir="2700000" algn="tl">
                    <a:srgbClr val="000000">
                      <a:alpha val="43137"/>
                    </a:srgbClr>
                  </a:outerShdw>
                </a:effectLst>
                <a:latin typeface="Arial" charset="0"/>
                <a:cs typeface="Arial" charset="0"/>
              </a:rPr>
              <a:t> </a:t>
            </a:r>
            <a:r>
              <a:rPr lang="en-US" sz="2400" dirty="0" smtClean="0">
                <a:latin typeface="Arial" charset="0"/>
                <a:cs typeface="Arial" charset="0"/>
              </a:rPr>
              <a:t>Stopping the forward movement of a subject</a:t>
            </a:r>
          </a:p>
          <a:p>
            <a:pPr marL="801688" lvl="1" indent="-46355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Redirect: </a:t>
            </a:r>
            <a:r>
              <a:rPr lang="en-US" sz="2400" dirty="0" smtClean="0">
                <a:latin typeface="Arial" charset="0"/>
                <a:cs typeface="Arial" charset="0"/>
              </a:rPr>
              <a:t>To control and change the direction of a subjects attack</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Effect transition="in" filter="fade">
                                      <p:cBhvr>
                                        <p:cTn id="7" dur="1000"/>
                                        <p:tgtEl>
                                          <p:spTgt spid="48131">
                                            <p:txEl>
                                              <p:pRg st="0" end="0"/>
                                            </p:txEl>
                                          </p:spTgt>
                                        </p:tgtEl>
                                      </p:cBhvr>
                                    </p:animEffect>
                                    <p:anim calcmode="lin" valueType="num">
                                      <p:cBhvr>
                                        <p:cTn id="8" dur="1000" fill="hold"/>
                                        <p:tgtEl>
                                          <p:spTgt spid="4813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813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813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8131">
                                            <p:txEl>
                                              <p:pRg st="1" end="1"/>
                                            </p:txEl>
                                          </p:spTgt>
                                        </p:tgtEl>
                                        <p:attrNameLst>
                                          <p:attrName>style.visibility</p:attrName>
                                        </p:attrNameLst>
                                      </p:cBhvr>
                                      <p:to>
                                        <p:strVal val="visible"/>
                                      </p:to>
                                    </p:set>
                                    <p:animEffect transition="in" filter="fade">
                                      <p:cBhvr>
                                        <p:cTn id="15" dur="1000"/>
                                        <p:tgtEl>
                                          <p:spTgt spid="48131">
                                            <p:txEl>
                                              <p:pRg st="1" end="1"/>
                                            </p:txEl>
                                          </p:spTgt>
                                        </p:tgtEl>
                                      </p:cBhvr>
                                    </p:animEffect>
                                    <p:anim calcmode="lin" valueType="num">
                                      <p:cBhvr>
                                        <p:cTn id="16" dur="1000" fill="hold"/>
                                        <p:tgtEl>
                                          <p:spTgt spid="4813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813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813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48131">
                                            <p:txEl>
                                              <p:pRg st="2" end="2"/>
                                            </p:txEl>
                                          </p:spTgt>
                                        </p:tgtEl>
                                        <p:attrNameLst>
                                          <p:attrName>style.visibility</p:attrName>
                                        </p:attrNameLst>
                                      </p:cBhvr>
                                      <p:to>
                                        <p:strVal val="visible"/>
                                      </p:to>
                                    </p:set>
                                    <p:animEffect transition="in" filter="fade">
                                      <p:cBhvr>
                                        <p:cTn id="23" dur="1000"/>
                                        <p:tgtEl>
                                          <p:spTgt spid="48131">
                                            <p:txEl>
                                              <p:pRg st="2" end="2"/>
                                            </p:txEl>
                                          </p:spTgt>
                                        </p:tgtEl>
                                      </p:cBhvr>
                                    </p:animEffect>
                                    <p:anim calcmode="lin" valueType="num">
                                      <p:cBhvr>
                                        <p:cTn id="24" dur="1000" fill="hold"/>
                                        <p:tgtEl>
                                          <p:spTgt spid="4813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4813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813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48131">
                                            <p:txEl>
                                              <p:pRg st="3" end="3"/>
                                            </p:txEl>
                                          </p:spTgt>
                                        </p:tgtEl>
                                        <p:attrNameLst>
                                          <p:attrName>style.visibility</p:attrName>
                                        </p:attrNameLst>
                                      </p:cBhvr>
                                      <p:to>
                                        <p:strVal val="visible"/>
                                      </p:to>
                                    </p:set>
                                    <p:anim calcmode="lin" valueType="num">
                                      <p:cBhvr>
                                        <p:cTn id="31" dur="1000" fill="hold"/>
                                        <p:tgtEl>
                                          <p:spTgt spid="48131">
                                            <p:txEl>
                                              <p:pRg st="3" end="3"/>
                                            </p:txEl>
                                          </p:spTgt>
                                        </p:tgtEl>
                                        <p:attrNameLst>
                                          <p:attrName>ppt_x</p:attrName>
                                        </p:attrNameLst>
                                      </p:cBhvr>
                                      <p:tavLst>
                                        <p:tav tm="0">
                                          <p:val>
                                            <p:strVal val="#ppt_x-.2"/>
                                          </p:val>
                                        </p:tav>
                                        <p:tav tm="100000">
                                          <p:val>
                                            <p:strVal val="#ppt_x"/>
                                          </p:val>
                                        </p:tav>
                                      </p:tavLst>
                                    </p:anim>
                                    <p:anim calcmode="lin" valueType="num">
                                      <p:cBhvr>
                                        <p:cTn id="32" dur="1000" fill="hold"/>
                                        <p:tgtEl>
                                          <p:spTgt spid="48131">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48131">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9" presetClass="entr" presetSubtype="0" fill="hold" nodeType="clickEffect">
                                  <p:stCondLst>
                                    <p:cond delay="0"/>
                                  </p:stCondLst>
                                  <p:childTnLst>
                                    <p:set>
                                      <p:cBhvr>
                                        <p:cTn id="37" dur="1" fill="hold">
                                          <p:stCondLst>
                                            <p:cond delay="0"/>
                                          </p:stCondLst>
                                        </p:cTn>
                                        <p:tgtEl>
                                          <p:spTgt spid="48131">
                                            <p:txEl>
                                              <p:pRg st="4" end="4"/>
                                            </p:txEl>
                                          </p:spTgt>
                                        </p:tgtEl>
                                        <p:attrNameLst>
                                          <p:attrName>style.visibility</p:attrName>
                                        </p:attrNameLst>
                                      </p:cBhvr>
                                      <p:to>
                                        <p:strVal val="visible"/>
                                      </p:to>
                                    </p:set>
                                    <p:anim calcmode="lin" valueType="num">
                                      <p:cBhvr>
                                        <p:cTn id="38" dur="1000" fill="hold"/>
                                        <p:tgtEl>
                                          <p:spTgt spid="48131">
                                            <p:txEl>
                                              <p:pRg st="4" end="4"/>
                                            </p:txEl>
                                          </p:spTgt>
                                        </p:tgtEl>
                                        <p:attrNameLst>
                                          <p:attrName>ppt_x</p:attrName>
                                        </p:attrNameLst>
                                      </p:cBhvr>
                                      <p:tavLst>
                                        <p:tav tm="0">
                                          <p:val>
                                            <p:strVal val="#ppt_x-.2"/>
                                          </p:val>
                                        </p:tav>
                                        <p:tav tm="100000">
                                          <p:val>
                                            <p:strVal val="#ppt_x"/>
                                          </p:val>
                                        </p:tav>
                                      </p:tavLst>
                                    </p:anim>
                                    <p:anim calcmode="lin" valueType="num">
                                      <p:cBhvr>
                                        <p:cTn id="39" dur="1000" fill="hold"/>
                                        <p:tgtEl>
                                          <p:spTgt spid="48131">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481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4482" name="Rectangle 2"/>
          <p:cNvSpPr>
            <a:spLocks noGrp="1" noChangeArrowheads="1"/>
          </p:cNvSpPr>
          <p:nvPr>
            <p:ph type="title"/>
          </p:nvPr>
        </p:nvSpPr>
        <p:spPr>
          <a:xfrm>
            <a:off x="228600" y="274638"/>
            <a:ext cx="8686800" cy="1143000"/>
          </a:xfrm>
        </p:spPr>
        <p:txBody>
          <a:bodyPr>
            <a:noAutofit/>
          </a:bodyPr>
          <a:lstStyle/>
          <a:p>
            <a:pPr fontAlgn="auto">
              <a:spcAft>
                <a:spcPts val="0"/>
              </a:spcAft>
              <a:defRPr/>
            </a:pPr>
            <a:r>
              <a:rPr lang="en-US" sz="4000" b="0" dirty="0" smtClean="0"/>
              <a:t>6.10 Stabilization and 6.11 Restraint</a:t>
            </a:r>
          </a:p>
        </p:txBody>
      </p:sp>
      <p:sp>
        <p:nvSpPr>
          <p:cNvPr id="404483" name="Rectangle 3"/>
          <p:cNvSpPr>
            <a:spLocks noGrp="1" noChangeArrowheads="1"/>
          </p:cNvSpPr>
          <p:nvPr>
            <p:ph idx="1"/>
          </p:nvPr>
        </p:nvSpPr>
        <p:spPr/>
        <p:txBody>
          <a:bodyPr/>
          <a:lstStyle/>
          <a:p>
            <a:pPr marL="338138" indent="-338138" fontAlgn="auto">
              <a:spcAft>
                <a:spcPts val="0"/>
              </a:spcAft>
              <a:buClr>
                <a:srgbClr val="FFFF66"/>
              </a:buClr>
              <a:defRPr/>
            </a:pPr>
            <a:r>
              <a:rPr lang="en-US" sz="2800" dirty="0" smtClean="0">
                <a:latin typeface="Arial" charset="0"/>
                <a:cs typeface="Arial" charset="0"/>
              </a:rPr>
              <a:t>When the aggression and resistance cease, the officer should move to a position of advantage and stabilize the subject to facilitate restraints</a:t>
            </a:r>
          </a:p>
          <a:p>
            <a:pPr marL="338138" indent="-338138" fontAlgn="auto">
              <a:spcAft>
                <a:spcPts val="0"/>
              </a:spcAft>
              <a:buClr>
                <a:srgbClr val="FFFF66"/>
              </a:buClr>
              <a:defRPr/>
            </a:pPr>
            <a:r>
              <a:rPr lang="en-US" sz="2800" dirty="0" smtClean="0">
                <a:latin typeface="Arial" charset="0"/>
                <a:cs typeface="Arial" charset="0"/>
              </a:rPr>
              <a:t>The officer can then use two types of restraints to secure the subject</a:t>
            </a:r>
          </a:p>
          <a:p>
            <a:pPr marL="914400" lvl="1" indent="-457200" fontAlgn="auto">
              <a:spcAft>
                <a:spcPts val="0"/>
              </a:spcAft>
              <a:buClrTx/>
              <a:buSzPct val="100000"/>
              <a:buFont typeface="+mj-lt"/>
              <a:buAutoNum type="arabicParenR"/>
              <a:defRPr/>
            </a:pPr>
            <a:r>
              <a:rPr lang="en-US" sz="2400" dirty="0" smtClean="0">
                <a:latin typeface="Arial" charset="0"/>
                <a:cs typeface="Arial" charset="0"/>
              </a:rPr>
              <a:t>Hard restraints: Tactical handcuffs</a:t>
            </a:r>
          </a:p>
          <a:p>
            <a:pPr marL="914400" lvl="1" indent="-457200" fontAlgn="auto">
              <a:spcAft>
                <a:spcPts val="0"/>
              </a:spcAft>
              <a:buClrTx/>
              <a:buSzPct val="100000"/>
              <a:buFont typeface="+mj-lt"/>
              <a:buAutoNum type="arabicParenR"/>
              <a:defRPr/>
            </a:pPr>
            <a:r>
              <a:rPr lang="en-US" sz="2400" dirty="0" smtClean="0">
                <a:latin typeface="Arial" charset="0"/>
                <a:cs typeface="Arial" charset="0"/>
              </a:rPr>
              <a:t>Soft restraints: Disposable</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04483">
                                            <p:txEl>
                                              <p:pRg st="0" end="0"/>
                                            </p:txEl>
                                          </p:spTgt>
                                        </p:tgtEl>
                                        <p:attrNameLst>
                                          <p:attrName>style.visibility</p:attrName>
                                        </p:attrNameLst>
                                      </p:cBhvr>
                                      <p:to>
                                        <p:strVal val="visible"/>
                                      </p:to>
                                    </p:set>
                                    <p:animEffect transition="in" filter="fade">
                                      <p:cBhvr>
                                        <p:cTn id="7" dur="1000"/>
                                        <p:tgtEl>
                                          <p:spTgt spid="404483">
                                            <p:txEl>
                                              <p:pRg st="0" end="0"/>
                                            </p:txEl>
                                          </p:spTgt>
                                        </p:tgtEl>
                                      </p:cBhvr>
                                    </p:animEffect>
                                    <p:anim calcmode="lin" valueType="num">
                                      <p:cBhvr>
                                        <p:cTn id="8" dur="1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0448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0448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04483">
                                            <p:txEl>
                                              <p:pRg st="1" end="1"/>
                                            </p:txEl>
                                          </p:spTgt>
                                        </p:tgtEl>
                                        <p:attrNameLst>
                                          <p:attrName>style.visibility</p:attrName>
                                        </p:attrNameLst>
                                      </p:cBhvr>
                                      <p:to>
                                        <p:strVal val="visible"/>
                                      </p:to>
                                    </p:set>
                                    <p:animEffect transition="in" filter="fade">
                                      <p:cBhvr>
                                        <p:cTn id="15" dur="1000"/>
                                        <p:tgtEl>
                                          <p:spTgt spid="404483">
                                            <p:txEl>
                                              <p:pRg st="1" end="1"/>
                                            </p:txEl>
                                          </p:spTgt>
                                        </p:tgtEl>
                                      </p:cBhvr>
                                    </p:animEffect>
                                    <p:anim calcmode="lin" valueType="num">
                                      <p:cBhvr>
                                        <p:cTn id="16" dur="1000" fill="hold"/>
                                        <p:tgtEl>
                                          <p:spTgt spid="40448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0448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0448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404483">
                                            <p:txEl>
                                              <p:pRg st="2" end="2"/>
                                            </p:txEl>
                                          </p:spTgt>
                                        </p:tgtEl>
                                        <p:attrNameLst>
                                          <p:attrName>style.visibility</p:attrName>
                                        </p:attrNameLst>
                                      </p:cBhvr>
                                      <p:to>
                                        <p:strVal val="visible"/>
                                      </p:to>
                                    </p:set>
                                    <p:animEffect transition="in" filter="fade">
                                      <p:cBhvr>
                                        <p:cTn id="21" dur="1000"/>
                                        <p:tgtEl>
                                          <p:spTgt spid="404483">
                                            <p:txEl>
                                              <p:pRg st="2" end="2"/>
                                            </p:txEl>
                                          </p:spTgt>
                                        </p:tgtEl>
                                      </p:cBhvr>
                                    </p:animEffect>
                                    <p:anim calcmode="lin" valueType="num">
                                      <p:cBhvr>
                                        <p:cTn id="22" dur="10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40448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40448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404483">
                                            <p:txEl>
                                              <p:pRg st="3" end="3"/>
                                            </p:txEl>
                                          </p:spTgt>
                                        </p:tgtEl>
                                        <p:attrNameLst>
                                          <p:attrName>style.visibility</p:attrName>
                                        </p:attrNameLst>
                                      </p:cBhvr>
                                      <p:to>
                                        <p:strVal val="visible"/>
                                      </p:to>
                                    </p:set>
                                    <p:animEffect transition="in" filter="fade">
                                      <p:cBhvr>
                                        <p:cTn id="27" dur="1000"/>
                                        <p:tgtEl>
                                          <p:spTgt spid="404483">
                                            <p:txEl>
                                              <p:pRg st="3" end="3"/>
                                            </p:txEl>
                                          </p:spTgt>
                                        </p:tgtEl>
                                      </p:cBhvr>
                                    </p:animEffect>
                                    <p:anim calcmode="lin" valueType="num">
                                      <p:cBhvr>
                                        <p:cTn id="28" dur="1000" fill="hold"/>
                                        <p:tgtEl>
                                          <p:spTgt spid="40448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40448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40448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Certification (ABC)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7: Basic Baton Skills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fontAlgn="auto">
              <a:spcAft>
                <a:spcPts val="0"/>
              </a:spcAft>
              <a:defRPr/>
            </a:pPr>
            <a:r>
              <a:rPr lang="en-US" b="0" dirty="0" smtClean="0"/>
              <a:t>1.04 </a:t>
            </a:r>
            <a:r>
              <a:rPr lang="en-US" b="0" dirty="0" smtClean="0">
                <a:effectLst>
                  <a:outerShdw blurRad="38100" dist="38100" dir="2700000" algn="tl">
                    <a:srgbClr val="000000">
                      <a:alpha val="43137"/>
                    </a:srgbClr>
                  </a:outerShdw>
                </a:effectLst>
              </a:rPr>
              <a:t>Course</a:t>
            </a:r>
            <a:r>
              <a:rPr lang="en-US" b="0" dirty="0" smtClean="0"/>
              <a:t> Description</a:t>
            </a:r>
          </a:p>
        </p:txBody>
      </p:sp>
      <p:sp>
        <p:nvSpPr>
          <p:cNvPr id="7171" name="Rectangle 3"/>
          <p:cNvSpPr>
            <a:spLocks noGrp="1" noChangeArrowheads="1"/>
          </p:cNvSpPr>
          <p:nvPr>
            <p:ph idx="1"/>
          </p:nvPr>
        </p:nvSpPr>
        <p:spPr/>
        <p:txBody>
          <a:bodyPr>
            <a:normAutofit fontScale="92500"/>
          </a:bodyPr>
          <a:lstStyle/>
          <a:p>
            <a:pPr fontAlgn="auto">
              <a:lnSpc>
                <a:spcPct val="90000"/>
              </a:lnSpc>
              <a:spcAft>
                <a:spcPts val="0"/>
              </a:spcAft>
              <a:buClr>
                <a:srgbClr val="FFFF00"/>
              </a:buClr>
              <a:buSzPct val="80000"/>
              <a:defRPr/>
            </a:pPr>
            <a:r>
              <a:rPr lang="en-US" sz="2400" dirty="0" smtClean="0">
                <a:latin typeface="Arial" charset="0"/>
                <a:cs typeface="Arial" charset="0"/>
              </a:rPr>
              <a:t>ASP tactical baton is designed as a defensive impact weapon</a:t>
            </a:r>
          </a:p>
          <a:p>
            <a:pPr fontAlgn="auto">
              <a:lnSpc>
                <a:spcPct val="90000"/>
              </a:lnSpc>
              <a:spcAft>
                <a:spcPts val="0"/>
              </a:spcAft>
              <a:buClr>
                <a:srgbClr val="FFFF00"/>
              </a:buClr>
              <a:buSzPct val="80000"/>
              <a:defRPr/>
            </a:pPr>
            <a:r>
              <a:rPr lang="en-US" sz="2400" dirty="0" smtClean="0">
                <a:latin typeface="Arial" charset="0"/>
                <a:cs typeface="Arial" charset="0"/>
              </a:rPr>
              <a:t>The program is simple to learn and easy to understand</a:t>
            </a:r>
          </a:p>
          <a:p>
            <a:pPr fontAlgn="auto">
              <a:lnSpc>
                <a:spcPct val="90000"/>
              </a:lnSpc>
              <a:spcAft>
                <a:spcPts val="0"/>
              </a:spcAft>
              <a:buClr>
                <a:srgbClr val="FFFF00"/>
              </a:buClr>
              <a:buSzPct val="80000"/>
              <a:defRPr/>
            </a:pPr>
            <a:r>
              <a:rPr lang="en-US" sz="2400" dirty="0" smtClean="0">
                <a:latin typeface="Arial" charset="0"/>
                <a:cs typeface="Arial" charset="0"/>
              </a:rPr>
              <a:t>Provides efficient defensive impact weapon tactics for law enforcement without long hours of training</a:t>
            </a:r>
          </a:p>
          <a:p>
            <a:pPr fontAlgn="auto">
              <a:lnSpc>
                <a:spcPct val="90000"/>
              </a:lnSpc>
              <a:spcAft>
                <a:spcPts val="0"/>
              </a:spcAft>
              <a:buClr>
                <a:srgbClr val="FFFF00"/>
              </a:buClr>
              <a:buSzPct val="80000"/>
              <a:defRPr/>
            </a:pPr>
            <a:r>
              <a:rPr lang="en-US" sz="2400" dirty="0" smtClean="0">
                <a:latin typeface="Arial" charset="0"/>
                <a:cs typeface="Arial" charset="0"/>
              </a:rPr>
              <a:t>Provides techniques that work 90% of the time on 90% of subjects and retains the ability to disengage or escalate</a:t>
            </a:r>
          </a:p>
          <a:p>
            <a:pPr fontAlgn="auto">
              <a:lnSpc>
                <a:spcPct val="90000"/>
              </a:lnSpc>
              <a:spcAft>
                <a:spcPts val="0"/>
              </a:spcAft>
              <a:buClr>
                <a:srgbClr val="FFFF00"/>
              </a:buClr>
              <a:buSzPct val="80000"/>
              <a:defRPr/>
            </a:pPr>
            <a:r>
              <a:rPr lang="en-US" sz="2400" dirty="0" smtClean="0">
                <a:latin typeface="Arial" charset="0"/>
                <a:cs typeface="Arial" charset="0"/>
              </a:rPr>
              <a:t>Works effectively for all law enforcement officers</a:t>
            </a:r>
          </a:p>
          <a:p>
            <a:pPr fontAlgn="auto">
              <a:lnSpc>
                <a:spcPct val="90000"/>
              </a:lnSpc>
              <a:spcAft>
                <a:spcPts val="0"/>
              </a:spcAft>
              <a:buClr>
                <a:srgbClr val="FFFF00"/>
              </a:buClr>
              <a:buSzPct val="80000"/>
              <a:defRPr/>
            </a:pPr>
            <a:r>
              <a:rPr lang="en-US" sz="2400" dirty="0" smtClean="0">
                <a:latin typeface="Arial" charset="0"/>
                <a:cs typeface="Arial" charset="0"/>
              </a:rPr>
              <a:t>The training incorporates drills which simulates the stress of street encounters</a:t>
            </a:r>
          </a:p>
          <a:p>
            <a:pPr fontAlgn="auto">
              <a:lnSpc>
                <a:spcPct val="90000"/>
              </a:lnSpc>
              <a:spcAft>
                <a:spcPts val="0"/>
              </a:spcAft>
              <a:buClr>
                <a:srgbClr val="FFFF00"/>
              </a:buClr>
              <a:buSzPct val="80000"/>
              <a:defRPr/>
            </a:pPr>
            <a:r>
              <a:rPr lang="en-US" sz="2400" dirty="0" smtClean="0">
                <a:latin typeface="Arial" charset="0"/>
                <a:cs typeface="Arial" charset="0"/>
              </a:rPr>
              <a:t>Provide you with a basic understanding of the conditions in which the baton may be used, justification for use and how to document these actions</a:t>
            </a:r>
          </a:p>
        </p:txBody>
      </p:sp>
      <p:sp>
        <p:nvSpPr>
          <p:cNvPr id="10244" name="Text Box 4"/>
          <p:cNvSpPr txBox="1">
            <a:spLocks noChangeArrowheads="1"/>
          </p:cNvSpPr>
          <p:nvPr/>
        </p:nvSpPr>
        <p:spPr bwMode="auto">
          <a:xfrm rot="-5400000">
            <a:off x="7806532" y="1794668"/>
            <a:ext cx="1098550" cy="665163"/>
          </a:xfrm>
          <a:prstGeom prst="rect">
            <a:avLst/>
          </a:prstGeom>
          <a:noFill/>
          <a:ln w="9525">
            <a:noFill/>
            <a:miter lim="800000"/>
            <a:headEnd/>
            <a:tailEnd/>
          </a:ln>
        </p:spPr>
        <p:txBody>
          <a:bodyPr vert="eaVert">
            <a:spAutoFit/>
          </a:bodyPr>
          <a:lstStyle/>
          <a:p>
            <a:pPr eaLnBrk="0" hangingPunct="0"/>
            <a:endParaRPr lang="en-US" sz="600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1000"/>
                                        <p:tgtEl>
                                          <p:spTgt spid="7171">
                                            <p:txEl>
                                              <p:pRg st="0" end="0"/>
                                            </p:txEl>
                                          </p:spTgt>
                                        </p:tgtEl>
                                      </p:cBhvr>
                                    </p:animEffect>
                                    <p:anim calcmode="lin" valueType="num">
                                      <p:cBhvr>
                                        <p:cTn id="8"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717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17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7171">
                                            <p:txEl>
                                              <p:pRg st="1" end="1"/>
                                            </p:txEl>
                                          </p:spTgt>
                                        </p:tgtEl>
                                        <p:attrNameLst>
                                          <p:attrName>style.visibility</p:attrName>
                                        </p:attrNameLst>
                                      </p:cBhvr>
                                      <p:to>
                                        <p:strVal val="visible"/>
                                      </p:to>
                                    </p:set>
                                    <p:animEffect transition="in" filter="fade">
                                      <p:cBhvr>
                                        <p:cTn id="15" dur="1000"/>
                                        <p:tgtEl>
                                          <p:spTgt spid="7171">
                                            <p:txEl>
                                              <p:pRg st="1" end="1"/>
                                            </p:txEl>
                                          </p:spTgt>
                                        </p:tgtEl>
                                      </p:cBhvr>
                                    </p:animEffect>
                                    <p:anim calcmode="lin" valueType="num">
                                      <p:cBhvr>
                                        <p:cTn id="16"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717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17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7171">
                                            <p:txEl>
                                              <p:pRg st="2" end="2"/>
                                            </p:txEl>
                                          </p:spTgt>
                                        </p:tgtEl>
                                        <p:attrNameLst>
                                          <p:attrName>style.visibility</p:attrName>
                                        </p:attrNameLst>
                                      </p:cBhvr>
                                      <p:to>
                                        <p:strVal val="visible"/>
                                      </p:to>
                                    </p:set>
                                    <p:animEffect transition="in" filter="fade">
                                      <p:cBhvr>
                                        <p:cTn id="23" dur="1000"/>
                                        <p:tgtEl>
                                          <p:spTgt spid="7171">
                                            <p:txEl>
                                              <p:pRg st="2" end="2"/>
                                            </p:txEl>
                                          </p:spTgt>
                                        </p:tgtEl>
                                      </p:cBhvr>
                                    </p:animEffect>
                                    <p:anim calcmode="lin" valueType="num">
                                      <p:cBhvr>
                                        <p:cTn id="24"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717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17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7171">
                                            <p:txEl>
                                              <p:pRg st="3" end="3"/>
                                            </p:txEl>
                                          </p:spTgt>
                                        </p:tgtEl>
                                        <p:attrNameLst>
                                          <p:attrName>style.visibility</p:attrName>
                                        </p:attrNameLst>
                                      </p:cBhvr>
                                      <p:to>
                                        <p:strVal val="visible"/>
                                      </p:to>
                                    </p:set>
                                    <p:animEffect transition="in" filter="fade">
                                      <p:cBhvr>
                                        <p:cTn id="31" dur="1000"/>
                                        <p:tgtEl>
                                          <p:spTgt spid="7171">
                                            <p:txEl>
                                              <p:pRg st="3" end="3"/>
                                            </p:txEl>
                                          </p:spTgt>
                                        </p:tgtEl>
                                      </p:cBhvr>
                                    </p:animEffect>
                                    <p:anim calcmode="lin" valueType="num">
                                      <p:cBhvr>
                                        <p:cTn id="3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7171">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7171">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7171">
                                            <p:txEl>
                                              <p:pRg st="4" end="4"/>
                                            </p:txEl>
                                          </p:spTgt>
                                        </p:tgtEl>
                                        <p:attrNameLst>
                                          <p:attrName>style.visibility</p:attrName>
                                        </p:attrNameLst>
                                      </p:cBhvr>
                                      <p:to>
                                        <p:strVal val="visible"/>
                                      </p:to>
                                    </p:set>
                                    <p:animEffect transition="in" filter="fade">
                                      <p:cBhvr>
                                        <p:cTn id="39" dur="1000"/>
                                        <p:tgtEl>
                                          <p:spTgt spid="7171">
                                            <p:txEl>
                                              <p:pRg st="4" end="4"/>
                                            </p:txEl>
                                          </p:spTgt>
                                        </p:tgtEl>
                                      </p:cBhvr>
                                    </p:animEffect>
                                    <p:anim calcmode="lin" valueType="num">
                                      <p:cBhvr>
                                        <p:cTn id="40"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7171">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7171">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7171">
                                            <p:txEl>
                                              <p:pRg st="5" end="5"/>
                                            </p:txEl>
                                          </p:spTgt>
                                        </p:tgtEl>
                                        <p:attrNameLst>
                                          <p:attrName>style.visibility</p:attrName>
                                        </p:attrNameLst>
                                      </p:cBhvr>
                                      <p:to>
                                        <p:strVal val="visible"/>
                                      </p:to>
                                    </p:set>
                                    <p:animEffect transition="in" filter="fade">
                                      <p:cBhvr>
                                        <p:cTn id="47" dur="1000"/>
                                        <p:tgtEl>
                                          <p:spTgt spid="7171">
                                            <p:txEl>
                                              <p:pRg st="5" end="5"/>
                                            </p:txEl>
                                          </p:spTgt>
                                        </p:tgtEl>
                                      </p:cBhvr>
                                    </p:animEffect>
                                    <p:anim calcmode="lin" valueType="num">
                                      <p:cBhvr>
                                        <p:cTn id="48"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7171">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7171">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nodeType="clickEffect">
                                  <p:stCondLst>
                                    <p:cond delay="0"/>
                                  </p:stCondLst>
                                  <p:childTnLst>
                                    <p:set>
                                      <p:cBhvr>
                                        <p:cTn id="54" dur="1" fill="hold">
                                          <p:stCondLst>
                                            <p:cond delay="0"/>
                                          </p:stCondLst>
                                        </p:cTn>
                                        <p:tgtEl>
                                          <p:spTgt spid="7171">
                                            <p:txEl>
                                              <p:pRg st="6" end="6"/>
                                            </p:txEl>
                                          </p:spTgt>
                                        </p:tgtEl>
                                        <p:attrNameLst>
                                          <p:attrName>style.visibility</p:attrName>
                                        </p:attrNameLst>
                                      </p:cBhvr>
                                      <p:to>
                                        <p:strVal val="visible"/>
                                      </p:to>
                                    </p:set>
                                    <p:animEffect transition="in" filter="fade">
                                      <p:cBhvr>
                                        <p:cTn id="55" dur="1000"/>
                                        <p:tgtEl>
                                          <p:spTgt spid="7171">
                                            <p:txEl>
                                              <p:pRg st="6" end="6"/>
                                            </p:txEl>
                                          </p:spTgt>
                                        </p:tgtEl>
                                      </p:cBhvr>
                                    </p:animEffect>
                                    <p:anim calcmode="lin" valueType="num">
                                      <p:cBhvr>
                                        <p:cTn id="56"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7171">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7171">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28600" y="274638"/>
            <a:ext cx="8686800" cy="1143000"/>
          </a:xfrm>
        </p:spPr>
        <p:txBody>
          <a:bodyPr/>
          <a:lstStyle/>
          <a:p>
            <a:pPr fontAlgn="auto">
              <a:spcAft>
                <a:spcPts val="0"/>
              </a:spcAft>
              <a:defRPr/>
            </a:pPr>
            <a:r>
              <a:rPr lang="en-US" sz="4000" b="0" dirty="0" smtClean="0"/>
              <a:t>7.01 </a:t>
            </a:r>
            <a:r>
              <a:rPr lang="en-US" sz="4000" b="0" dirty="0" err="1" smtClean="0"/>
              <a:t>Portation</a:t>
            </a:r>
            <a:r>
              <a:rPr lang="en-US" sz="4000" b="0" dirty="0" smtClean="0"/>
              <a:t> and 7.02 Presentation</a:t>
            </a:r>
          </a:p>
        </p:txBody>
      </p:sp>
      <p:sp>
        <p:nvSpPr>
          <p:cNvPr id="51203" name="Rectangle 3"/>
          <p:cNvSpPr>
            <a:spLocks noGrp="1" noChangeArrowheads="1"/>
          </p:cNvSpPr>
          <p:nvPr>
            <p:ph idx="1"/>
          </p:nvPr>
        </p:nvSpPr>
        <p:spPr/>
        <p:txBody>
          <a:bodyPr/>
          <a:lstStyle/>
          <a:p>
            <a:pPr fontAlgn="auto">
              <a:spcAft>
                <a:spcPts val="0"/>
              </a:spcAft>
              <a:buClr>
                <a:srgbClr val="FFFF00"/>
              </a:buClr>
              <a:buSzPct val="80000"/>
              <a:defRPr/>
            </a:pPr>
            <a:r>
              <a:rPr lang="en-US" sz="2400" dirty="0" smtClean="0">
                <a:latin typeface="Arial" charset="0"/>
                <a:cs typeface="Arial" charset="0"/>
              </a:rPr>
              <a:t>The ASP tactical baton can be carried on either the reaction or weapon side of the body. It should be drawn with that hand</a:t>
            </a:r>
          </a:p>
          <a:p>
            <a:pPr fontAlgn="auto">
              <a:spcAft>
                <a:spcPts val="0"/>
              </a:spcAft>
              <a:buClr>
                <a:srgbClr val="FFFF00"/>
              </a:buClr>
              <a:buSzPct val="80000"/>
              <a:defRPr/>
            </a:pPr>
            <a:r>
              <a:rPr lang="en-US" sz="2400" dirty="0" smtClean="0">
                <a:solidFill>
                  <a:srgbClr val="FF0000"/>
                </a:solidFill>
                <a:latin typeface="Arial" charset="0"/>
                <a:cs typeface="Arial" charset="0"/>
              </a:rPr>
              <a:t>The baton is always carried in the closed mode tip down</a:t>
            </a:r>
          </a:p>
          <a:p>
            <a:pPr fontAlgn="auto">
              <a:spcAft>
                <a:spcPts val="0"/>
              </a:spcAft>
              <a:buClr>
                <a:srgbClr val="FFFF00"/>
              </a:buClr>
              <a:buSzPct val="80000"/>
              <a:defRPr/>
            </a:pPr>
            <a:r>
              <a:rPr lang="en-US" sz="2400" dirty="0" smtClean="0">
                <a:latin typeface="Arial" charset="0"/>
                <a:cs typeface="Arial" charset="0"/>
              </a:rPr>
              <a:t>After drawing the baton, it is always held in the weapon hand while delivering strikes with a </a:t>
            </a:r>
            <a:r>
              <a:rPr lang="en-US" sz="2400" dirty="0" smtClean="0">
                <a:solidFill>
                  <a:srgbClr val="FF0000"/>
                </a:solidFill>
                <a:latin typeface="Arial" charset="0"/>
                <a:cs typeface="Arial" charset="0"/>
              </a:rPr>
              <a:t>full hand grip</a:t>
            </a:r>
            <a:endParaRPr lang="en-US" sz="2400" dirty="0" smtClean="0">
              <a:latin typeface="Arial" charset="0"/>
              <a:cs typeface="Arial" charset="0"/>
            </a:endParaRPr>
          </a:p>
          <a:p>
            <a:pPr fontAlgn="auto">
              <a:spcAft>
                <a:spcPts val="0"/>
              </a:spcAft>
              <a:buClr>
                <a:srgbClr val="FFFF00"/>
              </a:buClr>
              <a:buSzPct val="80000"/>
              <a:defRPr/>
            </a:pPr>
            <a:r>
              <a:rPr lang="en-US" sz="2400" dirty="0" smtClean="0">
                <a:latin typeface="Arial" charset="0"/>
                <a:cs typeface="Arial" charset="0"/>
              </a:rPr>
              <a:t>Officers will then assume either a interview stance or a combat stance depending on the threat level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Effect transition="in" filter="fade">
                                      <p:cBhvr>
                                        <p:cTn id="7" dur="1000"/>
                                        <p:tgtEl>
                                          <p:spTgt spid="51203">
                                            <p:txEl>
                                              <p:pRg st="0" end="0"/>
                                            </p:txEl>
                                          </p:spTgt>
                                        </p:tgtEl>
                                      </p:cBhvr>
                                    </p:animEffect>
                                    <p:anim calcmode="lin" valueType="num">
                                      <p:cBhvr>
                                        <p:cTn id="8" dur="10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120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120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51203">
                                            <p:txEl>
                                              <p:pRg st="1" end="1"/>
                                            </p:txEl>
                                          </p:spTgt>
                                        </p:tgtEl>
                                        <p:attrNameLst>
                                          <p:attrName>style.visibility</p:attrName>
                                        </p:attrNameLst>
                                      </p:cBhvr>
                                      <p:to>
                                        <p:strVal val="visible"/>
                                      </p:to>
                                    </p:set>
                                    <p:animEffect transition="in" filter="fade">
                                      <p:cBhvr>
                                        <p:cTn id="15" dur="1000"/>
                                        <p:tgtEl>
                                          <p:spTgt spid="51203">
                                            <p:txEl>
                                              <p:pRg st="1" end="1"/>
                                            </p:txEl>
                                          </p:spTgt>
                                        </p:tgtEl>
                                      </p:cBhvr>
                                    </p:animEffect>
                                    <p:anim calcmode="lin" valueType="num">
                                      <p:cBhvr>
                                        <p:cTn id="16" dur="1000" fill="hold"/>
                                        <p:tgtEl>
                                          <p:spTgt spid="5120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5120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120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51203">
                                            <p:txEl>
                                              <p:pRg st="2" end="2"/>
                                            </p:txEl>
                                          </p:spTgt>
                                        </p:tgtEl>
                                        <p:attrNameLst>
                                          <p:attrName>style.visibility</p:attrName>
                                        </p:attrNameLst>
                                      </p:cBhvr>
                                      <p:to>
                                        <p:strVal val="visible"/>
                                      </p:to>
                                    </p:set>
                                    <p:animEffect transition="in" filter="fade">
                                      <p:cBhvr>
                                        <p:cTn id="23" dur="1000"/>
                                        <p:tgtEl>
                                          <p:spTgt spid="51203">
                                            <p:txEl>
                                              <p:pRg st="2" end="2"/>
                                            </p:txEl>
                                          </p:spTgt>
                                        </p:tgtEl>
                                      </p:cBhvr>
                                    </p:animEffect>
                                    <p:anim calcmode="lin" valueType="num">
                                      <p:cBhvr>
                                        <p:cTn id="24" dur="1000" fill="hold"/>
                                        <p:tgtEl>
                                          <p:spTgt spid="5120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120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120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51203">
                                            <p:txEl>
                                              <p:pRg st="3" end="3"/>
                                            </p:txEl>
                                          </p:spTgt>
                                        </p:tgtEl>
                                        <p:attrNameLst>
                                          <p:attrName>style.visibility</p:attrName>
                                        </p:attrNameLst>
                                      </p:cBhvr>
                                      <p:to>
                                        <p:strVal val="visible"/>
                                      </p:to>
                                    </p:set>
                                    <p:animEffect transition="in" filter="fade">
                                      <p:cBhvr>
                                        <p:cTn id="31" dur="1000"/>
                                        <p:tgtEl>
                                          <p:spTgt spid="51203">
                                            <p:txEl>
                                              <p:pRg st="3" end="3"/>
                                            </p:txEl>
                                          </p:spTgt>
                                        </p:tgtEl>
                                      </p:cBhvr>
                                    </p:animEffect>
                                    <p:anim calcmode="lin" valueType="num">
                                      <p:cBhvr>
                                        <p:cTn id="32" dur="1000" fill="hold"/>
                                        <p:tgtEl>
                                          <p:spTgt spid="5120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5120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5120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fontAlgn="auto">
              <a:spcAft>
                <a:spcPts val="0"/>
              </a:spcAft>
              <a:defRPr/>
            </a:pPr>
            <a:r>
              <a:rPr lang="en-US" sz="5400" b="0" dirty="0" smtClean="0"/>
              <a:t>7.05 ASP Modes</a:t>
            </a:r>
          </a:p>
        </p:txBody>
      </p:sp>
      <p:sp>
        <p:nvSpPr>
          <p:cNvPr id="52227" name="Rectangle 3"/>
          <p:cNvSpPr>
            <a:spLocks noGrp="1" noChangeArrowheads="1"/>
          </p:cNvSpPr>
          <p:nvPr>
            <p:ph sz="half" idx="1"/>
          </p:nvPr>
        </p:nvSpPr>
        <p:spPr>
          <a:xfrm>
            <a:off x="228600" y="1447800"/>
            <a:ext cx="6324600" cy="5257800"/>
          </a:xfrm>
        </p:spPr>
        <p:txBody>
          <a:bodyPr>
            <a:normAutofit lnSpcReduction="10000"/>
          </a:bodyPr>
          <a:lstStyle/>
          <a:p>
            <a:pPr fontAlgn="auto">
              <a:lnSpc>
                <a:spcPct val="80000"/>
              </a:lnSpc>
              <a:spcAft>
                <a:spcPts val="0"/>
              </a:spcAft>
              <a:buClr>
                <a:srgbClr val="FFFF00"/>
              </a:buClr>
              <a:buSzPct val="80000"/>
              <a:defRPr/>
            </a:pPr>
            <a:r>
              <a:rPr lang="en-US" sz="2400" dirty="0" smtClean="0">
                <a:latin typeface="Arial" charset="0"/>
                <a:cs typeface="Arial" charset="0"/>
              </a:rPr>
              <a:t>The baton is used in two modes determined by the distance to the threat encountered by the officer:</a:t>
            </a:r>
          </a:p>
          <a:p>
            <a:pPr marL="576263" indent="-238125" fontAlgn="auto">
              <a:lnSpc>
                <a:spcPct val="80000"/>
              </a:lnSpc>
              <a:spcAft>
                <a:spcPts val="0"/>
              </a:spcAft>
              <a:buFont typeface="Wingdings" pitchFamily="2" charset="2"/>
              <a:buChar char="Ø"/>
              <a:defRPr/>
            </a:pPr>
            <a:r>
              <a:rPr lang="en-US" sz="2400" dirty="0" smtClean="0">
                <a:latin typeface="Arial" charset="0"/>
                <a:cs typeface="Arial" charset="0"/>
              </a:rPr>
              <a:t>Closed mode</a:t>
            </a:r>
          </a:p>
          <a:p>
            <a:pPr marL="576263" indent="-238125" fontAlgn="auto">
              <a:lnSpc>
                <a:spcPct val="80000"/>
              </a:lnSpc>
              <a:spcAft>
                <a:spcPts val="0"/>
              </a:spcAft>
              <a:buFont typeface="Wingdings" pitchFamily="2" charset="2"/>
              <a:buChar char="Ø"/>
              <a:defRPr/>
            </a:pPr>
            <a:r>
              <a:rPr lang="en-US" sz="2400" dirty="0" smtClean="0">
                <a:latin typeface="Arial" charset="0"/>
                <a:cs typeface="Arial" charset="0"/>
              </a:rPr>
              <a:t>Open mode</a:t>
            </a:r>
          </a:p>
          <a:p>
            <a:pPr fontAlgn="auto">
              <a:lnSpc>
                <a:spcPct val="80000"/>
              </a:lnSpc>
              <a:spcAft>
                <a:spcPts val="0"/>
              </a:spcAft>
              <a:buClr>
                <a:srgbClr val="FFFF00"/>
              </a:buClr>
              <a:buSzPct val="80000"/>
              <a:defRPr/>
            </a:pPr>
            <a:r>
              <a:rPr lang="en-US" sz="2400" dirty="0" smtClean="0">
                <a:latin typeface="Arial" charset="0"/>
                <a:cs typeface="Arial" charset="0"/>
              </a:rPr>
              <a:t>All techniques are designed to deliver one or more strikes to the center mass of the presented threat to disable the assailant’s </a:t>
            </a:r>
            <a:r>
              <a:rPr lang="en-US" sz="2400" dirty="0" smtClean="0">
                <a:effectLst>
                  <a:outerShdw blurRad="38100" dist="38100" dir="2700000" algn="tl">
                    <a:srgbClr val="000000">
                      <a:alpha val="43137"/>
                    </a:srgbClr>
                  </a:outerShdw>
                </a:effectLst>
                <a:latin typeface="Arial" charset="0"/>
                <a:cs typeface="Arial" charset="0"/>
              </a:rPr>
              <a:t>Delivery System</a:t>
            </a:r>
          </a:p>
          <a:p>
            <a:pPr marL="576263" indent="-238125" fontAlgn="auto">
              <a:lnSpc>
                <a:spcPct val="80000"/>
              </a:lnSpc>
              <a:spcAft>
                <a:spcPts val="0"/>
              </a:spcAft>
              <a:buFont typeface="Wingdings" pitchFamily="2" charset="2"/>
              <a:buChar char="Ø"/>
              <a:defRPr/>
            </a:pPr>
            <a:r>
              <a:rPr lang="en-US" sz="2400" dirty="0" smtClean="0">
                <a:latin typeface="Arial" charset="0"/>
                <a:cs typeface="Arial" charset="0"/>
              </a:rPr>
              <a:t> Arm</a:t>
            </a:r>
          </a:p>
          <a:p>
            <a:pPr marL="576263" indent="-238125" fontAlgn="auto">
              <a:lnSpc>
                <a:spcPct val="80000"/>
              </a:lnSpc>
              <a:spcAft>
                <a:spcPts val="0"/>
              </a:spcAft>
              <a:buFont typeface="Wingdings" pitchFamily="2" charset="2"/>
              <a:buChar char="Ø"/>
              <a:defRPr/>
            </a:pPr>
            <a:r>
              <a:rPr lang="en-US" sz="2400" dirty="0" smtClean="0">
                <a:latin typeface="Arial" charset="0"/>
                <a:cs typeface="Arial" charset="0"/>
              </a:rPr>
              <a:t> Body</a:t>
            </a:r>
          </a:p>
          <a:p>
            <a:pPr marL="576263" indent="-238125" fontAlgn="auto">
              <a:lnSpc>
                <a:spcPct val="80000"/>
              </a:lnSpc>
              <a:spcAft>
                <a:spcPts val="0"/>
              </a:spcAft>
              <a:buFont typeface="Wingdings" pitchFamily="2" charset="2"/>
              <a:buChar char="Ø"/>
              <a:defRPr/>
            </a:pPr>
            <a:r>
              <a:rPr lang="en-US" sz="2400" dirty="0" smtClean="0">
                <a:latin typeface="Arial" charset="0"/>
                <a:cs typeface="Arial" charset="0"/>
              </a:rPr>
              <a:t> Leg</a:t>
            </a:r>
          </a:p>
          <a:p>
            <a:pPr fontAlgn="auto">
              <a:lnSpc>
                <a:spcPct val="80000"/>
              </a:lnSpc>
              <a:spcAft>
                <a:spcPts val="0"/>
              </a:spcAft>
              <a:buClr>
                <a:srgbClr val="FFFF00"/>
              </a:buClr>
              <a:buSzPct val="80000"/>
              <a:defRPr/>
            </a:pPr>
            <a:r>
              <a:rPr lang="en-US" sz="2400" dirty="0" smtClean="0">
                <a:latin typeface="Arial" charset="0"/>
                <a:cs typeface="Arial" charset="0"/>
              </a:rPr>
              <a:t>All techniques are to be delivered at a 45 angle down and in the open mode with the last 3 inches of the baton.</a:t>
            </a:r>
          </a:p>
          <a:p>
            <a:pPr fontAlgn="auto">
              <a:lnSpc>
                <a:spcPct val="80000"/>
              </a:lnSpc>
              <a:spcAft>
                <a:spcPts val="0"/>
              </a:spcAft>
              <a:buClr>
                <a:srgbClr val="FFFF00"/>
              </a:buClr>
              <a:buSzPct val="80000"/>
              <a:defRPr/>
            </a:pPr>
            <a:r>
              <a:rPr lang="en-US" sz="2400" dirty="0" smtClean="0">
                <a:solidFill>
                  <a:srgbClr val="FF0000"/>
                </a:solidFill>
                <a:latin typeface="Arial" charset="0"/>
                <a:cs typeface="Arial" charset="0"/>
              </a:rPr>
              <a:t>Do not target strikes to the head, neck, spine, sternum or groin.</a:t>
            </a:r>
          </a:p>
        </p:txBody>
      </p:sp>
      <p:pic>
        <p:nvPicPr>
          <p:cNvPr id="5" name="Content Placeholder 4" descr="TaggetAreas"/>
          <p:cNvPicPr>
            <a:picLocks noGrp="1" noChangeAspect="1" noChangeArrowheads="1"/>
          </p:cNvPicPr>
          <p:nvPr>
            <p:ph sz="half" idx="2"/>
          </p:nvPr>
        </p:nvPicPr>
        <p:blipFill>
          <a:blip r:embed="rId3"/>
          <a:srcRect/>
          <a:stretch>
            <a:fillRect/>
          </a:stretch>
        </p:blipFill>
        <p:spPr bwMode="auto">
          <a:xfrm>
            <a:off x="6400800" y="2057399"/>
            <a:ext cx="2514599" cy="2895601"/>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fade">
                                      <p:cBhvr>
                                        <p:cTn id="7" dur="1000"/>
                                        <p:tgtEl>
                                          <p:spTgt spid="52227">
                                            <p:txEl>
                                              <p:pRg st="0" end="0"/>
                                            </p:txEl>
                                          </p:spTgt>
                                        </p:tgtEl>
                                      </p:cBhvr>
                                    </p:animEffect>
                                    <p:anim calcmode="lin" valueType="num">
                                      <p:cBhvr>
                                        <p:cTn id="8" dur="1000" fill="hold"/>
                                        <p:tgtEl>
                                          <p:spTgt spid="5222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222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2227">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52227">
                                            <p:txEl>
                                              <p:pRg st="1" end="1"/>
                                            </p:txEl>
                                          </p:spTgt>
                                        </p:tgtEl>
                                        <p:attrNameLst>
                                          <p:attrName>style.visibility</p:attrName>
                                        </p:attrNameLst>
                                      </p:cBhvr>
                                      <p:to>
                                        <p:strVal val="visible"/>
                                      </p:to>
                                    </p:set>
                                    <p:animEffect transition="in" filter="fade">
                                      <p:cBhvr>
                                        <p:cTn id="13" dur="1000"/>
                                        <p:tgtEl>
                                          <p:spTgt spid="52227">
                                            <p:txEl>
                                              <p:pRg st="1" end="1"/>
                                            </p:txEl>
                                          </p:spTgt>
                                        </p:tgtEl>
                                      </p:cBhvr>
                                    </p:animEffect>
                                    <p:anim calcmode="lin" valueType="num">
                                      <p:cBhvr>
                                        <p:cTn id="14" dur="1000" fill="hold"/>
                                        <p:tgtEl>
                                          <p:spTgt spid="52227">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52227">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2227">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52227">
                                            <p:txEl>
                                              <p:pRg st="2" end="2"/>
                                            </p:txEl>
                                          </p:spTgt>
                                        </p:tgtEl>
                                        <p:attrNameLst>
                                          <p:attrName>style.visibility</p:attrName>
                                        </p:attrNameLst>
                                      </p:cBhvr>
                                      <p:to>
                                        <p:strVal val="visible"/>
                                      </p:to>
                                    </p:set>
                                    <p:animEffect transition="in" filter="fade">
                                      <p:cBhvr>
                                        <p:cTn id="19" dur="1000"/>
                                        <p:tgtEl>
                                          <p:spTgt spid="52227">
                                            <p:txEl>
                                              <p:pRg st="2" end="2"/>
                                            </p:txEl>
                                          </p:spTgt>
                                        </p:tgtEl>
                                      </p:cBhvr>
                                    </p:animEffect>
                                    <p:anim calcmode="lin" valueType="num">
                                      <p:cBhvr>
                                        <p:cTn id="20" dur="1000" fill="hold"/>
                                        <p:tgtEl>
                                          <p:spTgt spid="52227">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52227">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5222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52227">
                                            <p:txEl>
                                              <p:pRg st="3" end="3"/>
                                            </p:txEl>
                                          </p:spTgt>
                                        </p:tgtEl>
                                        <p:attrNameLst>
                                          <p:attrName>style.visibility</p:attrName>
                                        </p:attrNameLst>
                                      </p:cBhvr>
                                      <p:to>
                                        <p:strVal val="visible"/>
                                      </p:to>
                                    </p:set>
                                    <p:animEffect transition="in" filter="fade">
                                      <p:cBhvr>
                                        <p:cTn id="27" dur="1000"/>
                                        <p:tgtEl>
                                          <p:spTgt spid="52227">
                                            <p:txEl>
                                              <p:pRg st="3" end="3"/>
                                            </p:txEl>
                                          </p:spTgt>
                                        </p:tgtEl>
                                      </p:cBhvr>
                                    </p:animEffect>
                                    <p:anim calcmode="lin" valueType="num">
                                      <p:cBhvr>
                                        <p:cTn id="28" dur="1000" fill="hold"/>
                                        <p:tgtEl>
                                          <p:spTgt spid="52227">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52227">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52227">
                                            <p:txEl>
                                              <p:pRg st="3" end="3"/>
                                            </p:txEl>
                                          </p:spTgt>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0"/>
                                  </p:stCondLst>
                                  <p:childTnLst>
                                    <p:set>
                                      <p:cBhvr>
                                        <p:cTn id="32" dur="1" fill="hold">
                                          <p:stCondLst>
                                            <p:cond delay="0"/>
                                          </p:stCondLst>
                                        </p:cTn>
                                        <p:tgtEl>
                                          <p:spTgt spid="52227">
                                            <p:txEl>
                                              <p:pRg st="4" end="4"/>
                                            </p:txEl>
                                          </p:spTgt>
                                        </p:tgtEl>
                                        <p:attrNameLst>
                                          <p:attrName>style.visibility</p:attrName>
                                        </p:attrNameLst>
                                      </p:cBhvr>
                                      <p:to>
                                        <p:strVal val="visible"/>
                                      </p:to>
                                    </p:set>
                                    <p:animEffect transition="in" filter="fade">
                                      <p:cBhvr>
                                        <p:cTn id="33" dur="1000"/>
                                        <p:tgtEl>
                                          <p:spTgt spid="52227">
                                            <p:txEl>
                                              <p:pRg st="4" end="4"/>
                                            </p:txEl>
                                          </p:spTgt>
                                        </p:tgtEl>
                                      </p:cBhvr>
                                    </p:animEffect>
                                    <p:anim calcmode="lin" valueType="num">
                                      <p:cBhvr>
                                        <p:cTn id="34" dur="1000" fill="hold"/>
                                        <p:tgtEl>
                                          <p:spTgt spid="52227">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52227">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52227">
                                            <p:txEl>
                                              <p:pRg st="4" end="4"/>
                                            </p:txEl>
                                          </p:spTgt>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52227">
                                            <p:txEl>
                                              <p:pRg st="5" end="5"/>
                                            </p:txEl>
                                          </p:spTgt>
                                        </p:tgtEl>
                                        <p:attrNameLst>
                                          <p:attrName>style.visibility</p:attrName>
                                        </p:attrNameLst>
                                      </p:cBhvr>
                                      <p:to>
                                        <p:strVal val="visible"/>
                                      </p:to>
                                    </p:set>
                                    <p:animEffect transition="in" filter="fade">
                                      <p:cBhvr>
                                        <p:cTn id="39" dur="1000"/>
                                        <p:tgtEl>
                                          <p:spTgt spid="52227">
                                            <p:txEl>
                                              <p:pRg st="5" end="5"/>
                                            </p:txEl>
                                          </p:spTgt>
                                        </p:tgtEl>
                                      </p:cBhvr>
                                    </p:animEffect>
                                    <p:anim calcmode="lin" valueType="num">
                                      <p:cBhvr>
                                        <p:cTn id="40" dur="1000" fill="hold"/>
                                        <p:tgtEl>
                                          <p:spTgt spid="52227">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52227">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52227">
                                            <p:txEl>
                                              <p:pRg st="5" end="5"/>
                                            </p:txEl>
                                          </p:spTgt>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52227">
                                            <p:txEl>
                                              <p:pRg st="6" end="6"/>
                                            </p:txEl>
                                          </p:spTgt>
                                        </p:tgtEl>
                                        <p:attrNameLst>
                                          <p:attrName>style.visibility</p:attrName>
                                        </p:attrNameLst>
                                      </p:cBhvr>
                                      <p:to>
                                        <p:strVal val="visible"/>
                                      </p:to>
                                    </p:set>
                                    <p:animEffect transition="in" filter="fade">
                                      <p:cBhvr>
                                        <p:cTn id="45" dur="1000"/>
                                        <p:tgtEl>
                                          <p:spTgt spid="52227">
                                            <p:txEl>
                                              <p:pRg st="6" end="6"/>
                                            </p:txEl>
                                          </p:spTgt>
                                        </p:tgtEl>
                                      </p:cBhvr>
                                    </p:animEffect>
                                    <p:anim calcmode="lin" valueType="num">
                                      <p:cBhvr>
                                        <p:cTn id="46" dur="1000" fill="hold"/>
                                        <p:tgtEl>
                                          <p:spTgt spid="52227">
                                            <p:txEl>
                                              <p:pRg st="6" end="6"/>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52227">
                                            <p:txEl>
                                              <p:pRg st="6" end="6"/>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52227">
                                            <p:txEl>
                                              <p:pRg st="6" end="6"/>
                                            </p:txEl>
                                          </p:spTgt>
                                        </p:tgtEl>
                                        <p:attrNameLst>
                                          <p:attrName>ppt_y</p:attrName>
                                        </p:attrNameLst>
                                      </p:cBhvr>
                                      <p:tavLst>
                                        <p:tav tm="0">
                                          <p:val>
                                            <p:strVal val="#ppt_y-.03"/>
                                          </p:val>
                                        </p:tav>
                                        <p:tav tm="100000">
                                          <p:val>
                                            <p:strVal val="#ppt_y"/>
                                          </p:val>
                                        </p:tav>
                                      </p:tavLst>
                                    </p:anim>
                                  </p:childTnLst>
                                </p:cTn>
                              </p:par>
                              <p:par>
                                <p:cTn id="49" presetID="5" presetClass="entr" presetSubtype="1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checkerboard(across)">
                                      <p:cBhvr>
                                        <p:cTn id="51" dur="500"/>
                                        <p:tgtEl>
                                          <p:spTgt spid="5"/>
                                        </p:tgtEl>
                                      </p:cBhvr>
                                    </p:animEffect>
                                  </p:childTnLst>
                                </p:cTn>
                              </p:par>
                            </p:childTnLst>
                          </p:cTn>
                        </p:par>
                      </p:childTnLst>
                    </p:cTn>
                  </p:par>
                  <p:par>
                    <p:cTn id="52" fill="hold">
                      <p:stCondLst>
                        <p:cond delay="indefinite"/>
                      </p:stCondLst>
                      <p:childTnLst>
                        <p:par>
                          <p:cTn id="53" fill="hold">
                            <p:stCondLst>
                              <p:cond delay="0"/>
                            </p:stCondLst>
                            <p:childTnLst>
                              <p:par>
                                <p:cTn id="54" presetID="37" presetClass="entr" presetSubtype="0" fill="hold" nodeType="clickEffect">
                                  <p:stCondLst>
                                    <p:cond delay="0"/>
                                  </p:stCondLst>
                                  <p:childTnLst>
                                    <p:set>
                                      <p:cBhvr>
                                        <p:cTn id="55" dur="1" fill="hold">
                                          <p:stCondLst>
                                            <p:cond delay="0"/>
                                          </p:stCondLst>
                                        </p:cTn>
                                        <p:tgtEl>
                                          <p:spTgt spid="52227">
                                            <p:txEl>
                                              <p:pRg st="7" end="7"/>
                                            </p:txEl>
                                          </p:spTgt>
                                        </p:tgtEl>
                                        <p:attrNameLst>
                                          <p:attrName>style.visibility</p:attrName>
                                        </p:attrNameLst>
                                      </p:cBhvr>
                                      <p:to>
                                        <p:strVal val="visible"/>
                                      </p:to>
                                    </p:set>
                                    <p:animEffect transition="in" filter="fade">
                                      <p:cBhvr>
                                        <p:cTn id="56" dur="1000"/>
                                        <p:tgtEl>
                                          <p:spTgt spid="52227">
                                            <p:txEl>
                                              <p:pRg st="7" end="7"/>
                                            </p:txEl>
                                          </p:spTgt>
                                        </p:tgtEl>
                                      </p:cBhvr>
                                    </p:animEffect>
                                    <p:anim calcmode="lin" valueType="num">
                                      <p:cBhvr>
                                        <p:cTn id="57" dur="1000" fill="hold"/>
                                        <p:tgtEl>
                                          <p:spTgt spid="52227">
                                            <p:txEl>
                                              <p:pRg st="7" end="7"/>
                                            </p:txEl>
                                          </p:spTgt>
                                        </p:tgtEl>
                                        <p:attrNameLst>
                                          <p:attrName>ppt_x</p:attrName>
                                        </p:attrNameLst>
                                      </p:cBhvr>
                                      <p:tavLst>
                                        <p:tav tm="0">
                                          <p:val>
                                            <p:strVal val="#ppt_x"/>
                                          </p:val>
                                        </p:tav>
                                        <p:tav tm="100000">
                                          <p:val>
                                            <p:strVal val="#ppt_x"/>
                                          </p:val>
                                        </p:tav>
                                      </p:tavLst>
                                    </p:anim>
                                    <p:anim calcmode="lin" valueType="num">
                                      <p:cBhvr>
                                        <p:cTn id="58" dur="900" decel="100000" fill="hold"/>
                                        <p:tgtEl>
                                          <p:spTgt spid="52227">
                                            <p:txEl>
                                              <p:pRg st="7" end="7"/>
                                            </p:txEl>
                                          </p:spTgt>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52227">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7" presetClass="entr" presetSubtype="0" fill="hold" nodeType="clickEffect">
                                  <p:stCondLst>
                                    <p:cond delay="0"/>
                                  </p:stCondLst>
                                  <p:childTnLst>
                                    <p:set>
                                      <p:cBhvr>
                                        <p:cTn id="63" dur="1" fill="hold">
                                          <p:stCondLst>
                                            <p:cond delay="0"/>
                                          </p:stCondLst>
                                        </p:cTn>
                                        <p:tgtEl>
                                          <p:spTgt spid="52227">
                                            <p:txEl>
                                              <p:pRg st="8" end="8"/>
                                            </p:txEl>
                                          </p:spTgt>
                                        </p:tgtEl>
                                        <p:attrNameLst>
                                          <p:attrName>style.visibility</p:attrName>
                                        </p:attrNameLst>
                                      </p:cBhvr>
                                      <p:to>
                                        <p:strVal val="visible"/>
                                      </p:to>
                                    </p:set>
                                    <p:animEffect transition="in" filter="fade">
                                      <p:cBhvr>
                                        <p:cTn id="64" dur="1000"/>
                                        <p:tgtEl>
                                          <p:spTgt spid="52227">
                                            <p:txEl>
                                              <p:pRg st="8" end="8"/>
                                            </p:txEl>
                                          </p:spTgt>
                                        </p:tgtEl>
                                      </p:cBhvr>
                                    </p:animEffect>
                                    <p:anim calcmode="lin" valueType="num">
                                      <p:cBhvr>
                                        <p:cTn id="65" dur="1000" fill="hold"/>
                                        <p:tgtEl>
                                          <p:spTgt spid="52227">
                                            <p:txEl>
                                              <p:pRg st="8" end="8"/>
                                            </p:txEl>
                                          </p:spTgt>
                                        </p:tgtEl>
                                        <p:attrNameLst>
                                          <p:attrName>ppt_x</p:attrName>
                                        </p:attrNameLst>
                                      </p:cBhvr>
                                      <p:tavLst>
                                        <p:tav tm="0">
                                          <p:val>
                                            <p:strVal val="#ppt_x"/>
                                          </p:val>
                                        </p:tav>
                                        <p:tav tm="100000">
                                          <p:val>
                                            <p:strVal val="#ppt_x"/>
                                          </p:val>
                                        </p:tav>
                                      </p:tavLst>
                                    </p:anim>
                                    <p:anim calcmode="lin" valueType="num">
                                      <p:cBhvr>
                                        <p:cTn id="66" dur="900" decel="100000" fill="hold"/>
                                        <p:tgtEl>
                                          <p:spTgt spid="52227">
                                            <p:txEl>
                                              <p:pRg st="8" end="8"/>
                                            </p:txEl>
                                          </p:spTgt>
                                        </p:tgtEl>
                                        <p:attrNameLst>
                                          <p:attrName>ppt_y</p:attrName>
                                        </p:attrNameLst>
                                      </p:cBhvr>
                                      <p:tavLst>
                                        <p:tav tm="0">
                                          <p:val>
                                            <p:strVal val="#ppt_y+1"/>
                                          </p:val>
                                        </p:tav>
                                        <p:tav tm="100000">
                                          <p:val>
                                            <p:strVal val="#ppt_y-.03"/>
                                          </p:val>
                                        </p:tav>
                                      </p:tavLst>
                                    </p:anim>
                                    <p:anim calcmode="lin" valueType="num">
                                      <p:cBhvr>
                                        <p:cTn id="67" dur="100" accel="100000" fill="hold">
                                          <p:stCondLst>
                                            <p:cond delay="900"/>
                                          </p:stCondLst>
                                        </p:cTn>
                                        <p:tgtEl>
                                          <p:spTgt spid="52227">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763000" cy="1143000"/>
          </a:xfrm>
        </p:spPr>
        <p:txBody>
          <a:bodyPr>
            <a:noAutofit/>
          </a:bodyPr>
          <a:lstStyle/>
          <a:p>
            <a:pPr fontAlgn="auto">
              <a:spcAft>
                <a:spcPts val="0"/>
              </a:spcAft>
              <a:defRPr/>
            </a:pPr>
            <a:r>
              <a:rPr lang="en-US" sz="4000" b="0" dirty="0" smtClean="0"/>
              <a:t>7.07 Opening the ASP Tactical Baton</a:t>
            </a:r>
            <a:endParaRPr lang="en-US" sz="4000" b="0" dirty="0"/>
          </a:p>
        </p:txBody>
      </p:sp>
      <p:pic>
        <p:nvPicPr>
          <p:cNvPr id="7" name="Picture 4" descr="sky"/>
          <p:cNvPicPr>
            <a:picLocks noGrp="1" noChangeAspect="1" noChangeArrowheads="1"/>
          </p:cNvPicPr>
          <p:nvPr>
            <p:ph sz="half" idx="1"/>
          </p:nvPr>
        </p:nvPicPr>
        <p:blipFill>
          <a:blip r:embed="rId3"/>
          <a:srcRect/>
          <a:stretch>
            <a:fillRect/>
          </a:stretch>
        </p:blipFill>
        <p:spPr bwMode="auto">
          <a:xfrm>
            <a:off x="5715000" y="1295400"/>
            <a:ext cx="2971800" cy="2438400"/>
          </a:xfrm>
        </p:spPr>
      </p:pic>
      <p:pic>
        <p:nvPicPr>
          <p:cNvPr id="8" name="Picture 4" descr="ground"/>
          <p:cNvPicPr>
            <a:picLocks noGrp="1" noChangeAspect="1" noChangeArrowheads="1"/>
          </p:cNvPicPr>
          <p:nvPr>
            <p:ph sz="half" idx="2"/>
          </p:nvPr>
        </p:nvPicPr>
        <p:blipFill>
          <a:blip r:embed="rId4"/>
          <a:stretch>
            <a:fillRect/>
          </a:stretch>
        </p:blipFill>
        <p:spPr bwMode="auto">
          <a:xfrm>
            <a:off x="5715000" y="3733800"/>
            <a:ext cx="2971800" cy="2896985"/>
          </a:xfrm>
        </p:spPr>
      </p:pic>
      <p:sp>
        <p:nvSpPr>
          <p:cNvPr id="5" name="TextBox 4"/>
          <p:cNvSpPr txBox="1">
            <a:spLocks noChangeArrowheads="1"/>
          </p:cNvSpPr>
          <p:nvPr/>
        </p:nvSpPr>
        <p:spPr bwMode="auto">
          <a:xfrm>
            <a:off x="304800" y="1371600"/>
            <a:ext cx="5334000" cy="3970338"/>
          </a:xfrm>
          <a:prstGeom prst="rect">
            <a:avLst/>
          </a:prstGeom>
          <a:noFill/>
          <a:ln w="9525">
            <a:noFill/>
            <a:miter lim="800000"/>
            <a:headEnd/>
            <a:tailEnd/>
          </a:ln>
        </p:spPr>
        <p:txBody>
          <a:bodyPr>
            <a:spAutoFit/>
          </a:bodyPr>
          <a:lstStyle/>
          <a:p>
            <a:pPr marL="225425" indent="-225425" eaLnBrk="0" hangingPunct="0">
              <a:buSzPct val="80000"/>
              <a:buFontTx/>
              <a:buBlip>
                <a:blip r:embed="rId5"/>
              </a:buBlip>
            </a:pPr>
            <a:r>
              <a:rPr lang="en-US"/>
              <a:t>Opening the ASP baton provides a distinctive audible CLICK and visual presentation</a:t>
            </a:r>
          </a:p>
          <a:p>
            <a:pPr marL="225425" indent="-225425" eaLnBrk="0" hangingPunct="0">
              <a:buSzPct val="80000"/>
              <a:buFontTx/>
              <a:buBlip>
                <a:blip r:embed="rId5"/>
              </a:buBlip>
            </a:pPr>
            <a:r>
              <a:rPr lang="en-US"/>
              <a:t>A full 45˚ angle extension of the arm will open and lock both the Friction Loc and Lever Loc baton. The Lever loc may also be open and locked by pulling on the extended tip</a:t>
            </a:r>
          </a:p>
          <a:p>
            <a:pPr marL="225425" indent="-225425" eaLnBrk="0" hangingPunct="0">
              <a:buSzPct val="80000"/>
              <a:buFontTx/>
              <a:buBlip>
                <a:blip r:embed="rId5"/>
              </a:buBlip>
            </a:pPr>
            <a:endParaRPr lang="en-US"/>
          </a:p>
          <a:p>
            <a:pPr marL="225425" indent="-225425" eaLnBrk="0" hangingPunct="0">
              <a:buSzPct val="80000"/>
              <a:buFontTx/>
              <a:buBlip>
                <a:blip r:embed="rId5"/>
              </a:buBlip>
            </a:pPr>
            <a:r>
              <a:rPr lang="en-US"/>
              <a:t>Opening the baton to the sky provides for maximum visibility but requires the swing be stopped and reversed to execute a strike</a:t>
            </a:r>
          </a:p>
          <a:p>
            <a:pPr marL="225425" indent="-225425" eaLnBrk="0" hangingPunct="0">
              <a:buSzPct val="80000"/>
              <a:buFontTx/>
              <a:buBlip>
                <a:blip r:embed="rId5"/>
              </a:buBlip>
            </a:pPr>
            <a:endParaRPr lang="en-US"/>
          </a:p>
          <a:p>
            <a:pPr marL="225425" indent="-225425" eaLnBrk="0" hangingPunct="0">
              <a:buSzPct val="80000"/>
              <a:buFontTx/>
              <a:buBlip>
                <a:blip r:embed="rId5"/>
              </a:buBlip>
            </a:pPr>
            <a:r>
              <a:rPr lang="en-US"/>
              <a:t>Opening to the ground provides minimal visibility but allows the opening swing into an immediate strike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10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 calcmode="lin" valueType="num">
                                      <p:cBhvr>
                                        <p:cTn id="21" dur="1000" fill="hold"/>
                                        <p:tgtEl>
                                          <p:spTgt spid="5">
                                            <p:txEl>
                                              <p:pRg st="3" end="3"/>
                                            </p:txEl>
                                          </p:spTgt>
                                        </p:tgtEl>
                                        <p:attrNameLst>
                                          <p:attrName>ppt_x</p:attrName>
                                        </p:attrNameLst>
                                      </p:cBhvr>
                                      <p:tavLst>
                                        <p:tav tm="0">
                                          <p:val>
                                            <p:strVal val="#ppt_x-.2"/>
                                          </p:val>
                                        </p:tav>
                                        <p:tav tm="100000">
                                          <p:val>
                                            <p:strVal val="#ppt_x"/>
                                          </p:val>
                                        </p:tav>
                                      </p:tavLst>
                                    </p:anim>
                                    <p:anim calcmode="lin" valueType="num">
                                      <p:cBhvr>
                                        <p:cTn id="22" dur="1000" fill="hold"/>
                                        <p:tgtEl>
                                          <p:spTgt spid="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xEl>
                                              <p:pRg st="3" end="3"/>
                                            </p:txEl>
                                          </p:spTgt>
                                        </p:tgtEl>
                                      </p:cBhvr>
                                    </p:animEffect>
                                  </p:childTnLst>
                                </p:cTn>
                              </p:par>
                              <p:par>
                                <p:cTn id="24" presetID="5" presetClass="entr" presetSubtype="1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checkerboard(across)">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p:cTn id="31" dur="1000" fill="hold"/>
                                        <p:tgtEl>
                                          <p:spTgt spid="5">
                                            <p:txEl>
                                              <p:pRg st="5" end="5"/>
                                            </p:txEl>
                                          </p:spTgt>
                                        </p:tgtEl>
                                        <p:attrNameLst>
                                          <p:attrName>ppt_x</p:attrName>
                                        </p:attrNameLst>
                                      </p:cBhvr>
                                      <p:tavLst>
                                        <p:tav tm="0">
                                          <p:val>
                                            <p:strVal val="#ppt_x-.2"/>
                                          </p:val>
                                        </p:tav>
                                        <p:tav tm="100000">
                                          <p:val>
                                            <p:strVal val="#ppt_x"/>
                                          </p:val>
                                        </p:tav>
                                      </p:tavLst>
                                    </p:anim>
                                    <p:anim calcmode="lin" valueType="num">
                                      <p:cBhvr>
                                        <p:cTn id="32" dur="1000" fill="hold"/>
                                        <p:tgtEl>
                                          <p:spTgt spid="5">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5">
                                            <p:txEl>
                                              <p:pRg st="5" end="5"/>
                                            </p:txEl>
                                          </p:spTgt>
                                        </p:tgtEl>
                                      </p:cBhvr>
                                    </p:animEffect>
                                  </p:childTnLst>
                                </p:cTn>
                              </p:par>
                              <p:par>
                                <p:cTn id="34" presetID="5" presetClass="entr" presetSubtype="1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checkerboard(across)">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274638"/>
            <a:ext cx="8610600" cy="1143000"/>
          </a:xfrm>
        </p:spPr>
        <p:txBody>
          <a:bodyPr>
            <a:noAutofit/>
          </a:bodyPr>
          <a:lstStyle/>
          <a:p>
            <a:pPr fontAlgn="auto">
              <a:spcAft>
                <a:spcPts val="0"/>
              </a:spcAft>
              <a:defRPr/>
            </a:pPr>
            <a:r>
              <a:rPr lang="en-US" sz="4000" b="0" dirty="0" smtClean="0"/>
              <a:t>7.08 Closing the ASP Tactical Baton</a:t>
            </a:r>
            <a:endParaRPr lang="en-US" sz="4000" b="0" dirty="0"/>
          </a:p>
        </p:txBody>
      </p:sp>
      <p:pic>
        <p:nvPicPr>
          <p:cNvPr id="51203" name="Picture 4" descr="closing"/>
          <p:cNvPicPr>
            <a:picLocks noGrp="1" noChangeAspect="1" noChangeArrowheads="1"/>
          </p:cNvPicPr>
          <p:nvPr>
            <p:ph sz="half" idx="1"/>
          </p:nvPr>
        </p:nvPicPr>
        <p:blipFill>
          <a:blip r:embed="rId3" cstate="print"/>
          <a:stretch>
            <a:fillRect/>
          </a:stretch>
        </p:blipFill>
        <p:spPr bwMode="auto">
          <a:xfrm>
            <a:off x="5029200" y="1600200"/>
            <a:ext cx="3595003" cy="4525963"/>
          </a:xfrm>
        </p:spPr>
      </p:pic>
      <p:sp>
        <p:nvSpPr>
          <p:cNvPr id="10" name="Content Placeholder 9"/>
          <p:cNvSpPr>
            <a:spLocks noGrp="1"/>
          </p:cNvSpPr>
          <p:nvPr>
            <p:ph sz="half" idx="2"/>
          </p:nvPr>
        </p:nvSpPr>
        <p:spPr>
          <a:xfrm>
            <a:off x="304800" y="1600201"/>
            <a:ext cx="4800600" cy="4343400"/>
          </a:xfrm>
        </p:spPr>
        <p:txBody>
          <a:bodyPr>
            <a:normAutofit fontScale="70000" lnSpcReduction="20000"/>
          </a:bodyPr>
          <a:lstStyle/>
          <a:p>
            <a:pPr fontAlgn="auto">
              <a:spcAft>
                <a:spcPts val="0"/>
              </a:spcAft>
              <a:defRPr/>
            </a:pPr>
            <a:r>
              <a:rPr lang="en-US" dirty="0" smtClean="0"/>
              <a:t>When closing the Friction Loc baton the officer widens his stance and bends both knees, keeping his eyes on the subject</a:t>
            </a:r>
          </a:p>
          <a:p>
            <a:pPr fontAlgn="auto">
              <a:spcAft>
                <a:spcPts val="0"/>
              </a:spcAft>
              <a:defRPr/>
            </a:pPr>
            <a:r>
              <a:rPr lang="en-US" dirty="0" smtClean="0"/>
              <a:t>The baton is closed by striking down on a non-giving surface in two ways</a:t>
            </a:r>
          </a:p>
          <a:p>
            <a:pPr marL="576263" indent="-238125" fontAlgn="auto">
              <a:spcAft>
                <a:spcPts val="0"/>
              </a:spcAft>
              <a:buFont typeface="Wingdings" pitchFamily="2" charset="2"/>
              <a:buChar char="Ø"/>
              <a:defRPr/>
            </a:pPr>
            <a:r>
              <a:rPr lang="en-US" dirty="0" smtClean="0"/>
              <a:t>Finger close</a:t>
            </a:r>
          </a:p>
          <a:p>
            <a:pPr marL="576263" indent="-238125" fontAlgn="auto">
              <a:spcAft>
                <a:spcPts val="0"/>
              </a:spcAft>
              <a:buFont typeface="Wingdings" pitchFamily="2" charset="2"/>
              <a:buChar char="Ø"/>
              <a:defRPr/>
            </a:pPr>
            <a:r>
              <a:rPr lang="en-US" dirty="0" smtClean="0"/>
              <a:t>Combat close</a:t>
            </a:r>
          </a:p>
          <a:p>
            <a:pPr marL="576263" indent="-238125" fontAlgn="auto">
              <a:spcAft>
                <a:spcPts val="0"/>
              </a:spcAft>
              <a:buFont typeface="Wingdings" pitchFamily="2" charset="2"/>
              <a:buChar char="Ø"/>
              <a:defRPr/>
            </a:pPr>
            <a:endParaRPr lang="en-US" dirty="0" smtClean="0"/>
          </a:p>
          <a:p>
            <a:pPr marL="338138" indent="-338138" fontAlgn="auto">
              <a:spcAft>
                <a:spcPts val="0"/>
              </a:spcAft>
              <a:defRPr/>
            </a:pPr>
            <a:r>
              <a:rPr lang="en-US" dirty="0" smtClean="0"/>
              <a:t>The Lever lock baton is closed by turning both shifts clockwise to collapse the baton. </a:t>
            </a:r>
            <a:r>
              <a:rPr lang="en-US" dirty="0" smtClean="0">
                <a:solidFill>
                  <a:srgbClr val="FF0000"/>
                </a:solidFill>
              </a:rPr>
              <a:t>The Lever Loc </a:t>
            </a:r>
            <a:r>
              <a:rPr lang="en-US" u="sng" dirty="0" smtClean="0">
                <a:solidFill>
                  <a:srgbClr val="FF0000"/>
                </a:solidFill>
                <a:effectLst>
                  <a:outerShdw blurRad="38100" dist="38100" dir="2700000" algn="tl">
                    <a:srgbClr val="000000">
                      <a:alpha val="43137"/>
                    </a:srgbClr>
                  </a:outerShdw>
                </a:effectLst>
              </a:rPr>
              <a:t>should not be</a:t>
            </a:r>
            <a:r>
              <a:rPr lang="en-US" dirty="0" smtClean="0">
                <a:solidFill>
                  <a:srgbClr val="FF0000"/>
                </a:solidFill>
              </a:rPr>
              <a:t> struck against a non-giving surface to close</a:t>
            </a:r>
            <a:endParaRPr lang="en-US"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p:cTn id="7" dur="1000" fill="hold"/>
                                        <p:tgtEl>
                                          <p:spTgt spid="10">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10">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anim calcmode="lin" valueType="num">
                                      <p:cBhvr>
                                        <p:cTn id="14" dur="1000" fill="hold"/>
                                        <p:tgtEl>
                                          <p:spTgt spid="10">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10">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0">
                                            <p:txEl>
                                              <p:pRg st="1" end="1"/>
                                            </p:txEl>
                                          </p:spTgt>
                                        </p:tgtEl>
                                      </p:cBhvr>
                                    </p:animEffect>
                                  </p:childTnLst>
                                </p:cTn>
                              </p:par>
                              <p:par>
                                <p:cTn id="17" presetID="29" presetClass="entr" presetSubtype="0" fill="hold" nodeType="with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 calcmode="lin" valueType="num">
                                      <p:cBhvr>
                                        <p:cTn id="19" dur="1000" fill="hold"/>
                                        <p:tgtEl>
                                          <p:spTgt spid="10">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10">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10">
                                            <p:txEl>
                                              <p:pRg st="2" end="2"/>
                                            </p:txEl>
                                          </p:spTgt>
                                        </p:tgtEl>
                                      </p:cBhvr>
                                    </p:animEffect>
                                  </p:childTnLst>
                                </p:cTn>
                              </p:par>
                              <p:par>
                                <p:cTn id="22" presetID="29" presetClass="entr" presetSubtype="0" fill="hold" nodeType="withEffect">
                                  <p:stCondLst>
                                    <p:cond delay="0"/>
                                  </p:stCondLst>
                                  <p:childTnLst>
                                    <p:set>
                                      <p:cBhvr>
                                        <p:cTn id="23" dur="1" fill="hold">
                                          <p:stCondLst>
                                            <p:cond delay="0"/>
                                          </p:stCondLst>
                                        </p:cTn>
                                        <p:tgtEl>
                                          <p:spTgt spid="10">
                                            <p:txEl>
                                              <p:pRg st="3" end="3"/>
                                            </p:txEl>
                                          </p:spTgt>
                                        </p:tgtEl>
                                        <p:attrNameLst>
                                          <p:attrName>style.visibility</p:attrName>
                                        </p:attrNameLst>
                                      </p:cBhvr>
                                      <p:to>
                                        <p:strVal val="visible"/>
                                      </p:to>
                                    </p:set>
                                    <p:anim calcmode="lin" valueType="num">
                                      <p:cBhvr>
                                        <p:cTn id="24" dur="1000" fill="hold"/>
                                        <p:tgtEl>
                                          <p:spTgt spid="10">
                                            <p:txEl>
                                              <p:pRg st="3" end="3"/>
                                            </p:txEl>
                                          </p:spTgt>
                                        </p:tgtEl>
                                        <p:attrNameLst>
                                          <p:attrName>ppt_x</p:attrName>
                                        </p:attrNameLst>
                                      </p:cBhvr>
                                      <p:tavLst>
                                        <p:tav tm="0">
                                          <p:val>
                                            <p:strVal val="#ppt_x-.2"/>
                                          </p:val>
                                        </p:tav>
                                        <p:tav tm="100000">
                                          <p:val>
                                            <p:strVal val="#ppt_x"/>
                                          </p:val>
                                        </p:tav>
                                      </p:tavLst>
                                    </p:anim>
                                    <p:anim calcmode="lin" valueType="num">
                                      <p:cBhvr>
                                        <p:cTn id="25" dur="1000" fill="hold"/>
                                        <p:tgtEl>
                                          <p:spTgt spid="10">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6" dur="1000"/>
                                        <p:tgtEl>
                                          <p:spTgt spid="10">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anim calcmode="lin" valueType="num">
                                      <p:cBhvr>
                                        <p:cTn id="31" dur="1000" fill="hold"/>
                                        <p:tgtEl>
                                          <p:spTgt spid="10">
                                            <p:txEl>
                                              <p:pRg st="5" end="5"/>
                                            </p:txEl>
                                          </p:spTgt>
                                        </p:tgtEl>
                                        <p:attrNameLst>
                                          <p:attrName>ppt_x</p:attrName>
                                        </p:attrNameLst>
                                      </p:cBhvr>
                                      <p:tavLst>
                                        <p:tav tm="0">
                                          <p:val>
                                            <p:strVal val="#ppt_x-.2"/>
                                          </p:val>
                                        </p:tav>
                                        <p:tav tm="100000">
                                          <p:val>
                                            <p:strVal val="#ppt_x"/>
                                          </p:val>
                                        </p:tav>
                                      </p:tavLst>
                                    </p:anim>
                                    <p:anim calcmode="lin" valueType="num">
                                      <p:cBhvr>
                                        <p:cTn id="32" dur="1000" fill="hold"/>
                                        <p:tgtEl>
                                          <p:spTgt spid="10">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Certification (ABC)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8: Baton Strikes</a:t>
            </a:r>
            <a:endParaRPr lang="en-US" dirty="0">
              <a:solidFill>
                <a:srgbClr val="FFC269"/>
              </a:solidFill>
              <a:effectLst>
                <a:outerShdw blurRad="38100" dist="38100" dir="2700000" algn="tl">
                  <a:srgbClr val="000000">
                    <a:alpha val="43137"/>
                  </a:srgbClr>
                </a:outerShdw>
              </a:effectLst>
              <a:latin typeface="Arial Black" pitchFamily="34" charset="0"/>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fontAlgn="auto">
              <a:spcAft>
                <a:spcPts val="0"/>
              </a:spcAft>
              <a:defRPr/>
            </a:pPr>
            <a:r>
              <a:rPr lang="en-US" sz="5400" b="0" dirty="0" smtClean="0"/>
              <a:t>Baton Strikes</a:t>
            </a:r>
          </a:p>
        </p:txBody>
      </p:sp>
      <p:sp>
        <p:nvSpPr>
          <p:cNvPr id="58371" name="Rectangle 3"/>
          <p:cNvSpPr>
            <a:spLocks noGrp="1" noChangeArrowheads="1"/>
          </p:cNvSpPr>
          <p:nvPr>
            <p:ph sz="half" idx="1"/>
          </p:nvPr>
        </p:nvSpPr>
        <p:spPr>
          <a:xfrm>
            <a:off x="457200" y="1600200"/>
            <a:ext cx="6400800" cy="4525963"/>
          </a:xfrm>
        </p:spPr>
        <p:txBody>
          <a:bodyPr>
            <a:normAutofit/>
          </a:bodyPr>
          <a:lstStyle/>
          <a:p>
            <a:pPr fontAlgn="auto">
              <a:lnSpc>
                <a:spcPct val="90000"/>
              </a:lnSpc>
              <a:spcAft>
                <a:spcPts val="0"/>
              </a:spcAft>
              <a:buClr>
                <a:srgbClr val="FFFF00"/>
              </a:buClr>
              <a:defRPr/>
            </a:pPr>
            <a:r>
              <a:rPr lang="en-US" dirty="0" smtClean="0">
                <a:latin typeface="Arial" charset="0"/>
                <a:cs typeface="Arial" charset="0"/>
              </a:rPr>
              <a:t>Baton techniques must be kept simple and easy to remember in order to be effective</a:t>
            </a:r>
          </a:p>
          <a:p>
            <a:pPr fontAlgn="auto">
              <a:lnSpc>
                <a:spcPct val="90000"/>
              </a:lnSpc>
              <a:spcAft>
                <a:spcPts val="0"/>
              </a:spcAft>
              <a:buClr>
                <a:srgbClr val="FFFF00"/>
              </a:buClr>
              <a:defRPr/>
            </a:pPr>
            <a:r>
              <a:rPr lang="en-US" dirty="0" smtClean="0">
                <a:latin typeface="Arial" charset="0"/>
                <a:cs typeface="Arial" charset="0"/>
              </a:rPr>
              <a:t>The higher the officers stress level, the less capable they are to perform complex defensive measures</a:t>
            </a:r>
          </a:p>
          <a:p>
            <a:pPr fontAlgn="auto">
              <a:lnSpc>
                <a:spcPct val="90000"/>
              </a:lnSpc>
              <a:spcAft>
                <a:spcPts val="0"/>
              </a:spcAft>
              <a:buClr>
                <a:srgbClr val="FFFF00"/>
              </a:buClr>
              <a:defRPr/>
            </a:pPr>
            <a:r>
              <a:rPr lang="en-US" dirty="0" smtClean="0">
                <a:latin typeface="Arial" charset="0"/>
                <a:cs typeface="Arial" charset="0"/>
              </a:rPr>
              <a:t>Baton techniques must be simple, forgiving and easily performed</a:t>
            </a:r>
          </a:p>
          <a:p>
            <a:pPr fontAlgn="auto">
              <a:lnSpc>
                <a:spcPct val="90000"/>
              </a:lnSpc>
              <a:spcAft>
                <a:spcPts val="0"/>
              </a:spcAft>
              <a:buClr>
                <a:srgbClr val="FFFF00"/>
              </a:buClr>
              <a:defRPr/>
            </a:pPr>
            <a:r>
              <a:rPr lang="en-US" dirty="0" smtClean="0">
                <a:latin typeface="Arial" charset="0"/>
                <a:cs typeface="Arial" charset="0"/>
              </a:rPr>
              <a:t>After use of the baton technique the subject must be restrained</a:t>
            </a:r>
          </a:p>
        </p:txBody>
      </p:sp>
      <p:pic>
        <p:nvPicPr>
          <p:cNvPr id="5" name="Picture 5" descr="StrikeForceEagle"/>
          <p:cNvPicPr>
            <a:picLocks noGrp="1" noChangeAspect="1" noChangeArrowheads="1"/>
          </p:cNvPicPr>
          <p:nvPr>
            <p:ph sz="half" idx="2"/>
          </p:nvPr>
        </p:nvPicPr>
        <p:blipFill>
          <a:blip r:embed="rId3"/>
          <a:srcRect/>
          <a:stretch>
            <a:fillRect/>
          </a:stretch>
        </p:blipFill>
        <p:spPr bwMode="auto">
          <a:xfrm>
            <a:off x="6857999" y="1600200"/>
            <a:ext cx="2133601" cy="4572000"/>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fade">
                                      <p:cBhvr>
                                        <p:cTn id="7" dur="1000"/>
                                        <p:tgtEl>
                                          <p:spTgt spid="58371">
                                            <p:txEl>
                                              <p:pRg st="0" end="0"/>
                                            </p:txEl>
                                          </p:spTgt>
                                        </p:tgtEl>
                                      </p:cBhvr>
                                    </p:animEffect>
                                    <p:anim calcmode="lin" valueType="num">
                                      <p:cBhvr>
                                        <p:cTn id="8" dur="10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837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8371">
                                            <p:txEl>
                                              <p:pRg st="0" end="0"/>
                                            </p:txEl>
                                          </p:spTgt>
                                        </p:tgtEl>
                                        <p:attrNameLst>
                                          <p:attrName>ppt_y</p:attrName>
                                        </p:attrNameLst>
                                      </p:cBhvr>
                                      <p:tavLst>
                                        <p:tav tm="0">
                                          <p:val>
                                            <p:strVal val="#ppt_y-.03"/>
                                          </p:val>
                                        </p:tav>
                                        <p:tav tm="100000">
                                          <p:val>
                                            <p:strVal val="#ppt_y"/>
                                          </p:val>
                                        </p:tav>
                                      </p:tavLst>
                                    </p:anim>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37" presetClass="entr" presetSubtype="0" fill="hold" nodeType="clickEffect">
                                  <p:stCondLst>
                                    <p:cond delay="0"/>
                                  </p:stCondLst>
                                  <p:childTnLst>
                                    <p:set>
                                      <p:cBhvr>
                                        <p:cTn id="17" dur="1" fill="hold">
                                          <p:stCondLst>
                                            <p:cond delay="0"/>
                                          </p:stCondLst>
                                        </p:cTn>
                                        <p:tgtEl>
                                          <p:spTgt spid="58371">
                                            <p:txEl>
                                              <p:pRg st="1" end="1"/>
                                            </p:txEl>
                                          </p:spTgt>
                                        </p:tgtEl>
                                        <p:attrNameLst>
                                          <p:attrName>style.visibility</p:attrName>
                                        </p:attrNameLst>
                                      </p:cBhvr>
                                      <p:to>
                                        <p:strVal val="visible"/>
                                      </p:to>
                                    </p:set>
                                    <p:animEffect transition="in" filter="fade">
                                      <p:cBhvr>
                                        <p:cTn id="18" dur="1000"/>
                                        <p:tgtEl>
                                          <p:spTgt spid="58371">
                                            <p:txEl>
                                              <p:pRg st="1" end="1"/>
                                            </p:txEl>
                                          </p:spTgt>
                                        </p:tgtEl>
                                      </p:cBhvr>
                                    </p:animEffect>
                                    <p:anim calcmode="lin" valueType="num">
                                      <p:cBhvr>
                                        <p:cTn id="19" dur="1000" fill="hold"/>
                                        <p:tgtEl>
                                          <p:spTgt spid="58371">
                                            <p:txEl>
                                              <p:pRg st="1" end="1"/>
                                            </p:txEl>
                                          </p:spTgt>
                                        </p:tgtEl>
                                        <p:attrNameLst>
                                          <p:attrName>ppt_x</p:attrName>
                                        </p:attrNameLst>
                                      </p:cBhvr>
                                      <p:tavLst>
                                        <p:tav tm="0">
                                          <p:val>
                                            <p:strVal val="#ppt_x"/>
                                          </p:val>
                                        </p:tav>
                                        <p:tav tm="100000">
                                          <p:val>
                                            <p:strVal val="#ppt_x"/>
                                          </p:val>
                                        </p:tav>
                                      </p:tavLst>
                                    </p:anim>
                                    <p:anim calcmode="lin" valueType="num">
                                      <p:cBhvr>
                                        <p:cTn id="20" dur="900" decel="100000" fill="hold"/>
                                        <p:tgtEl>
                                          <p:spTgt spid="58371">
                                            <p:txEl>
                                              <p:pRg st="1" end="1"/>
                                            </p:txEl>
                                          </p:spTgt>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5837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nodeType="clickEffect">
                                  <p:stCondLst>
                                    <p:cond delay="0"/>
                                  </p:stCondLst>
                                  <p:childTnLst>
                                    <p:set>
                                      <p:cBhvr>
                                        <p:cTn id="25" dur="1" fill="hold">
                                          <p:stCondLst>
                                            <p:cond delay="0"/>
                                          </p:stCondLst>
                                        </p:cTn>
                                        <p:tgtEl>
                                          <p:spTgt spid="58371">
                                            <p:txEl>
                                              <p:pRg st="2" end="2"/>
                                            </p:txEl>
                                          </p:spTgt>
                                        </p:tgtEl>
                                        <p:attrNameLst>
                                          <p:attrName>style.visibility</p:attrName>
                                        </p:attrNameLst>
                                      </p:cBhvr>
                                      <p:to>
                                        <p:strVal val="visible"/>
                                      </p:to>
                                    </p:set>
                                    <p:animEffect transition="in" filter="fade">
                                      <p:cBhvr>
                                        <p:cTn id="26" dur="1000"/>
                                        <p:tgtEl>
                                          <p:spTgt spid="58371">
                                            <p:txEl>
                                              <p:pRg st="2" end="2"/>
                                            </p:txEl>
                                          </p:spTgt>
                                        </p:tgtEl>
                                      </p:cBhvr>
                                    </p:animEffect>
                                    <p:anim calcmode="lin" valueType="num">
                                      <p:cBhvr>
                                        <p:cTn id="27" dur="1000" fill="hold"/>
                                        <p:tgtEl>
                                          <p:spTgt spid="58371">
                                            <p:txEl>
                                              <p:pRg st="2" end="2"/>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58371">
                                            <p:txEl>
                                              <p:pRg st="2" end="2"/>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837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7" presetClass="entr" presetSubtype="0" fill="hold" nodeType="clickEffect">
                                  <p:stCondLst>
                                    <p:cond delay="0"/>
                                  </p:stCondLst>
                                  <p:childTnLst>
                                    <p:set>
                                      <p:cBhvr>
                                        <p:cTn id="33" dur="1" fill="hold">
                                          <p:stCondLst>
                                            <p:cond delay="0"/>
                                          </p:stCondLst>
                                        </p:cTn>
                                        <p:tgtEl>
                                          <p:spTgt spid="58371">
                                            <p:txEl>
                                              <p:pRg st="3" end="3"/>
                                            </p:txEl>
                                          </p:spTgt>
                                        </p:tgtEl>
                                        <p:attrNameLst>
                                          <p:attrName>style.visibility</p:attrName>
                                        </p:attrNameLst>
                                      </p:cBhvr>
                                      <p:to>
                                        <p:strVal val="visible"/>
                                      </p:to>
                                    </p:set>
                                    <p:animEffect transition="in" filter="fade">
                                      <p:cBhvr>
                                        <p:cTn id="34" dur="1000"/>
                                        <p:tgtEl>
                                          <p:spTgt spid="58371">
                                            <p:txEl>
                                              <p:pRg st="3" end="3"/>
                                            </p:txEl>
                                          </p:spTgt>
                                        </p:tgtEl>
                                      </p:cBhvr>
                                    </p:animEffect>
                                    <p:anim calcmode="lin" valueType="num">
                                      <p:cBhvr>
                                        <p:cTn id="35" dur="1000" fill="hold"/>
                                        <p:tgtEl>
                                          <p:spTgt spid="58371">
                                            <p:txEl>
                                              <p:pRg st="3" end="3"/>
                                            </p:txEl>
                                          </p:spTgt>
                                        </p:tgtEl>
                                        <p:attrNameLst>
                                          <p:attrName>ppt_x</p:attrName>
                                        </p:attrNameLst>
                                      </p:cBhvr>
                                      <p:tavLst>
                                        <p:tav tm="0">
                                          <p:val>
                                            <p:strVal val="#ppt_x"/>
                                          </p:val>
                                        </p:tav>
                                        <p:tav tm="100000">
                                          <p:val>
                                            <p:strVal val="#ppt_x"/>
                                          </p:val>
                                        </p:tav>
                                      </p:tavLst>
                                    </p:anim>
                                    <p:anim calcmode="lin" valueType="num">
                                      <p:cBhvr>
                                        <p:cTn id="36" dur="900" decel="100000" fill="hold"/>
                                        <p:tgtEl>
                                          <p:spTgt spid="58371">
                                            <p:txEl>
                                              <p:pRg st="3" end="3"/>
                                            </p:txEl>
                                          </p:spTgt>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58371">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fontAlgn="auto">
              <a:spcAft>
                <a:spcPts val="0"/>
              </a:spcAft>
              <a:defRPr/>
            </a:pPr>
            <a:r>
              <a:rPr lang="en-US" sz="5400" b="0" dirty="0" smtClean="0"/>
              <a:t>8.01 Closed Mode Strikes</a:t>
            </a:r>
          </a:p>
        </p:txBody>
      </p:sp>
      <p:sp>
        <p:nvSpPr>
          <p:cNvPr id="63491" name="Rectangle 3"/>
          <p:cNvSpPr>
            <a:spLocks noGrp="1" noChangeArrowheads="1"/>
          </p:cNvSpPr>
          <p:nvPr>
            <p:ph idx="1"/>
          </p:nvPr>
        </p:nvSpPr>
        <p:spPr/>
        <p:txBody>
          <a:bodyPr/>
          <a:lstStyle/>
          <a:p>
            <a:pPr marL="338138" indent="-338138" fontAlgn="auto">
              <a:lnSpc>
                <a:spcPct val="90000"/>
              </a:lnSpc>
              <a:spcAft>
                <a:spcPts val="0"/>
              </a:spcAft>
              <a:buClr>
                <a:srgbClr val="FFFF00"/>
              </a:buClr>
              <a:defRPr/>
            </a:pPr>
            <a:r>
              <a:rPr lang="en-US" sz="2400" dirty="0" smtClean="0">
                <a:latin typeface="Arial" charset="0"/>
                <a:cs typeface="Arial" charset="0"/>
              </a:rPr>
              <a:t>Closed mode strikes are close contact techniques with a aggressive subject</a:t>
            </a:r>
          </a:p>
          <a:p>
            <a:pPr marL="338138" indent="-338138" fontAlgn="auto">
              <a:lnSpc>
                <a:spcPct val="90000"/>
              </a:lnSpc>
              <a:spcAft>
                <a:spcPts val="0"/>
              </a:spcAft>
              <a:buClr>
                <a:srgbClr val="FFFF00"/>
              </a:buClr>
              <a:defRPr/>
            </a:pPr>
            <a:r>
              <a:rPr lang="en-US" sz="2400" dirty="0" smtClean="0">
                <a:latin typeface="Arial" charset="0"/>
                <a:cs typeface="Arial" charset="0"/>
              </a:rPr>
              <a:t>The Techniques are designed to provide safe separation</a:t>
            </a:r>
          </a:p>
          <a:p>
            <a:pPr marL="338138" indent="-338138" fontAlgn="auto">
              <a:lnSpc>
                <a:spcPct val="90000"/>
              </a:lnSpc>
              <a:spcAft>
                <a:spcPts val="0"/>
              </a:spcAft>
              <a:buClr>
                <a:srgbClr val="FFFF00"/>
              </a:buClr>
              <a:defRPr/>
            </a:pPr>
            <a:r>
              <a:rPr lang="en-US" sz="2400" dirty="0" smtClean="0">
                <a:latin typeface="Arial" charset="0"/>
                <a:cs typeface="Arial" charset="0"/>
              </a:rPr>
              <a:t>There are 3 closed mode strikes:</a:t>
            </a:r>
          </a:p>
          <a:p>
            <a:pPr marL="338138" indent="-338138" fontAlgn="auto">
              <a:lnSpc>
                <a:spcPct val="90000"/>
              </a:lnSpc>
              <a:spcAft>
                <a:spcPts val="0"/>
              </a:spcAft>
              <a:buClr>
                <a:srgbClr val="FFFF00"/>
              </a:buClr>
              <a:defRPr/>
            </a:pPr>
            <a:endParaRPr lang="en-US" sz="2400" dirty="0" smtClean="0">
              <a:latin typeface="Arial" charset="0"/>
              <a:cs typeface="Arial"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fade">
                                      <p:cBhvr>
                                        <p:cTn id="7" dur="1000"/>
                                        <p:tgtEl>
                                          <p:spTgt spid="63491">
                                            <p:txEl>
                                              <p:pRg st="0" end="0"/>
                                            </p:txEl>
                                          </p:spTgt>
                                        </p:tgtEl>
                                      </p:cBhvr>
                                    </p:animEffect>
                                    <p:anim calcmode="lin" valueType="num">
                                      <p:cBhvr>
                                        <p:cTn id="8" dur="1000" fill="hold"/>
                                        <p:tgtEl>
                                          <p:spTgt spid="6349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349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49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63491">
                                            <p:txEl>
                                              <p:pRg st="1" end="1"/>
                                            </p:txEl>
                                          </p:spTgt>
                                        </p:tgtEl>
                                        <p:attrNameLst>
                                          <p:attrName>style.visibility</p:attrName>
                                        </p:attrNameLst>
                                      </p:cBhvr>
                                      <p:to>
                                        <p:strVal val="visible"/>
                                      </p:to>
                                    </p:set>
                                    <p:animEffect transition="in" filter="fade">
                                      <p:cBhvr>
                                        <p:cTn id="15" dur="1000"/>
                                        <p:tgtEl>
                                          <p:spTgt spid="63491">
                                            <p:txEl>
                                              <p:pRg st="1" end="1"/>
                                            </p:txEl>
                                          </p:spTgt>
                                        </p:tgtEl>
                                      </p:cBhvr>
                                    </p:animEffect>
                                    <p:anim calcmode="lin" valueType="num">
                                      <p:cBhvr>
                                        <p:cTn id="16" dur="1000" fill="hold"/>
                                        <p:tgtEl>
                                          <p:spTgt spid="6349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6349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349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63491">
                                            <p:txEl>
                                              <p:pRg st="2" end="2"/>
                                            </p:txEl>
                                          </p:spTgt>
                                        </p:tgtEl>
                                        <p:attrNameLst>
                                          <p:attrName>style.visibility</p:attrName>
                                        </p:attrNameLst>
                                      </p:cBhvr>
                                      <p:to>
                                        <p:strVal val="visible"/>
                                      </p:to>
                                    </p:set>
                                    <p:animEffect transition="in" filter="fade">
                                      <p:cBhvr>
                                        <p:cTn id="23" dur="1000"/>
                                        <p:tgtEl>
                                          <p:spTgt spid="63491">
                                            <p:txEl>
                                              <p:pRg st="2" end="2"/>
                                            </p:txEl>
                                          </p:spTgt>
                                        </p:tgtEl>
                                      </p:cBhvr>
                                    </p:animEffect>
                                    <p:anim calcmode="lin" valueType="num">
                                      <p:cBhvr>
                                        <p:cTn id="24" dur="1000" fill="hold"/>
                                        <p:tgtEl>
                                          <p:spTgt spid="6349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6349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3491">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fontAlgn="auto">
              <a:spcAft>
                <a:spcPts val="0"/>
              </a:spcAft>
              <a:defRPr/>
            </a:pPr>
            <a:r>
              <a:rPr lang="en-US" sz="5400" b="0" dirty="0" smtClean="0"/>
              <a:t>8.01a  Weapon Strike</a:t>
            </a:r>
          </a:p>
        </p:txBody>
      </p:sp>
      <p:sp>
        <p:nvSpPr>
          <p:cNvPr id="63491"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baton is held in a full hand grip with the thumb across the tip</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Strike is delivered at a 45˚ downward angle at the center mass of the target</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primary striking surface is the cap</a:t>
            </a:r>
          </a:p>
        </p:txBody>
      </p:sp>
      <p:pic>
        <p:nvPicPr>
          <p:cNvPr id="55300" name="Content Placeholder 4" descr="c weapon"/>
          <p:cNvPicPr>
            <a:picLocks noGrp="1" noChangeAspect="1" noChangeArrowheads="1"/>
          </p:cNvPicPr>
          <p:nvPr>
            <p:ph sz="half" idx="2"/>
          </p:nvPr>
        </p:nvPicPr>
        <p:blipFill>
          <a:blip r:embed="rId4" cstate="print"/>
          <a:stretch>
            <a:fillRect/>
          </a:stretch>
        </p:blipFill>
        <p:spPr bwMode="auto">
          <a:xfrm>
            <a:off x="4813892" y="1600200"/>
            <a:ext cx="3707216" cy="4525963"/>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 calcmode="lin" valueType="num">
                                      <p:cBhvr>
                                        <p:cTn id="7" dur="1000" fill="hold"/>
                                        <p:tgtEl>
                                          <p:spTgt spid="6349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349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349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3491">
                                            <p:txEl>
                                              <p:pRg st="1" end="1"/>
                                            </p:txEl>
                                          </p:spTgt>
                                        </p:tgtEl>
                                        <p:attrNameLst>
                                          <p:attrName>style.visibility</p:attrName>
                                        </p:attrNameLst>
                                      </p:cBhvr>
                                      <p:to>
                                        <p:strVal val="visible"/>
                                      </p:to>
                                    </p:set>
                                    <p:anim calcmode="lin" valueType="num">
                                      <p:cBhvr>
                                        <p:cTn id="14" dur="1000" fill="hold"/>
                                        <p:tgtEl>
                                          <p:spTgt spid="63491">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349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349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3491">
                                            <p:txEl>
                                              <p:pRg st="2" end="2"/>
                                            </p:txEl>
                                          </p:spTgt>
                                        </p:tgtEl>
                                        <p:attrNameLst>
                                          <p:attrName>style.visibility</p:attrName>
                                        </p:attrNameLst>
                                      </p:cBhvr>
                                      <p:to>
                                        <p:strVal val="visible"/>
                                      </p:to>
                                    </p:set>
                                    <p:anim calcmode="lin" valueType="num">
                                      <p:cBhvr>
                                        <p:cTn id="21" dur="1000" fill="hold"/>
                                        <p:tgtEl>
                                          <p:spTgt spid="63491">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349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34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a:bodyPr>
          <a:lstStyle/>
          <a:p>
            <a:pPr fontAlgn="auto">
              <a:spcAft>
                <a:spcPts val="0"/>
              </a:spcAft>
              <a:defRPr/>
            </a:pPr>
            <a:r>
              <a:rPr lang="en-US" sz="5400" b="0" dirty="0" smtClean="0"/>
              <a:t>8.01b  Reaction Strike</a:t>
            </a:r>
            <a:endParaRPr lang="en-US" sz="5400" dirty="0" smtClean="0"/>
          </a:p>
        </p:txBody>
      </p:sp>
      <p:sp>
        <p:nvSpPr>
          <p:cNvPr id="63491"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This strike is designed to return the baton to the Weapon side</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baton is held in a full hand grip with the thumb across the tip</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Strike is delivered at a 45˚ downward angle at the center mass of the target</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primary striking surface is the cap</a:t>
            </a:r>
          </a:p>
        </p:txBody>
      </p:sp>
      <p:pic>
        <p:nvPicPr>
          <p:cNvPr id="56324" name="Content Placeholder 4" descr="c reaction"/>
          <p:cNvPicPr>
            <a:picLocks noGrp="1" noChangeAspect="1" noChangeArrowheads="1"/>
          </p:cNvPicPr>
          <p:nvPr>
            <p:ph sz="half" idx="2"/>
          </p:nvPr>
        </p:nvPicPr>
        <p:blipFill>
          <a:blip r:embed="rId4"/>
          <a:srcRect/>
          <a:stretch>
            <a:fillRect/>
          </a:stretch>
        </p:blipFill>
        <p:spPr bwMode="auto">
          <a:xfrm>
            <a:off x="4813300" y="1600200"/>
            <a:ext cx="3708400" cy="4525963"/>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 calcmode="lin" valueType="num">
                                      <p:cBhvr>
                                        <p:cTn id="7" dur="1000" fill="hold"/>
                                        <p:tgtEl>
                                          <p:spTgt spid="6349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349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349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3491">
                                            <p:txEl>
                                              <p:pRg st="1" end="1"/>
                                            </p:txEl>
                                          </p:spTgt>
                                        </p:tgtEl>
                                        <p:attrNameLst>
                                          <p:attrName>style.visibility</p:attrName>
                                        </p:attrNameLst>
                                      </p:cBhvr>
                                      <p:to>
                                        <p:strVal val="visible"/>
                                      </p:to>
                                    </p:set>
                                    <p:anim calcmode="lin" valueType="num">
                                      <p:cBhvr>
                                        <p:cTn id="14" dur="1000" fill="hold"/>
                                        <p:tgtEl>
                                          <p:spTgt spid="63491">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349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349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3491">
                                            <p:txEl>
                                              <p:pRg st="2" end="2"/>
                                            </p:txEl>
                                          </p:spTgt>
                                        </p:tgtEl>
                                        <p:attrNameLst>
                                          <p:attrName>style.visibility</p:attrName>
                                        </p:attrNameLst>
                                      </p:cBhvr>
                                      <p:to>
                                        <p:strVal val="visible"/>
                                      </p:to>
                                    </p:set>
                                    <p:anim calcmode="lin" valueType="num">
                                      <p:cBhvr>
                                        <p:cTn id="21" dur="1000" fill="hold"/>
                                        <p:tgtEl>
                                          <p:spTgt spid="63491">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349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349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63491">
                                            <p:txEl>
                                              <p:pRg st="3" end="3"/>
                                            </p:txEl>
                                          </p:spTgt>
                                        </p:tgtEl>
                                        <p:attrNameLst>
                                          <p:attrName>style.visibility</p:attrName>
                                        </p:attrNameLst>
                                      </p:cBhvr>
                                      <p:to>
                                        <p:strVal val="visible"/>
                                      </p:to>
                                    </p:set>
                                    <p:anim calcmode="lin" valueType="num">
                                      <p:cBhvr>
                                        <p:cTn id="28" dur="1000" fill="hold"/>
                                        <p:tgtEl>
                                          <p:spTgt spid="63491">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63491">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3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a:bodyPr>
          <a:lstStyle/>
          <a:p>
            <a:pPr fontAlgn="auto">
              <a:spcAft>
                <a:spcPts val="0"/>
              </a:spcAft>
              <a:defRPr/>
            </a:pPr>
            <a:r>
              <a:rPr lang="en-US" sz="5400" b="0" dirty="0" smtClean="0"/>
              <a:t>8.01c Straight Strike</a:t>
            </a:r>
            <a:endParaRPr lang="en-US" sz="5400" dirty="0" smtClean="0"/>
          </a:p>
        </p:txBody>
      </p:sp>
      <p:sp>
        <p:nvSpPr>
          <p:cNvPr id="63491"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strike is executed from the weapon side </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baton in a vertical position with the tip up</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strike is delivered at a 45˚ downward angle at the center mass of the target</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primary striking surface is the fist or (knuckles of the weapon hand)</a:t>
            </a:r>
          </a:p>
          <a:p>
            <a:pPr marL="225425" lvl="1" indent="-225425" fontAlgn="auto">
              <a:lnSpc>
                <a:spcPct val="90000"/>
              </a:lnSpc>
              <a:spcAft>
                <a:spcPts val="0"/>
              </a:spcAft>
              <a:buClr>
                <a:srgbClr val="FFFF00"/>
              </a:buClr>
              <a:buFont typeface="Wingdings" pitchFamily="2" charset="2"/>
              <a:buBlip>
                <a:blip r:embed="rId3"/>
              </a:buBlip>
              <a:defRPr/>
            </a:pPr>
            <a:endParaRPr lang="en-US" sz="2000" dirty="0" smtClean="0">
              <a:latin typeface="Arial" charset="0"/>
              <a:cs typeface="Arial" charset="0"/>
            </a:endParaRPr>
          </a:p>
          <a:p>
            <a:pPr marL="225425" lvl="1" indent="-225425" fontAlgn="auto">
              <a:lnSpc>
                <a:spcPct val="90000"/>
              </a:lnSpc>
              <a:spcAft>
                <a:spcPts val="0"/>
              </a:spcAft>
              <a:buClr>
                <a:srgbClr val="FFFF00"/>
              </a:buClr>
              <a:buFont typeface="Wingdings" pitchFamily="2" charset="2"/>
              <a:buBlip>
                <a:blip r:embed="rId3"/>
              </a:buBlip>
              <a:defRPr/>
            </a:pPr>
            <a:endParaRPr lang="en-US" sz="2000" dirty="0" smtClean="0">
              <a:latin typeface="Arial" charset="0"/>
              <a:cs typeface="Arial" charset="0"/>
            </a:endParaRPr>
          </a:p>
        </p:txBody>
      </p:sp>
      <p:pic>
        <p:nvPicPr>
          <p:cNvPr id="57348" name="Content Placeholder 4" descr="c straight"/>
          <p:cNvPicPr>
            <a:picLocks noGrp="1" noChangeAspect="1" noChangeArrowheads="1"/>
          </p:cNvPicPr>
          <p:nvPr>
            <p:ph sz="half" idx="2"/>
          </p:nvPr>
        </p:nvPicPr>
        <p:blipFill>
          <a:blip r:embed="rId4"/>
          <a:srcRect/>
          <a:stretch>
            <a:fillRect/>
          </a:stretch>
        </p:blipFill>
        <p:spPr bwMode="auto">
          <a:xfrm>
            <a:off x="4813300" y="1600200"/>
            <a:ext cx="3708400" cy="4525963"/>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 calcmode="lin" valueType="num">
                                      <p:cBhvr>
                                        <p:cTn id="7" dur="1000" fill="hold"/>
                                        <p:tgtEl>
                                          <p:spTgt spid="6349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349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349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3491">
                                            <p:txEl>
                                              <p:pRg st="1" end="1"/>
                                            </p:txEl>
                                          </p:spTgt>
                                        </p:tgtEl>
                                        <p:attrNameLst>
                                          <p:attrName>style.visibility</p:attrName>
                                        </p:attrNameLst>
                                      </p:cBhvr>
                                      <p:to>
                                        <p:strVal val="visible"/>
                                      </p:to>
                                    </p:set>
                                    <p:anim calcmode="lin" valueType="num">
                                      <p:cBhvr>
                                        <p:cTn id="14" dur="1000" fill="hold"/>
                                        <p:tgtEl>
                                          <p:spTgt spid="63491">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349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349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3491">
                                            <p:txEl>
                                              <p:pRg st="2" end="2"/>
                                            </p:txEl>
                                          </p:spTgt>
                                        </p:tgtEl>
                                        <p:attrNameLst>
                                          <p:attrName>style.visibility</p:attrName>
                                        </p:attrNameLst>
                                      </p:cBhvr>
                                      <p:to>
                                        <p:strVal val="visible"/>
                                      </p:to>
                                    </p:set>
                                    <p:anim calcmode="lin" valueType="num">
                                      <p:cBhvr>
                                        <p:cTn id="21" dur="1000" fill="hold"/>
                                        <p:tgtEl>
                                          <p:spTgt spid="63491">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349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349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63491">
                                            <p:txEl>
                                              <p:pRg st="3" end="3"/>
                                            </p:txEl>
                                          </p:spTgt>
                                        </p:tgtEl>
                                        <p:attrNameLst>
                                          <p:attrName>style.visibility</p:attrName>
                                        </p:attrNameLst>
                                      </p:cBhvr>
                                      <p:to>
                                        <p:strVal val="visible"/>
                                      </p:to>
                                    </p:set>
                                    <p:anim calcmode="lin" valueType="num">
                                      <p:cBhvr>
                                        <p:cTn id="28" dur="1000" fill="hold"/>
                                        <p:tgtEl>
                                          <p:spTgt spid="63491">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63491">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3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pPr fontAlgn="auto">
              <a:spcAft>
                <a:spcPts val="0"/>
              </a:spcAft>
              <a:defRPr/>
            </a:pPr>
            <a:r>
              <a:rPr lang="en-US" b="0" dirty="0" smtClean="0"/>
              <a:t>1.05 Program Standards</a:t>
            </a:r>
          </a:p>
        </p:txBody>
      </p:sp>
      <p:sp>
        <p:nvSpPr>
          <p:cNvPr id="8195" name="Rectangle 3"/>
          <p:cNvSpPr>
            <a:spLocks noGrp="1" noChangeArrowheads="1"/>
          </p:cNvSpPr>
          <p:nvPr>
            <p:ph idx="1"/>
          </p:nvPr>
        </p:nvSpPr>
        <p:spPr/>
        <p:txBody>
          <a:bodyPr/>
          <a:lstStyle/>
          <a:p>
            <a:pPr marL="338138" indent="-338138" fontAlgn="auto">
              <a:spcAft>
                <a:spcPts val="0"/>
              </a:spcAft>
              <a:buClr>
                <a:srgbClr val="FFFF00"/>
              </a:buClr>
              <a:buSzPct val="80000"/>
              <a:defRPr/>
            </a:pPr>
            <a:r>
              <a:rPr lang="en-US" sz="2400" dirty="0" smtClean="0">
                <a:latin typeface="Arial" charset="0"/>
                <a:cs typeface="Arial" charset="0"/>
              </a:rPr>
              <a:t>The ASP Instructor certification program is based on modern, court defensible police standards for less lethal use of force</a:t>
            </a:r>
          </a:p>
          <a:p>
            <a:pPr marL="338138" indent="-338138" fontAlgn="auto">
              <a:spcAft>
                <a:spcPts val="0"/>
              </a:spcAft>
              <a:buClr>
                <a:srgbClr val="FFFF00"/>
              </a:buClr>
              <a:buSzPct val="80000"/>
              <a:defRPr/>
            </a:pPr>
            <a:r>
              <a:rPr lang="en-US" sz="2400" dirty="0" smtClean="0">
                <a:latin typeface="Arial" charset="0"/>
                <a:cs typeface="Arial" charset="0"/>
              </a:rPr>
              <a:t>The ASP Tactical Baton programs are designed to meet three standards of training</a:t>
            </a:r>
          </a:p>
          <a:p>
            <a:pPr marL="838200" lvl="1" indent="-381000" fontAlgn="auto">
              <a:spcAft>
                <a:spcPts val="0"/>
              </a:spcAft>
              <a:buClr>
                <a:schemeClr val="tx1"/>
              </a:buClr>
              <a:buSzPct val="70000"/>
              <a:defRPr/>
            </a:pPr>
            <a:r>
              <a:rPr lang="en-US" sz="2000" dirty="0" smtClean="0">
                <a:latin typeface="Arial" charset="0"/>
                <a:cs typeface="Arial" charset="0"/>
              </a:rPr>
              <a:t>The techniques work on the street, not just in the classroom</a:t>
            </a:r>
          </a:p>
          <a:p>
            <a:pPr marL="838200" lvl="1" indent="-381000" fontAlgn="auto">
              <a:spcAft>
                <a:spcPts val="0"/>
              </a:spcAft>
              <a:buClr>
                <a:schemeClr val="tx1"/>
              </a:buClr>
              <a:buSzPct val="70000"/>
              <a:defRPr/>
            </a:pPr>
            <a:r>
              <a:rPr lang="en-US" sz="2000" dirty="0" smtClean="0">
                <a:latin typeface="Arial" charset="0"/>
                <a:cs typeface="Arial" charset="0"/>
              </a:rPr>
              <a:t>The techniques are court defensible and are backed by the nation’s most experienced use of force consultants</a:t>
            </a:r>
          </a:p>
          <a:p>
            <a:pPr marL="838200" lvl="1" indent="-381000" fontAlgn="auto">
              <a:spcAft>
                <a:spcPts val="0"/>
              </a:spcAft>
              <a:buClr>
                <a:schemeClr val="tx1"/>
              </a:buClr>
              <a:buSzPct val="70000"/>
              <a:defRPr/>
            </a:pPr>
            <a:r>
              <a:rPr lang="en-US" sz="2000" dirty="0" smtClean="0">
                <a:latin typeface="Arial" charset="0"/>
                <a:cs typeface="Arial" charset="0"/>
              </a:rPr>
              <a:t>The program is administratively feasible for use in a contemporary law enforcement agency</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1000"/>
                                        <p:tgtEl>
                                          <p:spTgt spid="8195">
                                            <p:txEl>
                                              <p:pRg st="0" end="0"/>
                                            </p:txEl>
                                          </p:spTgt>
                                        </p:tgtEl>
                                      </p:cBhvr>
                                    </p:animEffect>
                                    <p:anim calcmode="lin" valueType="num">
                                      <p:cBhvr>
                                        <p:cTn id="8" dur="1000" fill="hold"/>
                                        <p:tgtEl>
                                          <p:spTgt spid="819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819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19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8195">
                                            <p:txEl>
                                              <p:pRg st="1" end="1"/>
                                            </p:txEl>
                                          </p:spTgt>
                                        </p:tgtEl>
                                        <p:attrNameLst>
                                          <p:attrName>style.visibility</p:attrName>
                                        </p:attrNameLst>
                                      </p:cBhvr>
                                      <p:to>
                                        <p:strVal val="visible"/>
                                      </p:to>
                                    </p:set>
                                    <p:animEffect transition="in" filter="fade">
                                      <p:cBhvr>
                                        <p:cTn id="15" dur="1000"/>
                                        <p:tgtEl>
                                          <p:spTgt spid="8195">
                                            <p:txEl>
                                              <p:pRg st="1" end="1"/>
                                            </p:txEl>
                                          </p:spTgt>
                                        </p:tgtEl>
                                      </p:cBhvr>
                                    </p:animEffect>
                                    <p:anim calcmode="lin" valueType="num">
                                      <p:cBhvr>
                                        <p:cTn id="16" dur="1000" fill="hold"/>
                                        <p:tgtEl>
                                          <p:spTgt spid="8195">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8195">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819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nodeType="clickEffect">
                                  <p:stCondLst>
                                    <p:cond delay="0"/>
                                  </p:stCondLst>
                                  <p:childTnLst>
                                    <p:set>
                                      <p:cBhvr>
                                        <p:cTn id="22" dur="1" fill="hold">
                                          <p:stCondLst>
                                            <p:cond delay="0"/>
                                          </p:stCondLst>
                                        </p:cTn>
                                        <p:tgtEl>
                                          <p:spTgt spid="8195">
                                            <p:txEl>
                                              <p:pRg st="2" end="2"/>
                                            </p:txEl>
                                          </p:spTgt>
                                        </p:tgtEl>
                                        <p:attrNameLst>
                                          <p:attrName>style.visibility</p:attrName>
                                        </p:attrNameLst>
                                      </p:cBhvr>
                                      <p:to>
                                        <p:strVal val="visible"/>
                                      </p:to>
                                    </p:set>
                                    <p:anim calcmode="lin" valueType="num">
                                      <p:cBhvr>
                                        <p:cTn id="23" dur="1000" fill="hold"/>
                                        <p:tgtEl>
                                          <p:spTgt spid="8195">
                                            <p:txEl>
                                              <p:pRg st="2" end="2"/>
                                            </p:txEl>
                                          </p:spTgt>
                                        </p:tgtEl>
                                        <p:attrNameLst>
                                          <p:attrName>ppt_x</p:attrName>
                                        </p:attrNameLst>
                                      </p:cBhvr>
                                      <p:tavLst>
                                        <p:tav tm="0">
                                          <p:val>
                                            <p:strVal val="#ppt_x-.2"/>
                                          </p:val>
                                        </p:tav>
                                        <p:tav tm="100000">
                                          <p:val>
                                            <p:strVal val="#ppt_x"/>
                                          </p:val>
                                        </p:tav>
                                      </p:tavLst>
                                    </p:anim>
                                    <p:anim calcmode="lin" valueType="num">
                                      <p:cBhvr>
                                        <p:cTn id="24" dur="1000" fill="hold"/>
                                        <p:tgtEl>
                                          <p:spTgt spid="819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819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9" presetClass="entr" presetSubtype="0" fill="hold" nodeType="clickEffect">
                                  <p:stCondLst>
                                    <p:cond delay="0"/>
                                  </p:stCondLst>
                                  <p:childTnLst>
                                    <p:set>
                                      <p:cBhvr>
                                        <p:cTn id="29" dur="1" fill="hold">
                                          <p:stCondLst>
                                            <p:cond delay="0"/>
                                          </p:stCondLst>
                                        </p:cTn>
                                        <p:tgtEl>
                                          <p:spTgt spid="8195">
                                            <p:txEl>
                                              <p:pRg st="3" end="3"/>
                                            </p:txEl>
                                          </p:spTgt>
                                        </p:tgtEl>
                                        <p:attrNameLst>
                                          <p:attrName>style.visibility</p:attrName>
                                        </p:attrNameLst>
                                      </p:cBhvr>
                                      <p:to>
                                        <p:strVal val="visible"/>
                                      </p:to>
                                    </p:set>
                                    <p:anim calcmode="lin" valueType="num">
                                      <p:cBhvr>
                                        <p:cTn id="30" dur="1000" fill="hold"/>
                                        <p:tgtEl>
                                          <p:spTgt spid="8195">
                                            <p:txEl>
                                              <p:pRg st="3" end="3"/>
                                            </p:txEl>
                                          </p:spTgt>
                                        </p:tgtEl>
                                        <p:attrNameLst>
                                          <p:attrName>ppt_x</p:attrName>
                                        </p:attrNameLst>
                                      </p:cBhvr>
                                      <p:tavLst>
                                        <p:tav tm="0">
                                          <p:val>
                                            <p:strVal val="#ppt_x-.2"/>
                                          </p:val>
                                        </p:tav>
                                        <p:tav tm="100000">
                                          <p:val>
                                            <p:strVal val="#ppt_x"/>
                                          </p:val>
                                        </p:tav>
                                      </p:tavLst>
                                    </p:anim>
                                    <p:anim calcmode="lin" valueType="num">
                                      <p:cBhvr>
                                        <p:cTn id="31" dur="1000" fill="hold"/>
                                        <p:tgtEl>
                                          <p:spTgt spid="819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8195">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9" presetClass="entr" presetSubtype="0" fill="hold" nodeType="clickEffect">
                                  <p:stCondLst>
                                    <p:cond delay="0"/>
                                  </p:stCondLst>
                                  <p:childTnLst>
                                    <p:set>
                                      <p:cBhvr>
                                        <p:cTn id="36" dur="1" fill="hold">
                                          <p:stCondLst>
                                            <p:cond delay="0"/>
                                          </p:stCondLst>
                                        </p:cTn>
                                        <p:tgtEl>
                                          <p:spTgt spid="8195">
                                            <p:txEl>
                                              <p:pRg st="4" end="4"/>
                                            </p:txEl>
                                          </p:spTgt>
                                        </p:tgtEl>
                                        <p:attrNameLst>
                                          <p:attrName>style.visibility</p:attrName>
                                        </p:attrNameLst>
                                      </p:cBhvr>
                                      <p:to>
                                        <p:strVal val="visible"/>
                                      </p:to>
                                    </p:set>
                                    <p:anim calcmode="lin" valueType="num">
                                      <p:cBhvr>
                                        <p:cTn id="37" dur="1000" fill="hold"/>
                                        <p:tgtEl>
                                          <p:spTgt spid="8195">
                                            <p:txEl>
                                              <p:pRg st="4" end="4"/>
                                            </p:txEl>
                                          </p:spTgt>
                                        </p:tgtEl>
                                        <p:attrNameLst>
                                          <p:attrName>ppt_x</p:attrName>
                                        </p:attrNameLst>
                                      </p:cBhvr>
                                      <p:tavLst>
                                        <p:tav tm="0">
                                          <p:val>
                                            <p:strVal val="#ppt_x-.2"/>
                                          </p:val>
                                        </p:tav>
                                        <p:tav tm="100000">
                                          <p:val>
                                            <p:strVal val="#ppt_x"/>
                                          </p:val>
                                        </p:tav>
                                      </p:tavLst>
                                    </p:anim>
                                    <p:anim calcmode="lin" valueType="num">
                                      <p:cBhvr>
                                        <p:cTn id="38" dur="1000" fill="hold"/>
                                        <p:tgtEl>
                                          <p:spTgt spid="819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8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normAutofit fontScale="90000"/>
          </a:bodyPr>
          <a:lstStyle/>
          <a:p>
            <a:pPr fontAlgn="auto">
              <a:spcAft>
                <a:spcPts val="0"/>
              </a:spcAft>
              <a:defRPr/>
            </a:pPr>
            <a:r>
              <a:rPr lang="en-US" b="0" dirty="0" smtClean="0"/>
              <a:t>8.02 Open Mode Strikes</a:t>
            </a:r>
          </a:p>
        </p:txBody>
      </p:sp>
      <p:sp>
        <p:nvSpPr>
          <p:cNvPr id="69635" name="Rectangle 3"/>
          <p:cNvSpPr>
            <a:spLocks noGrp="1" noChangeArrowheads="1"/>
          </p:cNvSpPr>
          <p:nvPr>
            <p:ph idx="1"/>
          </p:nvPr>
        </p:nvSpPr>
        <p:spPr/>
        <p:txBody>
          <a:bodyPr/>
          <a:lstStyle/>
          <a:p>
            <a:pPr marL="338138" indent="-338138" fontAlgn="auto">
              <a:lnSpc>
                <a:spcPct val="90000"/>
              </a:lnSpc>
              <a:spcAft>
                <a:spcPts val="0"/>
              </a:spcAft>
              <a:buClr>
                <a:srgbClr val="FFFF00"/>
              </a:buClr>
              <a:defRPr/>
            </a:pPr>
            <a:r>
              <a:rPr lang="en-US" sz="2400" dirty="0" smtClean="0">
                <a:latin typeface="Arial" charset="0"/>
                <a:cs typeface="Arial" charset="0"/>
              </a:rPr>
              <a:t>Open mode strikes are long range techniques that provide additional safe separation and increase the ability to disengage</a:t>
            </a:r>
          </a:p>
          <a:p>
            <a:pPr marL="338138" indent="-338138" fontAlgn="auto">
              <a:lnSpc>
                <a:spcPct val="90000"/>
              </a:lnSpc>
              <a:spcAft>
                <a:spcPts val="0"/>
              </a:spcAft>
              <a:buClr>
                <a:srgbClr val="FFFF00"/>
              </a:buClr>
              <a:defRPr/>
            </a:pPr>
            <a:r>
              <a:rPr lang="en-US" sz="2400" dirty="0" smtClean="0">
                <a:latin typeface="Arial" charset="0"/>
                <a:cs typeface="Arial" charset="0"/>
              </a:rPr>
              <a:t>There are 3 open mode strikes: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Effect transition="in" filter="fade">
                                      <p:cBhvr>
                                        <p:cTn id="7" dur="1000"/>
                                        <p:tgtEl>
                                          <p:spTgt spid="69635">
                                            <p:txEl>
                                              <p:pRg st="0" end="0"/>
                                            </p:txEl>
                                          </p:spTgt>
                                        </p:tgtEl>
                                      </p:cBhvr>
                                    </p:animEffect>
                                    <p:anim calcmode="lin" valueType="num">
                                      <p:cBhvr>
                                        <p:cTn id="8" dur="1000" fill="hold"/>
                                        <p:tgtEl>
                                          <p:spTgt spid="6963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963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963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69635">
                                            <p:txEl>
                                              <p:pRg st="1" end="1"/>
                                            </p:txEl>
                                          </p:spTgt>
                                        </p:tgtEl>
                                        <p:attrNameLst>
                                          <p:attrName>style.visibility</p:attrName>
                                        </p:attrNameLst>
                                      </p:cBhvr>
                                      <p:to>
                                        <p:strVal val="visible"/>
                                      </p:to>
                                    </p:set>
                                    <p:animEffect transition="in" filter="fade">
                                      <p:cBhvr>
                                        <p:cTn id="15" dur="1000"/>
                                        <p:tgtEl>
                                          <p:spTgt spid="69635">
                                            <p:txEl>
                                              <p:pRg st="1" end="1"/>
                                            </p:txEl>
                                          </p:spTgt>
                                        </p:tgtEl>
                                      </p:cBhvr>
                                    </p:animEffect>
                                    <p:anim calcmode="lin" valueType="num">
                                      <p:cBhvr>
                                        <p:cTn id="16" dur="1000" fill="hold"/>
                                        <p:tgtEl>
                                          <p:spTgt spid="69635">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69635">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9635">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fontAlgn="auto">
              <a:spcAft>
                <a:spcPts val="0"/>
              </a:spcAft>
              <a:defRPr/>
            </a:pPr>
            <a:r>
              <a:rPr lang="en-US" b="0" dirty="0" smtClean="0"/>
              <a:t>8.02a Weapon Strike</a:t>
            </a:r>
          </a:p>
        </p:txBody>
      </p:sp>
      <p:sp>
        <p:nvSpPr>
          <p:cNvPr id="69635"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solidFill>
                  <a:srgbClr val="FF0000"/>
                </a:solidFill>
                <a:latin typeface="Arial" charset="0"/>
                <a:cs typeface="Arial" charset="0"/>
              </a:rPr>
              <a:t>This is the most powerful and most often used strike</a:t>
            </a:r>
            <a:endParaRPr lang="en-US" sz="1800" dirty="0" smtClean="0">
              <a:latin typeface="Arial" charset="0"/>
              <a:cs typeface="Arial" charset="0"/>
            </a:endParaRP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The strike is performed at a </a:t>
            </a:r>
            <a:r>
              <a:rPr lang="en-US" sz="1800" dirty="0" smtClean="0">
                <a:solidFill>
                  <a:srgbClr val="FF0000"/>
                </a:solidFill>
                <a:latin typeface="Arial" charset="0"/>
                <a:cs typeface="Arial" charset="0"/>
              </a:rPr>
              <a:t>45˚ angle striking with the last 3 inches of the baton</a:t>
            </a:r>
            <a:endParaRPr lang="en-US" sz="1800" dirty="0" smtClean="0">
              <a:latin typeface="Arial" charset="0"/>
              <a:cs typeface="Arial" charset="0"/>
            </a:endParaRP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Allow the baton to dwell for the benefit of the fluid shock</a:t>
            </a: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Officer should strike as hard as possible as long as resistance continues</a:t>
            </a:r>
          </a:p>
        </p:txBody>
      </p:sp>
      <p:pic>
        <p:nvPicPr>
          <p:cNvPr id="59396" name="Picture 4" descr="o weapon"/>
          <p:cNvPicPr>
            <a:picLocks noGrp="1" noChangeAspect="1" noChangeArrowheads="1"/>
          </p:cNvPicPr>
          <p:nvPr>
            <p:ph sz="half" idx="2"/>
          </p:nvPr>
        </p:nvPicPr>
        <p:blipFill>
          <a:blip r:embed="rId4"/>
          <a:stretch>
            <a:fillRect/>
          </a:stretch>
        </p:blipFill>
        <p:spPr bwMode="auto">
          <a:xfrm>
            <a:off x="4698169" y="1600200"/>
            <a:ext cx="3938662" cy="4525963"/>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 calcmode="lin" valueType="num">
                                      <p:cBhvr>
                                        <p:cTn id="7" dur="1000" fill="hold"/>
                                        <p:tgtEl>
                                          <p:spTgt spid="6963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963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963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9635">
                                            <p:txEl>
                                              <p:pRg st="1" end="1"/>
                                            </p:txEl>
                                          </p:spTgt>
                                        </p:tgtEl>
                                        <p:attrNameLst>
                                          <p:attrName>style.visibility</p:attrName>
                                        </p:attrNameLst>
                                      </p:cBhvr>
                                      <p:to>
                                        <p:strVal val="visible"/>
                                      </p:to>
                                    </p:set>
                                    <p:anim calcmode="lin" valueType="num">
                                      <p:cBhvr>
                                        <p:cTn id="14" dur="1000" fill="hold"/>
                                        <p:tgtEl>
                                          <p:spTgt spid="6963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963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963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9635">
                                            <p:txEl>
                                              <p:pRg st="2" end="2"/>
                                            </p:txEl>
                                          </p:spTgt>
                                        </p:tgtEl>
                                        <p:attrNameLst>
                                          <p:attrName>style.visibility</p:attrName>
                                        </p:attrNameLst>
                                      </p:cBhvr>
                                      <p:to>
                                        <p:strVal val="visible"/>
                                      </p:to>
                                    </p:set>
                                    <p:anim calcmode="lin" valueType="num">
                                      <p:cBhvr>
                                        <p:cTn id="21" dur="1000" fill="hold"/>
                                        <p:tgtEl>
                                          <p:spTgt spid="69635">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963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963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69635">
                                            <p:txEl>
                                              <p:pRg st="3" end="3"/>
                                            </p:txEl>
                                          </p:spTgt>
                                        </p:tgtEl>
                                        <p:attrNameLst>
                                          <p:attrName>style.visibility</p:attrName>
                                        </p:attrNameLst>
                                      </p:cBhvr>
                                      <p:to>
                                        <p:strVal val="visible"/>
                                      </p:to>
                                    </p:set>
                                    <p:anim calcmode="lin" valueType="num">
                                      <p:cBhvr>
                                        <p:cTn id="28" dur="1000" fill="hold"/>
                                        <p:tgtEl>
                                          <p:spTgt spid="69635">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6963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96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fontAlgn="auto">
              <a:spcAft>
                <a:spcPts val="0"/>
              </a:spcAft>
              <a:defRPr/>
            </a:pPr>
            <a:r>
              <a:rPr lang="en-US" b="0" dirty="0" smtClean="0"/>
              <a:t>8.02c Reaction Strike</a:t>
            </a:r>
          </a:p>
        </p:txBody>
      </p:sp>
      <p:sp>
        <p:nvSpPr>
          <p:cNvPr id="69635"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This strike is less powerful and designed to return the baton to the Weapon side</a:t>
            </a: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This strike is designed to be a </a:t>
            </a:r>
            <a:r>
              <a:rPr lang="en-US" sz="1800" dirty="0" smtClean="0">
                <a:solidFill>
                  <a:srgbClr val="FF0000"/>
                </a:solidFill>
                <a:latin typeface="Arial" charset="0"/>
                <a:cs typeface="Arial" charset="0"/>
              </a:rPr>
              <a:t>clearance strike</a:t>
            </a:r>
            <a:r>
              <a:rPr lang="en-US" sz="1800" dirty="0" smtClean="0">
                <a:latin typeface="Arial" charset="0"/>
                <a:cs typeface="Arial" charset="0"/>
              </a:rPr>
              <a:t> to move the subject away</a:t>
            </a: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 The weapon hand is palm down striking at a 45˚ angle with the last 3 inches of the baton at center mass of the body</a:t>
            </a:r>
          </a:p>
          <a:p>
            <a:pPr marL="225425" lvl="1" indent="-225425" fontAlgn="auto">
              <a:lnSpc>
                <a:spcPct val="90000"/>
              </a:lnSpc>
              <a:spcAft>
                <a:spcPts val="0"/>
              </a:spcAft>
              <a:buClr>
                <a:srgbClr val="FFFF00"/>
              </a:buClr>
              <a:buFont typeface="Wingdings" pitchFamily="2" charset="2"/>
              <a:buBlip>
                <a:blip r:embed="rId3"/>
              </a:buBlip>
              <a:defRPr/>
            </a:pPr>
            <a:endParaRPr lang="en-US" sz="1800" dirty="0" smtClean="0">
              <a:latin typeface="Arial" charset="0"/>
              <a:cs typeface="Arial" charset="0"/>
            </a:endParaRPr>
          </a:p>
        </p:txBody>
      </p:sp>
      <p:pic>
        <p:nvPicPr>
          <p:cNvPr id="60420" name="Picture 8" descr="o reaction"/>
          <p:cNvPicPr>
            <a:picLocks noGrp="1" noChangeAspect="1" noChangeArrowheads="1"/>
          </p:cNvPicPr>
          <p:nvPr>
            <p:ph sz="half" idx="2"/>
          </p:nvPr>
        </p:nvPicPr>
        <p:blipFill>
          <a:blip r:embed="rId4" cstate="print"/>
          <a:stretch>
            <a:fillRect/>
          </a:stretch>
        </p:blipFill>
        <p:spPr bwMode="auto">
          <a:xfrm>
            <a:off x="4697521" y="1600200"/>
            <a:ext cx="3939957" cy="4525963"/>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 calcmode="lin" valueType="num">
                                      <p:cBhvr>
                                        <p:cTn id="7" dur="1000" fill="hold"/>
                                        <p:tgtEl>
                                          <p:spTgt spid="6963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963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963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9635">
                                            <p:txEl>
                                              <p:pRg st="1" end="1"/>
                                            </p:txEl>
                                          </p:spTgt>
                                        </p:tgtEl>
                                        <p:attrNameLst>
                                          <p:attrName>style.visibility</p:attrName>
                                        </p:attrNameLst>
                                      </p:cBhvr>
                                      <p:to>
                                        <p:strVal val="visible"/>
                                      </p:to>
                                    </p:set>
                                    <p:anim calcmode="lin" valueType="num">
                                      <p:cBhvr>
                                        <p:cTn id="14" dur="1000" fill="hold"/>
                                        <p:tgtEl>
                                          <p:spTgt spid="6963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963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963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9635">
                                            <p:txEl>
                                              <p:pRg st="2" end="2"/>
                                            </p:txEl>
                                          </p:spTgt>
                                        </p:tgtEl>
                                        <p:attrNameLst>
                                          <p:attrName>style.visibility</p:attrName>
                                        </p:attrNameLst>
                                      </p:cBhvr>
                                      <p:to>
                                        <p:strVal val="visible"/>
                                      </p:to>
                                    </p:set>
                                    <p:anim calcmode="lin" valueType="num">
                                      <p:cBhvr>
                                        <p:cTn id="21" dur="1000" fill="hold"/>
                                        <p:tgtEl>
                                          <p:spTgt spid="69635">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963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96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fontAlgn="auto">
              <a:spcAft>
                <a:spcPts val="0"/>
              </a:spcAft>
              <a:defRPr/>
            </a:pPr>
            <a:r>
              <a:rPr lang="en-US" b="0" dirty="0" smtClean="0"/>
              <a:t>8.02d Straight Strike</a:t>
            </a:r>
          </a:p>
        </p:txBody>
      </p:sp>
      <p:sp>
        <p:nvSpPr>
          <p:cNvPr id="69635"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The strike is used to create distance</a:t>
            </a: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 </a:t>
            </a:r>
            <a:r>
              <a:rPr lang="en-US" sz="1800" dirty="0" smtClean="0">
                <a:solidFill>
                  <a:srgbClr val="FF0000"/>
                </a:solidFill>
                <a:latin typeface="Arial" charset="0"/>
                <a:cs typeface="Arial" charset="0"/>
              </a:rPr>
              <a:t>The reaction hand grips the end shaft palm down</a:t>
            </a:r>
            <a:endParaRPr lang="en-US" sz="1800" dirty="0" smtClean="0">
              <a:latin typeface="Arial" charset="0"/>
              <a:cs typeface="Arial" charset="0"/>
            </a:endParaRP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 The weapon hand is then thrust forward as the baton is thrust downwards at a 45˚ angle towards the center mass of the subject</a:t>
            </a: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The striking surface is the middle shaft of the baton</a:t>
            </a:r>
          </a:p>
        </p:txBody>
      </p:sp>
      <p:pic>
        <p:nvPicPr>
          <p:cNvPr id="61444" name="Content Placeholder 4" descr="o straingt"/>
          <p:cNvPicPr>
            <a:picLocks noGrp="1" noChangeAspect="1" noChangeArrowheads="1"/>
          </p:cNvPicPr>
          <p:nvPr>
            <p:ph sz="half" idx="2"/>
          </p:nvPr>
        </p:nvPicPr>
        <p:blipFill>
          <a:blip r:embed="rId4" cstate="print"/>
          <a:stretch>
            <a:fillRect/>
          </a:stretch>
        </p:blipFill>
        <p:spPr bwMode="auto">
          <a:xfrm>
            <a:off x="4919871" y="1600200"/>
            <a:ext cx="3495257" cy="4525963"/>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 calcmode="lin" valueType="num">
                                      <p:cBhvr>
                                        <p:cTn id="7" dur="1000" fill="hold"/>
                                        <p:tgtEl>
                                          <p:spTgt spid="6963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963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963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9635">
                                            <p:txEl>
                                              <p:pRg st="1" end="1"/>
                                            </p:txEl>
                                          </p:spTgt>
                                        </p:tgtEl>
                                        <p:attrNameLst>
                                          <p:attrName>style.visibility</p:attrName>
                                        </p:attrNameLst>
                                      </p:cBhvr>
                                      <p:to>
                                        <p:strVal val="visible"/>
                                      </p:to>
                                    </p:set>
                                    <p:anim calcmode="lin" valueType="num">
                                      <p:cBhvr>
                                        <p:cTn id="14" dur="1000" fill="hold"/>
                                        <p:tgtEl>
                                          <p:spTgt spid="6963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963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963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9635">
                                            <p:txEl>
                                              <p:pRg st="2" end="2"/>
                                            </p:txEl>
                                          </p:spTgt>
                                        </p:tgtEl>
                                        <p:attrNameLst>
                                          <p:attrName>style.visibility</p:attrName>
                                        </p:attrNameLst>
                                      </p:cBhvr>
                                      <p:to>
                                        <p:strVal val="visible"/>
                                      </p:to>
                                    </p:set>
                                    <p:anim calcmode="lin" valueType="num">
                                      <p:cBhvr>
                                        <p:cTn id="21" dur="1000" fill="hold"/>
                                        <p:tgtEl>
                                          <p:spTgt spid="69635">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963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963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69635">
                                            <p:txEl>
                                              <p:pRg st="3" end="3"/>
                                            </p:txEl>
                                          </p:spTgt>
                                        </p:tgtEl>
                                        <p:attrNameLst>
                                          <p:attrName>style.visibility</p:attrName>
                                        </p:attrNameLst>
                                      </p:cBhvr>
                                      <p:to>
                                        <p:strVal val="visible"/>
                                      </p:to>
                                    </p:set>
                                    <p:anim calcmode="lin" valueType="num">
                                      <p:cBhvr>
                                        <p:cTn id="28" dur="1000" fill="hold"/>
                                        <p:tgtEl>
                                          <p:spTgt spid="69635">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6963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96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7268" name="Rectangle 4"/>
          <p:cNvSpPr>
            <a:spLocks noGrp="1" noChangeArrowheads="1"/>
          </p:cNvSpPr>
          <p:nvPr>
            <p:ph type="title"/>
          </p:nvPr>
        </p:nvSpPr>
        <p:spPr/>
        <p:txBody>
          <a:bodyPr>
            <a:normAutofit/>
          </a:bodyPr>
          <a:lstStyle/>
          <a:p>
            <a:r>
              <a:rPr lang="en-US" sz="5400" b="0" dirty="0"/>
              <a:t>Basic Certification</a:t>
            </a:r>
          </a:p>
        </p:txBody>
      </p:sp>
      <p:sp>
        <p:nvSpPr>
          <p:cNvPr id="267269" name="Rectangle 5"/>
          <p:cNvSpPr>
            <a:spLocks noGrp="1" noChangeArrowheads="1"/>
          </p:cNvSpPr>
          <p:nvPr>
            <p:ph idx="1"/>
          </p:nvPr>
        </p:nvSpPr>
        <p:spPr/>
        <p:txBody>
          <a:bodyPr/>
          <a:lstStyle/>
          <a:p>
            <a:pPr marL="533400" indent="-533400">
              <a:buClr>
                <a:srgbClr val="FFFF00"/>
              </a:buClr>
              <a:buFont typeface="Wingdings" pitchFamily="2" charset="2"/>
              <a:buNone/>
            </a:pPr>
            <a:r>
              <a:rPr lang="en-US"/>
              <a:t>Students must pass a</a:t>
            </a:r>
          </a:p>
          <a:p>
            <a:pPr marL="533400" indent="-533400">
              <a:buClr>
                <a:srgbClr val="FFFF00"/>
              </a:buClr>
              <a:buFont typeface="Wingdings" pitchFamily="2" charset="2"/>
              <a:buNone/>
            </a:pPr>
            <a:r>
              <a:rPr lang="en-US"/>
              <a:t>1. Written examination</a:t>
            </a:r>
          </a:p>
          <a:p>
            <a:pPr marL="533400" indent="-533400">
              <a:buClr>
                <a:srgbClr val="FFFF00"/>
              </a:buClr>
              <a:buFont typeface="Wingdings" pitchFamily="2" charset="2"/>
              <a:buNone/>
            </a:pPr>
            <a:r>
              <a:rPr lang="en-US"/>
              <a:t>2. Physical performance test</a:t>
            </a:r>
          </a:p>
          <a:p>
            <a:pPr marL="533400" indent="-533400">
              <a:buClr>
                <a:srgbClr val="FFFF00"/>
              </a:buClr>
              <a:buFont typeface="Wingdings" pitchFamily="2" charset="2"/>
              <a:buNone/>
            </a:pPr>
            <a:endParaRPr lang="en-US" sz="240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67269">
                                            <p:txEl>
                                              <p:pRg st="0" end="0"/>
                                            </p:txEl>
                                          </p:spTgt>
                                        </p:tgtEl>
                                        <p:attrNameLst>
                                          <p:attrName>style.visibility</p:attrName>
                                        </p:attrNameLst>
                                      </p:cBhvr>
                                      <p:to>
                                        <p:strVal val="visible"/>
                                      </p:to>
                                    </p:set>
                                    <p:animEffect transition="in" filter="fade">
                                      <p:cBhvr>
                                        <p:cTn id="7" dur="1000"/>
                                        <p:tgtEl>
                                          <p:spTgt spid="267269">
                                            <p:txEl>
                                              <p:pRg st="0" end="0"/>
                                            </p:txEl>
                                          </p:spTgt>
                                        </p:tgtEl>
                                      </p:cBhvr>
                                    </p:animEffect>
                                    <p:anim calcmode="lin" valueType="num">
                                      <p:cBhvr>
                                        <p:cTn id="8" dur="1000" fill="hold"/>
                                        <p:tgtEl>
                                          <p:spTgt spid="267269">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267269">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6726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67269">
                                            <p:txEl>
                                              <p:pRg st="1" end="1"/>
                                            </p:txEl>
                                          </p:spTgt>
                                        </p:tgtEl>
                                        <p:attrNameLst>
                                          <p:attrName>style.visibility</p:attrName>
                                        </p:attrNameLst>
                                      </p:cBhvr>
                                      <p:to>
                                        <p:strVal val="visible"/>
                                      </p:to>
                                    </p:set>
                                    <p:animEffect transition="in" filter="fade">
                                      <p:cBhvr>
                                        <p:cTn id="15" dur="1000"/>
                                        <p:tgtEl>
                                          <p:spTgt spid="267269">
                                            <p:txEl>
                                              <p:pRg st="1" end="1"/>
                                            </p:txEl>
                                          </p:spTgt>
                                        </p:tgtEl>
                                      </p:cBhvr>
                                    </p:animEffect>
                                    <p:anim calcmode="lin" valueType="num">
                                      <p:cBhvr>
                                        <p:cTn id="16" dur="1000" fill="hold"/>
                                        <p:tgtEl>
                                          <p:spTgt spid="267269">
                                            <p:txEl>
                                              <p:pRg st="1" end="1"/>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267269">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26726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67269">
                                            <p:txEl>
                                              <p:pRg st="2" end="2"/>
                                            </p:txEl>
                                          </p:spTgt>
                                        </p:tgtEl>
                                        <p:attrNameLst>
                                          <p:attrName>style.visibility</p:attrName>
                                        </p:attrNameLst>
                                      </p:cBhvr>
                                      <p:to>
                                        <p:strVal val="visible"/>
                                      </p:to>
                                    </p:set>
                                    <p:animEffect transition="in" filter="fade">
                                      <p:cBhvr>
                                        <p:cTn id="23" dur="1000"/>
                                        <p:tgtEl>
                                          <p:spTgt spid="267269">
                                            <p:txEl>
                                              <p:pRg st="2" end="2"/>
                                            </p:txEl>
                                          </p:spTgt>
                                        </p:tgtEl>
                                      </p:cBhvr>
                                    </p:animEffect>
                                    <p:anim calcmode="lin" valueType="num">
                                      <p:cBhvr>
                                        <p:cTn id="24" dur="1000" fill="hold"/>
                                        <p:tgtEl>
                                          <p:spTgt spid="267269">
                                            <p:txEl>
                                              <p:pRg st="2" end="2"/>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267269">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267269">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69"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fontAlgn="auto">
              <a:spcAft>
                <a:spcPts val="0"/>
              </a:spcAft>
              <a:defRPr/>
            </a:pPr>
            <a:r>
              <a:rPr lang="en-US" sz="5400" b="0" dirty="0" smtClean="0"/>
              <a:t>1.06 Safety</a:t>
            </a:r>
          </a:p>
        </p:txBody>
      </p:sp>
      <p:sp>
        <p:nvSpPr>
          <p:cNvPr id="10243" name="Rectangle 3"/>
          <p:cNvSpPr>
            <a:spLocks noGrp="1" noChangeArrowheads="1"/>
          </p:cNvSpPr>
          <p:nvPr>
            <p:ph idx="1"/>
          </p:nvPr>
        </p:nvSpPr>
        <p:spPr/>
        <p:txBody>
          <a:bodyPr/>
          <a:lstStyle/>
          <a:p>
            <a:pPr fontAlgn="auto">
              <a:lnSpc>
                <a:spcPct val="90000"/>
              </a:lnSpc>
              <a:spcAft>
                <a:spcPts val="0"/>
              </a:spcAft>
              <a:buClr>
                <a:srgbClr val="FFFF00"/>
              </a:buClr>
              <a:buSzPct val="80000"/>
              <a:defRPr/>
            </a:pPr>
            <a:r>
              <a:rPr lang="en-US" sz="2000" dirty="0" smtClean="0">
                <a:solidFill>
                  <a:srgbClr val="FF0000"/>
                </a:solidFill>
                <a:latin typeface="Arial" charset="0"/>
                <a:cs typeface="Arial" charset="0"/>
              </a:rPr>
              <a:t>SAFETY IS THE ULTIMATE RESPONSIBILITY OF THE INSTRUCTOR</a:t>
            </a:r>
          </a:p>
          <a:p>
            <a:pPr fontAlgn="auto">
              <a:lnSpc>
                <a:spcPct val="90000"/>
              </a:lnSpc>
              <a:spcAft>
                <a:spcPts val="0"/>
              </a:spcAft>
              <a:buClr>
                <a:srgbClr val="FFFF00"/>
              </a:buClr>
              <a:buSzPct val="80000"/>
              <a:defRPr/>
            </a:pPr>
            <a:r>
              <a:rPr lang="en-US" sz="2000" dirty="0" smtClean="0">
                <a:latin typeface="Arial" charset="0"/>
                <a:cs typeface="Arial" charset="0"/>
              </a:rPr>
              <a:t>No functional firearms or other weapons allowed in the training area</a:t>
            </a:r>
          </a:p>
          <a:p>
            <a:pPr fontAlgn="auto">
              <a:lnSpc>
                <a:spcPct val="90000"/>
              </a:lnSpc>
              <a:spcAft>
                <a:spcPts val="0"/>
              </a:spcAft>
              <a:buClr>
                <a:srgbClr val="FFFF00"/>
              </a:buClr>
              <a:buSzPct val="80000"/>
              <a:defRPr/>
            </a:pPr>
            <a:r>
              <a:rPr lang="en-US" sz="2000" dirty="0" smtClean="0">
                <a:latin typeface="Arial" charset="0"/>
                <a:cs typeface="Arial" charset="0"/>
              </a:rPr>
              <a:t>No jewelry</a:t>
            </a:r>
          </a:p>
          <a:p>
            <a:pPr fontAlgn="auto">
              <a:lnSpc>
                <a:spcPct val="90000"/>
              </a:lnSpc>
              <a:spcAft>
                <a:spcPts val="0"/>
              </a:spcAft>
              <a:buClr>
                <a:srgbClr val="FFFF00"/>
              </a:buClr>
              <a:buSzPct val="80000"/>
              <a:defRPr/>
            </a:pPr>
            <a:r>
              <a:rPr lang="en-US" sz="2000" dirty="0" smtClean="0">
                <a:latin typeface="Arial" charset="0"/>
                <a:cs typeface="Arial" charset="0"/>
              </a:rPr>
              <a:t>Mouth guards are required</a:t>
            </a:r>
          </a:p>
          <a:p>
            <a:pPr fontAlgn="auto">
              <a:lnSpc>
                <a:spcPct val="90000"/>
              </a:lnSpc>
              <a:spcAft>
                <a:spcPts val="0"/>
              </a:spcAft>
              <a:buClr>
                <a:srgbClr val="FFFF00"/>
              </a:buClr>
              <a:buSzPct val="80000"/>
              <a:defRPr/>
            </a:pPr>
            <a:r>
              <a:rPr lang="en-US" sz="2000" dirty="0" smtClean="0">
                <a:latin typeface="Arial" charset="0"/>
                <a:cs typeface="Arial" charset="0"/>
              </a:rPr>
              <a:t>Shoes should have good lateral and linear support</a:t>
            </a:r>
          </a:p>
          <a:p>
            <a:pPr fontAlgn="auto">
              <a:lnSpc>
                <a:spcPct val="90000"/>
              </a:lnSpc>
              <a:spcAft>
                <a:spcPts val="0"/>
              </a:spcAft>
              <a:buClr>
                <a:srgbClr val="FFFF00"/>
              </a:buClr>
              <a:buSzPct val="80000"/>
              <a:defRPr/>
            </a:pPr>
            <a:r>
              <a:rPr lang="en-US" sz="2000" dirty="0" smtClean="0">
                <a:latin typeface="Arial" charset="0"/>
                <a:cs typeface="Arial" charset="0"/>
              </a:rPr>
              <a:t>Only ASP batons will be used</a:t>
            </a:r>
          </a:p>
          <a:p>
            <a:pPr fontAlgn="auto">
              <a:lnSpc>
                <a:spcPct val="90000"/>
              </a:lnSpc>
              <a:spcAft>
                <a:spcPts val="0"/>
              </a:spcAft>
              <a:buClr>
                <a:srgbClr val="FFFF00"/>
              </a:buClr>
              <a:buSzPct val="80000"/>
              <a:defRPr/>
            </a:pPr>
            <a:r>
              <a:rPr lang="en-US" sz="2000" dirty="0" smtClean="0">
                <a:latin typeface="Arial" charset="0"/>
                <a:cs typeface="Arial" charset="0"/>
              </a:rPr>
              <a:t>The training area will be kept clear</a:t>
            </a:r>
          </a:p>
          <a:p>
            <a:pPr fontAlgn="auto">
              <a:lnSpc>
                <a:spcPct val="90000"/>
              </a:lnSpc>
              <a:spcAft>
                <a:spcPts val="0"/>
              </a:spcAft>
              <a:buClr>
                <a:srgbClr val="FFFF00"/>
              </a:buClr>
              <a:buSzPct val="80000"/>
              <a:defRPr/>
            </a:pPr>
            <a:r>
              <a:rPr lang="en-US" sz="2000" dirty="0" smtClean="0">
                <a:latin typeface="Arial" charset="0"/>
                <a:cs typeface="Arial" charset="0"/>
              </a:rPr>
              <a:t>The Trainer will have a safety set</a:t>
            </a:r>
          </a:p>
          <a:p>
            <a:pPr fontAlgn="auto">
              <a:lnSpc>
                <a:spcPct val="90000"/>
              </a:lnSpc>
              <a:spcAft>
                <a:spcPts val="0"/>
              </a:spcAft>
              <a:buClr>
                <a:srgbClr val="FFFF00"/>
              </a:buClr>
              <a:buSzPct val="80000"/>
              <a:defRPr/>
            </a:pPr>
            <a:r>
              <a:rPr lang="en-US" sz="2000" dirty="0" smtClean="0">
                <a:latin typeface="Arial" charset="0"/>
                <a:cs typeface="Arial" charset="0"/>
              </a:rPr>
              <a:t>All activity will stop on the whistle</a:t>
            </a:r>
          </a:p>
          <a:p>
            <a:pPr fontAlgn="auto">
              <a:lnSpc>
                <a:spcPct val="90000"/>
              </a:lnSpc>
              <a:spcAft>
                <a:spcPts val="0"/>
              </a:spcAft>
              <a:buClr>
                <a:srgbClr val="FFFF00"/>
              </a:buClr>
              <a:buSzPct val="80000"/>
              <a:defRPr/>
            </a:pPr>
            <a:r>
              <a:rPr lang="en-US" sz="2000" dirty="0" smtClean="0">
                <a:latin typeface="Arial" charset="0"/>
                <a:cs typeface="Arial" charset="0"/>
              </a:rPr>
              <a:t>Participants will only strike areas covered by a training bag or protective training suit</a:t>
            </a:r>
          </a:p>
          <a:p>
            <a:pPr fontAlgn="auto">
              <a:lnSpc>
                <a:spcPct val="90000"/>
              </a:lnSpc>
              <a:spcAft>
                <a:spcPts val="0"/>
              </a:spcAft>
              <a:buClr>
                <a:srgbClr val="FFFF00"/>
              </a:buClr>
              <a:buSzPct val="80000"/>
              <a:defRPr/>
            </a:pPr>
            <a:r>
              <a:rPr lang="en-US" sz="2000" dirty="0" smtClean="0">
                <a:latin typeface="Arial" charset="0"/>
                <a:cs typeface="Arial" charset="0"/>
              </a:rPr>
              <a:t>Batons will be kept in scabbards on duty belts when not in use</a:t>
            </a:r>
          </a:p>
          <a:p>
            <a:pPr fontAlgn="auto">
              <a:lnSpc>
                <a:spcPct val="90000"/>
              </a:lnSpc>
              <a:spcAft>
                <a:spcPts val="0"/>
              </a:spcAft>
              <a:buClr>
                <a:srgbClr val="FFFF00"/>
              </a:buClr>
              <a:buFont typeface="Wingdings" pitchFamily="2" charset="2"/>
              <a:buChar char="§"/>
              <a:defRPr/>
            </a:pPr>
            <a:endParaRPr lang="en-US" sz="2000" dirty="0" smtClean="0">
              <a:latin typeface="Arial" charset="0"/>
              <a:cs typeface="Arial"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1000"/>
                                        <p:tgtEl>
                                          <p:spTgt spid="10243">
                                            <p:txEl>
                                              <p:pRg st="0" end="0"/>
                                            </p:txEl>
                                          </p:spTgt>
                                        </p:tgtEl>
                                      </p:cBhvr>
                                    </p:animEffect>
                                    <p:anim calcmode="lin" valueType="num">
                                      <p:cBhvr>
                                        <p:cTn id="8" dur="10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024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24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animEffect transition="in" filter="fade">
                                      <p:cBhvr>
                                        <p:cTn id="15" dur="1000"/>
                                        <p:tgtEl>
                                          <p:spTgt spid="10243">
                                            <p:txEl>
                                              <p:pRg st="1" end="1"/>
                                            </p:txEl>
                                          </p:spTgt>
                                        </p:tgtEl>
                                      </p:cBhvr>
                                    </p:animEffect>
                                    <p:anim calcmode="lin" valueType="num">
                                      <p:cBhvr>
                                        <p:cTn id="16" dur="10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024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024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10243">
                                            <p:txEl>
                                              <p:pRg st="2" end="2"/>
                                            </p:txEl>
                                          </p:spTgt>
                                        </p:tgtEl>
                                        <p:attrNameLst>
                                          <p:attrName>style.visibility</p:attrName>
                                        </p:attrNameLst>
                                      </p:cBhvr>
                                      <p:to>
                                        <p:strVal val="visible"/>
                                      </p:to>
                                    </p:set>
                                    <p:animEffect transition="in" filter="fade">
                                      <p:cBhvr>
                                        <p:cTn id="21" dur="1000"/>
                                        <p:tgtEl>
                                          <p:spTgt spid="10243">
                                            <p:txEl>
                                              <p:pRg st="2" end="2"/>
                                            </p:txEl>
                                          </p:spTgt>
                                        </p:tgtEl>
                                      </p:cBhvr>
                                    </p:animEffect>
                                    <p:anim calcmode="lin" valueType="num">
                                      <p:cBhvr>
                                        <p:cTn id="22" dur="10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1024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024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10243">
                                            <p:txEl>
                                              <p:pRg st="3" end="3"/>
                                            </p:txEl>
                                          </p:spTgt>
                                        </p:tgtEl>
                                        <p:attrNameLst>
                                          <p:attrName>style.visibility</p:attrName>
                                        </p:attrNameLst>
                                      </p:cBhvr>
                                      <p:to>
                                        <p:strVal val="visible"/>
                                      </p:to>
                                    </p:set>
                                    <p:animEffect transition="in" filter="fade">
                                      <p:cBhvr>
                                        <p:cTn id="27" dur="1000"/>
                                        <p:tgtEl>
                                          <p:spTgt spid="10243">
                                            <p:txEl>
                                              <p:pRg st="3" end="3"/>
                                            </p:txEl>
                                          </p:spTgt>
                                        </p:tgtEl>
                                      </p:cBhvr>
                                    </p:animEffect>
                                    <p:anim calcmode="lin" valueType="num">
                                      <p:cBhvr>
                                        <p:cTn id="28" dur="1000" fill="hold"/>
                                        <p:tgtEl>
                                          <p:spTgt spid="1024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1024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243">
                                            <p:txEl>
                                              <p:pRg st="3" end="3"/>
                                            </p:txEl>
                                          </p:spTgt>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0"/>
                                  </p:stCondLst>
                                  <p:childTnLst>
                                    <p:set>
                                      <p:cBhvr>
                                        <p:cTn id="32" dur="1" fill="hold">
                                          <p:stCondLst>
                                            <p:cond delay="0"/>
                                          </p:stCondLst>
                                        </p:cTn>
                                        <p:tgtEl>
                                          <p:spTgt spid="10243">
                                            <p:txEl>
                                              <p:pRg st="4" end="4"/>
                                            </p:txEl>
                                          </p:spTgt>
                                        </p:tgtEl>
                                        <p:attrNameLst>
                                          <p:attrName>style.visibility</p:attrName>
                                        </p:attrNameLst>
                                      </p:cBhvr>
                                      <p:to>
                                        <p:strVal val="visible"/>
                                      </p:to>
                                    </p:set>
                                    <p:animEffect transition="in" filter="fade">
                                      <p:cBhvr>
                                        <p:cTn id="33" dur="1000"/>
                                        <p:tgtEl>
                                          <p:spTgt spid="10243">
                                            <p:txEl>
                                              <p:pRg st="4" end="4"/>
                                            </p:txEl>
                                          </p:spTgt>
                                        </p:tgtEl>
                                      </p:cBhvr>
                                    </p:animEffect>
                                    <p:anim calcmode="lin" valueType="num">
                                      <p:cBhvr>
                                        <p:cTn id="34" dur="10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10243">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10243">
                                            <p:txEl>
                                              <p:pRg st="4" end="4"/>
                                            </p:txEl>
                                          </p:spTgt>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10243">
                                            <p:txEl>
                                              <p:pRg st="5" end="5"/>
                                            </p:txEl>
                                          </p:spTgt>
                                        </p:tgtEl>
                                        <p:attrNameLst>
                                          <p:attrName>style.visibility</p:attrName>
                                        </p:attrNameLst>
                                      </p:cBhvr>
                                      <p:to>
                                        <p:strVal val="visible"/>
                                      </p:to>
                                    </p:set>
                                    <p:animEffect transition="in" filter="fade">
                                      <p:cBhvr>
                                        <p:cTn id="39" dur="1000"/>
                                        <p:tgtEl>
                                          <p:spTgt spid="10243">
                                            <p:txEl>
                                              <p:pRg st="5" end="5"/>
                                            </p:txEl>
                                          </p:spTgt>
                                        </p:tgtEl>
                                      </p:cBhvr>
                                    </p:animEffect>
                                    <p:anim calcmode="lin" valueType="num">
                                      <p:cBhvr>
                                        <p:cTn id="40" dur="1000" fill="hold"/>
                                        <p:tgtEl>
                                          <p:spTgt spid="10243">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10243">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0243">
                                            <p:txEl>
                                              <p:pRg st="5" end="5"/>
                                            </p:txEl>
                                          </p:spTgt>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10243">
                                            <p:txEl>
                                              <p:pRg st="6" end="6"/>
                                            </p:txEl>
                                          </p:spTgt>
                                        </p:tgtEl>
                                        <p:attrNameLst>
                                          <p:attrName>style.visibility</p:attrName>
                                        </p:attrNameLst>
                                      </p:cBhvr>
                                      <p:to>
                                        <p:strVal val="visible"/>
                                      </p:to>
                                    </p:set>
                                    <p:animEffect transition="in" filter="fade">
                                      <p:cBhvr>
                                        <p:cTn id="45" dur="1000"/>
                                        <p:tgtEl>
                                          <p:spTgt spid="10243">
                                            <p:txEl>
                                              <p:pRg st="6" end="6"/>
                                            </p:txEl>
                                          </p:spTgt>
                                        </p:tgtEl>
                                      </p:cBhvr>
                                    </p:animEffect>
                                    <p:anim calcmode="lin" valueType="num">
                                      <p:cBhvr>
                                        <p:cTn id="46" dur="1000" fill="hold"/>
                                        <p:tgtEl>
                                          <p:spTgt spid="10243">
                                            <p:txEl>
                                              <p:pRg st="6" end="6"/>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10243">
                                            <p:txEl>
                                              <p:pRg st="6" end="6"/>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0243">
                                            <p:txEl>
                                              <p:pRg st="6" end="6"/>
                                            </p:txEl>
                                          </p:spTgt>
                                        </p:tgtEl>
                                        <p:attrNameLst>
                                          <p:attrName>ppt_y</p:attrName>
                                        </p:attrNameLst>
                                      </p:cBhvr>
                                      <p:tavLst>
                                        <p:tav tm="0">
                                          <p:val>
                                            <p:strVal val="#ppt_y-.03"/>
                                          </p:val>
                                        </p:tav>
                                        <p:tav tm="100000">
                                          <p:val>
                                            <p:strVal val="#ppt_y"/>
                                          </p:val>
                                        </p:tav>
                                      </p:tavLst>
                                    </p:anim>
                                  </p:childTnLst>
                                </p:cTn>
                              </p:par>
                              <p:par>
                                <p:cTn id="49" presetID="37" presetClass="entr" presetSubtype="0" fill="hold" nodeType="withEffect">
                                  <p:stCondLst>
                                    <p:cond delay="0"/>
                                  </p:stCondLst>
                                  <p:childTnLst>
                                    <p:set>
                                      <p:cBhvr>
                                        <p:cTn id="50" dur="1" fill="hold">
                                          <p:stCondLst>
                                            <p:cond delay="0"/>
                                          </p:stCondLst>
                                        </p:cTn>
                                        <p:tgtEl>
                                          <p:spTgt spid="10243">
                                            <p:txEl>
                                              <p:pRg st="7" end="7"/>
                                            </p:txEl>
                                          </p:spTgt>
                                        </p:tgtEl>
                                        <p:attrNameLst>
                                          <p:attrName>style.visibility</p:attrName>
                                        </p:attrNameLst>
                                      </p:cBhvr>
                                      <p:to>
                                        <p:strVal val="visible"/>
                                      </p:to>
                                    </p:set>
                                    <p:animEffect transition="in" filter="fade">
                                      <p:cBhvr>
                                        <p:cTn id="51" dur="1000"/>
                                        <p:tgtEl>
                                          <p:spTgt spid="10243">
                                            <p:txEl>
                                              <p:pRg st="7" end="7"/>
                                            </p:txEl>
                                          </p:spTgt>
                                        </p:tgtEl>
                                      </p:cBhvr>
                                    </p:animEffect>
                                    <p:anim calcmode="lin" valueType="num">
                                      <p:cBhvr>
                                        <p:cTn id="52" dur="1000" fill="hold"/>
                                        <p:tgtEl>
                                          <p:spTgt spid="10243">
                                            <p:txEl>
                                              <p:pRg st="7" end="7"/>
                                            </p:txEl>
                                          </p:spTgt>
                                        </p:tgtEl>
                                        <p:attrNameLst>
                                          <p:attrName>ppt_x</p:attrName>
                                        </p:attrNameLst>
                                      </p:cBhvr>
                                      <p:tavLst>
                                        <p:tav tm="0">
                                          <p:val>
                                            <p:strVal val="#ppt_x"/>
                                          </p:val>
                                        </p:tav>
                                        <p:tav tm="100000">
                                          <p:val>
                                            <p:strVal val="#ppt_x"/>
                                          </p:val>
                                        </p:tav>
                                      </p:tavLst>
                                    </p:anim>
                                    <p:anim calcmode="lin" valueType="num">
                                      <p:cBhvr>
                                        <p:cTn id="53" dur="900" decel="100000" fill="hold"/>
                                        <p:tgtEl>
                                          <p:spTgt spid="10243">
                                            <p:txEl>
                                              <p:pRg st="7" end="7"/>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0243">
                                            <p:txEl>
                                              <p:pRg st="7" end="7"/>
                                            </p:txEl>
                                          </p:spTgt>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10243">
                                            <p:txEl>
                                              <p:pRg st="8" end="8"/>
                                            </p:txEl>
                                          </p:spTgt>
                                        </p:tgtEl>
                                        <p:attrNameLst>
                                          <p:attrName>style.visibility</p:attrName>
                                        </p:attrNameLst>
                                      </p:cBhvr>
                                      <p:to>
                                        <p:strVal val="visible"/>
                                      </p:to>
                                    </p:set>
                                    <p:animEffect transition="in" filter="fade">
                                      <p:cBhvr>
                                        <p:cTn id="57" dur="1000"/>
                                        <p:tgtEl>
                                          <p:spTgt spid="10243">
                                            <p:txEl>
                                              <p:pRg st="8" end="8"/>
                                            </p:txEl>
                                          </p:spTgt>
                                        </p:tgtEl>
                                      </p:cBhvr>
                                    </p:animEffect>
                                    <p:anim calcmode="lin" valueType="num">
                                      <p:cBhvr>
                                        <p:cTn id="58" dur="1000" fill="hold"/>
                                        <p:tgtEl>
                                          <p:spTgt spid="10243">
                                            <p:txEl>
                                              <p:pRg st="8" end="8"/>
                                            </p:txEl>
                                          </p:spTgt>
                                        </p:tgtEl>
                                        <p:attrNameLst>
                                          <p:attrName>ppt_x</p:attrName>
                                        </p:attrNameLst>
                                      </p:cBhvr>
                                      <p:tavLst>
                                        <p:tav tm="0">
                                          <p:val>
                                            <p:strVal val="#ppt_x"/>
                                          </p:val>
                                        </p:tav>
                                        <p:tav tm="100000">
                                          <p:val>
                                            <p:strVal val="#ppt_x"/>
                                          </p:val>
                                        </p:tav>
                                      </p:tavLst>
                                    </p:anim>
                                    <p:anim calcmode="lin" valueType="num">
                                      <p:cBhvr>
                                        <p:cTn id="59" dur="900" decel="100000" fill="hold"/>
                                        <p:tgtEl>
                                          <p:spTgt spid="10243">
                                            <p:txEl>
                                              <p:pRg st="8" end="8"/>
                                            </p:txEl>
                                          </p:spTgt>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0243">
                                            <p:txEl>
                                              <p:pRg st="8" end="8"/>
                                            </p:txEl>
                                          </p:spTgt>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10243">
                                            <p:txEl>
                                              <p:pRg st="9" end="9"/>
                                            </p:txEl>
                                          </p:spTgt>
                                        </p:tgtEl>
                                        <p:attrNameLst>
                                          <p:attrName>style.visibility</p:attrName>
                                        </p:attrNameLst>
                                      </p:cBhvr>
                                      <p:to>
                                        <p:strVal val="visible"/>
                                      </p:to>
                                    </p:set>
                                    <p:animEffect transition="in" filter="fade">
                                      <p:cBhvr>
                                        <p:cTn id="63" dur="1000"/>
                                        <p:tgtEl>
                                          <p:spTgt spid="10243">
                                            <p:txEl>
                                              <p:pRg st="9" end="9"/>
                                            </p:txEl>
                                          </p:spTgt>
                                        </p:tgtEl>
                                      </p:cBhvr>
                                    </p:animEffect>
                                    <p:anim calcmode="lin" valueType="num">
                                      <p:cBhvr>
                                        <p:cTn id="64" dur="1000" fill="hold"/>
                                        <p:tgtEl>
                                          <p:spTgt spid="10243">
                                            <p:txEl>
                                              <p:pRg st="9" end="9"/>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10243">
                                            <p:txEl>
                                              <p:pRg st="9" end="9"/>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0243">
                                            <p:txEl>
                                              <p:pRg st="9" end="9"/>
                                            </p:txEl>
                                          </p:spTgt>
                                        </p:tgtEl>
                                        <p:attrNameLst>
                                          <p:attrName>ppt_y</p:attrName>
                                        </p:attrNameLst>
                                      </p:cBhvr>
                                      <p:tavLst>
                                        <p:tav tm="0">
                                          <p:val>
                                            <p:strVal val="#ppt_y-.03"/>
                                          </p:val>
                                        </p:tav>
                                        <p:tav tm="100000">
                                          <p:val>
                                            <p:strVal val="#ppt_y"/>
                                          </p:val>
                                        </p:tav>
                                      </p:tavLst>
                                    </p:anim>
                                  </p:childTnLst>
                                </p:cTn>
                              </p:par>
                              <p:par>
                                <p:cTn id="67" presetID="37" presetClass="entr" presetSubtype="0" fill="hold" nodeType="withEffect">
                                  <p:stCondLst>
                                    <p:cond delay="0"/>
                                  </p:stCondLst>
                                  <p:childTnLst>
                                    <p:set>
                                      <p:cBhvr>
                                        <p:cTn id="68" dur="1" fill="hold">
                                          <p:stCondLst>
                                            <p:cond delay="0"/>
                                          </p:stCondLst>
                                        </p:cTn>
                                        <p:tgtEl>
                                          <p:spTgt spid="10243">
                                            <p:txEl>
                                              <p:pRg st="10" end="10"/>
                                            </p:txEl>
                                          </p:spTgt>
                                        </p:tgtEl>
                                        <p:attrNameLst>
                                          <p:attrName>style.visibility</p:attrName>
                                        </p:attrNameLst>
                                      </p:cBhvr>
                                      <p:to>
                                        <p:strVal val="visible"/>
                                      </p:to>
                                    </p:set>
                                    <p:animEffect transition="in" filter="fade">
                                      <p:cBhvr>
                                        <p:cTn id="69" dur="1000"/>
                                        <p:tgtEl>
                                          <p:spTgt spid="10243">
                                            <p:txEl>
                                              <p:pRg st="10" end="10"/>
                                            </p:txEl>
                                          </p:spTgt>
                                        </p:tgtEl>
                                      </p:cBhvr>
                                    </p:animEffect>
                                    <p:anim calcmode="lin" valueType="num">
                                      <p:cBhvr>
                                        <p:cTn id="70" dur="1000" fill="hold"/>
                                        <p:tgtEl>
                                          <p:spTgt spid="10243">
                                            <p:txEl>
                                              <p:pRg st="10" end="10"/>
                                            </p:txEl>
                                          </p:spTgt>
                                        </p:tgtEl>
                                        <p:attrNameLst>
                                          <p:attrName>ppt_x</p:attrName>
                                        </p:attrNameLst>
                                      </p:cBhvr>
                                      <p:tavLst>
                                        <p:tav tm="0">
                                          <p:val>
                                            <p:strVal val="#ppt_x"/>
                                          </p:val>
                                        </p:tav>
                                        <p:tav tm="100000">
                                          <p:val>
                                            <p:strVal val="#ppt_x"/>
                                          </p:val>
                                        </p:tav>
                                      </p:tavLst>
                                    </p:anim>
                                    <p:anim calcmode="lin" valueType="num">
                                      <p:cBhvr>
                                        <p:cTn id="71" dur="900" decel="100000" fill="hold"/>
                                        <p:tgtEl>
                                          <p:spTgt spid="10243">
                                            <p:txEl>
                                              <p:pRg st="10" end="10"/>
                                            </p:txEl>
                                          </p:spTgt>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0243">
                                            <p:txEl>
                                              <p:pRg st="10" end="1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Certification (ABC)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effectLst>
                  <a:outerShdw blurRad="38100" dist="38100" dir="2700000" algn="tl">
                    <a:srgbClr val="000000">
                      <a:alpha val="43137"/>
                    </a:srgbClr>
                  </a:outerShdw>
                </a:effectLst>
                <a:latin typeface="Arial Black" pitchFamily="34" charset="0"/>
              </a:rPr>
              <a:t>Section 2: Control Theory</a:t>
            </a:r>
            <a:endParaRPr lang="en-US" dirty="0">
              <a:solidFill>
                <a:srgbClr val="FFC269"/>
              </a:solidFill>
              <a:effectLst>
                <a:outerShdw blurRad="38100" dist="38100" dir="2700000" algn="tl">
                  <a:srgbClr val="000000">
                    <a:alpha val="43137"/>
                  </a:srgbClr>
                </a:outerShdw>
              </a:effectLst>
              <a:latin typeface="Arial Black" pitchFamily="34" charset="0"/>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fontAlgn="auto">
              <a:spcAft>
                <a:spcPts val="0"/>
              </a:spcAft>
              <a:defRPr/>
            </a:pPr>
            <a:r>
              <a:rPr lang="en-US" sz="5400" b="0" dirty="0" smtClean="0"/>
              <a:t>2.01 Overview</a:t>
            </a:r>
          </a:p>
        </p:txBody>
      </p:sp>
      <p:sp>
        <p:nvSpPr>
          <p:cNvPr id="12291" name="Rectangle 3"/>
          <p:cNvSpPr>
            <a:spLocks noGrp="1" noChangeArrowheads="1"/>
          </p:cNvSpPr>
          <p:nvPr>
            <p:ph idx="1"/>
          </p:nvPr>
        </p:nvSpPr>
        <p:spPr/>
        <p:txBody>
          <a:bodyPr/>
          <a:lstStyle/>
          <a:p>
            <a:pPr fontAlgn="auto">
              <a:spcAft>
                <a:spcPts val="0"/>
              </a:spcAft>
              <a:buClr>
                <a:srgbClr val="FFFF00"/>
              </a:buClr>
              <a:buSzPct val="80000"/>
              <a:defRPr/>
            </a:pPr>
            <a:r>
              <a:rPr lang="en-US" sz="2800" dirty="0" smtClean="0">
                <a:latin typeface="Arial" charset="0"/>
                <a:cs typeface="Arial" charset="0"/>
              </a:rPr>
              <a:t>The ability to use force against the public is permitted to law enforcement under the 4</a:t>
            </a:r>
            <a:r>
              <a:rPr lang="en-US" sz="2800" baseline="30000" dirty="0" smtClean="0">
                <a:latin typeface="Arial" charset="0"/>
                <a:cs typeface="Arial" charset="0"/>
              </a:rPr>
              <a:t>th</a:t>
            </a:r>
            <a:r>
              <a:rPr lang="en-US" sz="2800" dirty="0" smtClean="0">
                <a:latin typeface="Arial" charset="0"/>
                <a:cs typeface="Arial" charset="0"/>
              </a:rPr>
              <a:t> Amendment</a:t>
            </a:r>
          </a:p>
          <a:p>
            <a:pPr fontAlgn="auto">
              <a:spcAft>
                <a:spcPts val="0"/>
              </a:spcAft>
              <a:buClr>
                <a:srgbClr val="FFFF00"/>
              </a:buClr>
              <a:buSzPct val="80000"/>
              <a:defRPr/>
            </a:pPr>
            <a:r>
              <a:rPr lang="en-US" sz="2800" dirty="0" smtClean="0">
                <a:latin typeface="Arial" charset="0"/>
                <a:cs typeface="Arial" charset="0"/>
              </a:rPr>
              <a:t>As a result of the responsibility, the use of force comes under close scrutiny by both the public and the courts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1000"/>
                                        <p:tgtEl>
                                          <p:spTgt spid="12291">
                                            <p:txEl>
                                              <p:pRg st="0" end="0"/>
                                            </p:txEl>
                                          </p:spTgt>
                                        </p:tgtEl>
                                      </p:cBhvr>
                                    </p:animEffect>
                                    <p:anim calcmode="lin" valueType="num">
                                      <p:cBhvr>
                                        <p:cTn id="8" dur="1000" fill="hold"/>
                                        <p:tgtEl>
                                          <p:spTgt spid="1229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229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29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12291">
                                            <p:txEl>
                                              <p:pRg st="1" end="1"/>
                                            </p:txEl>
                                          </p:spTgt>
                                        </p:tgtEl>
                                        <p:attrNameLst>
                                          <p:attrName>style.visibility</p:attrName>
                                        </p:attrNameLst>
                                      </p:cBhvr>
                                      <p:to>
                                        <p:strVal val="visible"/>
                                      </p:to>
                                    </p:set>
                                    <p:animEffect transition="in" filter="fade">
                                      <p:cBhvr>
                                        <p:cTn id="15" dur="1000"/>
                                        <p:tgtEl>
                                          <p:spTgt spid="12291">
                                            <p:txEl>
                                              <p:pRg st="1" end="1"/>
                                            </p:txEl>
                                          </p:spTgt>
                                        </p:tgtEl>
                                      </p:cBhvr>
                                    </p:animEffect>
                                    <p:anim calcmode="lin" valueType="num">
                                      <p:cBhvr>
                                        <p:cTn id="16" dur="1000" fill="hold"/>
                                        <p:tgtEl>
                                          <p:spTgt spid="1229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229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2291">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866</TotalTime>
  <Words>2765</Words>
  <Application>Microsoft Office PowerPoint</Application>
  <PresentationFormat>On-screen Show (4:3)</PresentationFormat>
  <Paragraphs>301</Paragraphs>
  <Slides>53</Slides>
  <Notes>53</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Master</vt:lpstr>
      <vt:lpstr>Slide 1</vt:lpstr>
      <vt:lpstr>ASP Baton Certification (ABC) Program</vt:lpstr>
      <vt:lpstr>Course Description</vt:lpstr>
      <vt:lpstr>1.04 Course Description</vt:lpstr>
      <vt:lpstr>1.05 Program Standards</vt:lpstr>
      <vt:lpstr>Basic Certification</vt:lpstr>
      <vt:lpstr>1.06 Safety</vt:lpstr>
      <vt:lpstr>ASP Baton Certification (ABC) Program</vt:lpstr>
      <vt:lpstr>2.01 Overview</vt:lpstr>
      <vt:lpstr>   2.02 Confrontational Continuum</vt:lpstr>
      <vt:lpstr>  2.06 Use of Force Evaluations</vt:lpstr>
      <vt:lpstr>Slide 12</vt:lpstr>
      <vt:lpstr>2.11 Documentation</vt:lpstr>
      <vt:lpstr>ASP Baton Certification (ABC) Program</vt:lpstr>
      <vt:lpstr> Overview</vt:lpstr>
      <vt:lpstr>3.07 Maintenance and  3.08 Adjustment</vt:lpstr>
      <vt:lpstr>Lever Loc Baton</vt:lpstr>
      <vt:lpstr>3.10 Rotating Scabbards</vt:lpstr>
      <vt:lpstr>ASP also makes a full line of accessories for the batons</vt:lpstr>
      <vt:lpstr>ASP Baton Certification (ABC) Program</vt:lpstr>
      <vt:lpstr>Principles of Human Movement</vt:lpstr>
      <vt:lpstr>Slide 22</vt:lpstr>
      <vt:lpstr>Slide 23</vt:lpstr>
      <vt:lpstr>Slide 24</vt:lpstr>
      <vt:lpstr>Slide 25</vt:lpstr>
      <vt:lpstr>Slide 26</vt:lpstr>
      <vt:lpstr>Slide 27</vt:lpstr>
      <vt:lpstr>Slide 28</vt:lpstr>
      <vt:lpstr>ASP Baton Certification (ABC) Program</vt:lpstr>
      <vt:lpstr>Training Terminology</vt:lpstr>
      <vt:lpstr>ASP Baton Certification (ABC) Program</vt:lpstr>
      <vt:lpstr>6.01 Warm-Up and Warm-Down</vt:lpstr>
      <vt:lpstr>6.02 Progressive Training</vt:lpstr>
      <vt:lpstr>6.05 Drill Formations</vt:lpstr>
      <vt:lpstr>6.06 Verbalization</vt:lpstr>
      <vt:lpstr>6.07 Stances</vt:lpstr>
      <vt:lpstr>6.09 Safe Separation</vt:lpstr>
      <vt:lpstr>6.10 Stabilization and 6.11 Restraint</vt:lpstr>
      <vt:lpstr>ASP Baton Certification (ABC) Program</vt:lpstr>
      <vt:lpstr>7.01 Portation and 7.02 Presentation</vt:lpstr>
      <vt:lpstr>7.05 ASP Modes</vt:lpstr>
      <vt:lpstr>7.07 Opening the ASP Tactical Baton</vt:lpstr>
      <vt:lpstr>7.08 Closing the ASP Tactical Baton</vt:lpstr>
      <vt:lpstr>ASP Baton Certification (ABC) Program</vt:lpstr>
      <vt:lpstr>Baton Strikes</vt:lpstr>
      <vt:lpstr>8.01 Closed Mode Strikes</vt:lpstr>
      <vt:lpstr>8.01a  Weapon Strike</vt:lpstr>
      <vt:lpstr>8.01b  Reaction Strike</vt:lpstr>
      <vt:lpstr>8.01c Straight Strike</vt:lpstr>
      <vt:lpstr>8.02 Open Mode Strikes</vt:lpstr>
      <vt:lpstr>8.02a Weapon Strike</vt:lpstr>
      <vt:lpstr>8.02c Reaction Strike</vt:lpstr>
      <vt:lpstr>8.02d Straight Strike</vt:lpstr>
    </vt:vector>
  </TitlesOfParts>
  <Company>City of Sioux Falls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pdres</dc:creator>
  <cp:lastModifiedBy>Ronald Schwint</cp:lastModifiedBy>
  <cp:revision>50</cp:revision>
  <dcterms:created xsi:type="dcterms:W3CDTF">2004-06-06T02:49:05Z</dcterms:created>
  <dcterms:modified xsi:type="dcterms:W3CDTF">2009-01-22T00:59:17Z</dcterms:modified>
</cp:coreProperties>
</file>