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1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3" r:id="rId1"/>
    <p:sldMasterId id="2147483678" r:id="rId2"/>
  </p:sldMasterIdLst>
  <p:notesMasterIdLst>
    <p:notesMasterId r:id="rId49"/>
  </p:notesMasterIdLst>
  <p:sldIdLst>
    <p:sldId id="322" r:id="rId3"/>
    <p:sldId id="323" r:id="rId4"/>
    <p:sldId id="324" r:id="rId5"/>
    <p:sldId id="325" r:id="rId6"/>
    <p:sldId id="326" r:id="rId7"/>
    <p:sldId id="327" r:id="rId8"/>
    <p:sldId id="328" r:id="rId9"/>
    <p:sldId id="329" r:id="rId10"/>
    <p:sldId id="330" r:id="rId11"/>
    <p:sldId id="331" r:id="rId12"/>
    <p:sldId id="332" r:id="rId13"/>
    <p:sldId id="333" r:id="rId14"/>
    <p:sldId id="334" r:id="rId15"/>
    <p:sldId id="351" r:id="rId16"/>
    <p:sldId id="384" r:id="rId17"/>
    <p:sldId id="402" r:id="rId18"/>
    <p:sldId id="403" r:id="rId19"/>
    <p:sldId id="404" r:id="rId20"/>
    <p:sldId id="405" r:id="rId21"/>
    <p:sldId id="406" r:id="rId22"/>
    <p:sldId id="407" r:id="rId23"/>
    <p:sldId id="358" r:id="rId24"/>
    <p:sldId id="359" r:id="rId25"/>
    <p:sldId id="360" r:id="rId26"/>
    <p:sldId id="361" r:id="rId27"/>
    <p:sldId id="362" r:id="rId28"/>
    <p:sldId id="363" r:id="rId29"/>
    <p:sldId id="364" r:id="rId30"/>
    <p:sldId id="365" r:id="rId31"/>
    <p:sldId id="366" r:id="rId32"/>
    <p:sldId id="367" r:id="rId33"/>
    <p:sldId id="376" r:id="rId34"/>
    <p:sldId id="369" r:id="rId35"/>
    <p:sldId id="370" r:id="rId36"/>
    <p:sldId id="371" r:id="rId37"/>
    <p:sldId id="372" r:id="rId38"/>
    <p:sldId id="408" r:id="rId39"/>
    <p:sldId id="374" r:id="rId40"/>
    <p:sldId id="375" r:id="rId41"/>
    <p:sldId id="377" r:id="rId42"/>
    <p:sldId id="409" r:id="rId43"/>
    <p:sldId id="379" r:id="rId44"/>
    <p:sldId id="410" r:id="rId45"/>
    <p:sldId id="393" r:id="rId46"/>
    <p:sldId id="411" r:id="rId47"/>
    <p:sldId id="412" r:id="rId48"/>
  </p:sldIdLst>
  <p:sldSz cx="9144000" cy="6858000" type="screen4x3"/>
  <p:notesSz cx="6858000" cy="9144000"/>
  <p:defaultTextStyle>
    <a:defPPr>
      <a:defRPr lang="en-US"/>
    </a:defPPr>
    <a:lvl1pPr algn="l" rtl="0" fontAlgn="base">
      <a:lnSpc>
        <a:spcPct val="80000"/>
      </a:lnSpc>
      <a:spcBef>
        <a:spcPct val="20000"/>
      </a:spcBef>
      <a:spcAft>
        <a:spcPct val="0"/>
      </a:spcAft>
      <a:buClr>
        <a:srgbClr val="FFFF66"/>
      </a:buClr>
      <a:buSzPct val="90000"/>
      <a:buFont typeface="Wingdings" pitchFamily="2" charset="2"/>
      <a:buChar char="§"/>
      <a:defRPr sz="2400" kern="1200">
        <a:solidFill>
          <a:schemeClr val="tx1"/>
        </a:solidFill>
        <a:effectLst>
          <a:outerShdw blurRad="38100" dist="38100" dir="2700000" algn="tl">
            <a:srgbClr val="000000">
              <a:alpha val="43137"/>
            </a:srgbClr>
          </a:outerShdw>
        </a:effectLst>
        <a:latin typeface="Arial" charset="0"/>
        <a:ea typeface="+mn-ea"/>
        <a:cs typeface="+mn-cs"/>
      </a:defRPr>
    </a:lvl1pPr>
    <a:lvl2pPr marL="457200" algn="l" rtl="0" fontAlgn="base">
      <a:lnSpc>
        <a:spcPct val="80000"/>
      </a:lnSpc>
      <a:spcBef>
        <a:spcPct val="20000"/>
      </a:spcBef>
      <a:spcAft>
        <a:spcPct val="0"/>
      </a:spcAft>
      <a:buClr>
        <a:srgbClr val="FFFF66"/>
      </a:buClr>
      <a:buSzPct val="90000"/>
      <a:buFont typeface="Wingdings" pitchFamily="2" charset="2"/>
      <a:buChar char="§"/>
      <a:defRPr sz="2400" kern="1200">
        <a:solidFill>
          <a:schemeClr val="tx1"/>
        </a:solidFill>
        <a:effectLst>
          <a:outerShdw blurRad="38100" dist="38100" dir="2700000" algn="tl">
            <a:srgbClr val="000000">
              <a:alpha val="43137"/>
            </a:srgbClr>
          </a:outerShdw>
        </a:effectLst>
        <a:latin typeface="Arial" charset="0"/>
        <a:ea typeface="+mn-ea"/>
        <a:cs typeface="+mn-cs"/>
      </a:defRPr>
    </a:lvl2pPr>
    <a:lvl3pPr marL="914400" algn="l" rtl="0" fontAlgn="base">
      <a:lnSpc>
        <a:spcPct val="80000"/>
      </a:lnSpc>
      <a:spcBef>
        <a:spcPct val="20000"/>
      </a:spcBef>
      <a:spcAft>
        <a:spcPct val="0"/>
      </a:spcAft>
      <a:buClr>
        <a:srgbClr val="FFFF66"/>
      </a:buClr>
      <a:buSzPct val="90000"/>
      <a:buFont typeface="Wingdings" pitchFamily="2" charset="2"/>
      <a:buChar char="§"/>
      <a:defRPr sz="2400" kern="1200">
        <a:solidFill>
          <a:schemeClr val="tx1"/>
        </a:solidFill>
        <a:effectLst>
          <a:outerShdw blurRad="38100" dist="38100" dir="2700000" algn="tl">
            <a:srgbClr val="000000">
              <a:alpha val="43137"/>
            </a:srgbClr>
          </a:outerShdw>
        </a:effectLst>
        <a:latin typeface="Arial" charset="0"/>
        <a:ea typeface="+mn-ea"/>
        <a:cs typeface="+mn-cs"/>
      </a:defRPr>
    </a:lvl3pPr>
    <a:lvl4pPr marL="1371600" algn="l" rtl="0" fontAlgn="base">
      <a:lnSpc>
        <a:spcPct val="80000"/>
      </a:lnSpc>
      <a:spcBef>
        <a:spcPct val="20000"/>
      </a:spcBef>
      <a:spcAft>
        <a:spcPct val="0"/>
      </a:spcAft>
      <a:buClr>
        <a:srgbClr val="FFFF66"/>
      </a:buClr>
      <a:buSzPct val="90000"/>
      <a:buFont typeface="Wingdings" pitchFamily="2" charset="2"/>
      <a:buChar char="§"/>
      <a:defRPr sz="2400" kern="1200">
        <a:solidFill>
          <a:schemeClr val="tx1"/>
        </a:solidFill>
        <a:effectLst>
          <a:outerShdw blurRad="38100" dist="38100" dir="2700000" algn="tl">
            <a:srgbClr val="000000">
              <a:alpha val="43137"/>
            </a:srgbClr>
          </a:outerShdw>
        </a:effectLst>
        <a:latin typeface="Arial" charset="0"/>
        <a:ea typeface="+mn-ea"/>
        <a:cs typeface="+mn-cs"/>
      </a:defRPr>
    </a:lvl4pPr>
    <a:lvl5pPr marL="1828800" algn="l" rtl="0" fontAlgn="base">
      <a:lnSpc>
        <a:spcPct val="80000"/>
      </a:lnSpc>
      <a:spcBef>
        <a:spcPct val="20000"/>
      </a:spcBef>
      <a:spcAft>
        <a:spcPct val="0"/>
      </a:spcAft>
      <a:buClr>
        <a:srgbClr val="FFFF66"/>
      </a:buClr>
      <a:buSzPct val="90000"/>
      <a:buFont typeface="Wingdings" pitchFamily="2" charset="2"/>
      <a:buChar char="§"/>
      <a:defRPr sz="2400" kern="1200">
        <a:solidFill>
          <a:schemeClr val="tx1"/>
        </a:solidFill>
        <a:effectLst>
          <a:outerShdw blurRad="38100" dist="38100" dir="2700000" algn="tl">
            <a:srgbClr val="000000">
              <a:alpha val="43137"/>
            </a:srgbClr>
          </a:outerShdw>
        </a:effectLst>
        <a:latin typeface="Arial" charset="0"/>
        <a:ea typeface="+mn-ea"/>
        <a:cs typeface="+mn-cs"/>
      </a:defRPr>
    </a:lvl5pPr>
    <a:lvl6pPr marL="2286000" algn="l" defTabSz="914400" rtl="0" eaLnBrk="1" latinLnBrk="0" hangingPunct="1">
      <a:defRPr sz="2400" kern="1200">
        <a:solidFill>
          <a:schemeClr val="tx1"/>
        </a:solidFill>
        <a:effectLst>
          <a:outerShdw blurRad="38100" dist="38100" dir="2700000" algn="tl">
            <a:srgbClr val="000000">
              <a:alpha val="43137"/>
            </a:srgbClr>
          </a:outerShdw>
        </a:effectLst>
        <a:latin typeface="Arial" charset="0"/>
        <a:ea typeface="+mn-ea"/>
        <a:cs typeface="+mn-cs"/>
      </a:defRPr>
    </a:lvl6pPr>
    <a:lvl7pPr marL="2743200" algn="l" defTabSz="914400" rtl="0" eaLnBrk="1" latinLnBrk="0" hangingPunct="1">
      <a:defRPr sz="2400" kern="1200">
        <a:solidFill>
          <a:schemeClr val="tx1"/>
        </a:solidFill>
        <a:effectLst>
          <a:outerShdw blurRad="38100" dist="38100" dir="2700000" algn="tl">
            <a:srgbClr val="000000">
              <a:alpha val="43137"/>
            </a:srgbClr>
          </a:outerShdw>
        </a:effectLst>
        <a:latin typeface="Arial" charset="0"/>
        <a:ea typeface="+mn-ea"/>
        <a:cs typeface="+mn-cs"/>
      </a:defRPr>
    </a:lvl7pPr>
    <a:lvl8pPr marL="3200400" algn="l" defTabSz="914400" rtl="0" eaLnBrk="1" latinLnBrk="0" hangingPunct="1">
      <a:defRPr sz="2400" kern="1200">
        <a:solidFill>
          <a:schemeClr val="tx1"/>
        </a:solidFill>
        <a:effectLst>
          <a:outerShdw blurRad="38100" dist="38100" dir="2700000" algn="tl">
            <a:srgbClr val="000000">
              <a:alpha val="43137"/>
            </a:srgbClr>
          </a:outerShdw>
        </a:effectLst>
        <a:latin typeface="Arial" charset="0"/>
        <a:ea typeface="+mn-ea"/>
        <a:cs typeface="+mn-cs"/>
      </a:defRPr>
    </a:lvl8pPr>
    <a:lvl9pPr marL="3657600" algn="l" defTabSz="914400" rtl="0" eaLnBrk="1" latinLnBrk="0" hangingPunct="1">
      <a:defRPr sz="2400" kern="1200">
        <a:solidFill>
          <a:schemeClr val="tx1"/>
        </a:solidFill>
        <a:effectLst>
          <a:outerShdw blurRad="38100" dist="38100" dir="2700000" algn="tl">
            <a:srgbClr val="000000">
              <a:alpha val="43137"/>
            </a:srgbClr>
          </a:outerShdw>
        </a:effectLst>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84" d="100"/>
          <a:sy n="84" d="100"/>
        </p:scale>
        <p:origin x="-660" y="-7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8" Type="http://schemas.openxmlformats.org/officeDocument/2006/relationships/slide" Target="slides/slide6.xml"/><Relationship Id="rId51"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8F2F5EB-F8D9-4FC2-9F48-05FC8896EFC4}" type="datetimeFigureOut">
              <a:rPr lang="en-US" smtClean="0"/>
              <a:pPr/>
              <a:t>1/21/2009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70FB047-8A45-4348-BDB0-8B159753BBCE}"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F70FB047-8A45-4348-BDB0-8B159753BBCE}"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F70FB047-8A45-4348-BDB0-8B159753BBCE}"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F70FB047-8A45-4348-BDB0-8B159753BBCE}"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F70FB047-8A45-4348-BDB0-8B159753BBCE}"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F70FB047-8A45-4348-BDB0-8B159753BBCE}"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F70FB047-8A45-4348-BDB0-8B159753BBCE}"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F70FB047-8A45-4348-BDB0-8B159753BBCE}"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B648C8E-7E4A-4EC4-941C-ED5DD78DB572}" type="slidenum">
              <a:rPr lang="en-US" smtClean="0"/>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B648C8E-7E4A-4EC4-941C-ED5DD78DB572}" type="slidenum">
              <a:rPr lang="en-US" smtClean="0"/>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B648C8E-7E4A-4EC4-941C-ED5DD78DB572}" type="slidenum">
              <a:rPr lang="en-US" smtClean="0"/>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B648C8E-7E4A-4EC4-941C-ED5DD78DB572}" type="slidenum">
              <a:rPr lang="en-US" smtClean="0"/>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F70FB047-8A45-4348-BDB0-8B159753BBCE}"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B648C8E-7E4A-4EC4-941C-ED5DD78DB572}" type="slidenum">
              <a:rPr lang="en-US" smtClean="0"/>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B648C8E-7E4A-4EC4-941C-ED5DD78DB572}" type="slidenum">
              <a:rPr lang="en-US" smtClean="0"/>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F70FB047-8A45-4348-BDB0-8B159753BBCE}" type="slidenum">
              <a:rPr lang="en-US" smtClean="0"/>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F70FB047-8A45-4348-BDB0-8B159753BBCE}" type="slidenum">
              <a:rPr lang="en-US" smtClean="0"/>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F70FB047-8A45-4348-BDB0-8B159753BBCE}" type="slidenum">
              <a:rPr lang="en-US" smtClean="0"/>
              <a:pPr/>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F70FB047-8A45-4348-BDB0-8B159753BBCE}" type="slidenum">
              <a:rPr lang="en-US" smtClean="0"/>
              <a:pPr/>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F70FB047-8A45-4348-BDB0-8B159753BBCE}" type="slidenum">
              <a:rPr lang="en-US" smtClean="0"/>
              <a:pPr/>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F70FB047-8A45-4348-BDB0-8B159753BBCE}" type="slidenum">
              <a:rPr lang="en-US" smtClean="0"/>
              <a:pPr/>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F70FB047-8A45-4348-BDB0-8B159753BBCE}" type="slidenum">
              <a:rPr lang="en-US" smtClean="0"/>
              <a:pPr/>
              <a:t>28</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F70FB047-8A45-4348-BDB0-8B159753BBCE}" type="slidenum">
              <a:rPr lang="en-US" smtClean="0"/>
              <a:pPr/>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F70FB047-8A45-4348-BDB0-8B159753BBCE}" type="slidenum">
              <a:rPr lang="en-US" smtClean="0"/>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F70FB047-8A45-4348-BDB0-8B159753BBCE}" type="slidenum">
              <a:rPr lang="en-US" smtClean="0"/>
              <a:pPr/>
              <a:t>30</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F70FB047-8A45-4348-BDB0-8B159753BBCE}" type="slidenum">
              <a:rPr lang="en-US" smtClean="0"/>
              <a:pPr/>
              <a:t>31</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bwMode="auto">
          <a:noFill/>
          <a:ln>
            <a:solidFill>
              <a:srgbClr val="000000"/>
            </a:solidFill>
            <a:miter lim="800000"/>
            <a:headEnd/>
            <a:tailEnd/>
          </a:ln>
        </p:spPr>
      </p:sp>
      <p:sp>
        <p:nvSpPr>
          <p:cNvPr id="57347"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5734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FFE0E9E-7551-49AB-9D2F-D5243A7D27F8}" type="slidenum">
              <a:rPr lang="en-US"/>
              <a:pPr/>
              <a:t>32</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F70FB047-8A45-4348-BDB0-8B159753BBCE}" type="slidenum">
              <a:rPr lang="en-US" smtClean="0"/>
              <a:pPr/>
              <a:t>33</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F70FB047-8A45-4348-BDB0-8B159753BBCE}" type="slidenum">
              <a:rPr lang="en-US" smtClean="0"/>
              <a:pPr/>
              <a:t>34</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F70FB047-8A45-4348-BDB0-8B159753BBCE}" type="slidenum">
              <a:rPr lang="en-US" smtClean="0"/>
              <a:pPr/>
              <a:t>35</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F70FB047-8A45-4348-BDB0-8B159753BBCE}" type="slidenum">
              <a:rPr lang="en-US" smtClean="0"/>
              <a:pPr/>
              <a:t>36</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B648C8E-7E4A-4EC4-941C-ED5DD78DB572}" type="slidenum">
              <a:rPr lang="en-US" smtClean="0"/>
              <a:t>37</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F70FB047-8A45-4348-BDB0-8B159753BBCE}" type="slidenum">
              <a:rPr lang="en-US" smtClean="0"/>
              <a:pPr/>
              <a:t>38</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F70FB047-8A45-4348-BDB0-8B159753BBCE}" type="slidenum">
              <a:rPr lang="en-US" smtClean="0"/>
              <a:pPr/>
              <a:t>39</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F70FB047-8A45-4348-BDB0-8B159753BBCE}" type="slidenum">
              <a:rPr lang="en-US" smtClean="0"/>
              <a:pPr/>
              <a:t>4</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F70FB047-8A45-4348-BDB0-8B159753BBCE}" type="slidenum">
              <a:rPr lang="en-US" smtClean="0"/>
              <a:pPr/>
              <a:t>40</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B648C8E-7E4A-4EC4-941C-ED5DD78DB572}" type="slidenum">
              <a:rPr lang="en-US" smtClean="0"/>
              <a:t>41</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F70FB047-8A45-4348-BDB0-8B159753BBCE}" type="slidenum">
              <a:rPr lang="en-US" smtClean="0"/>
              <a:pPr/>
              <a:t>42</a:t>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B648C8E-7E4A-4EC4-941C-ED5DD78DB572}" type="slidenum">
              <a:rPr lang="en-US" smtClean="0"/>
              <a:t>43</a:t>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F70FB047-8A45-4348-BDB0-8B159753BBCE}" type="slidenum">
              <a:rPr lang="en-US" smtClean="0"/>
              <a:pPr/>
              <a:t>44</a:t>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B648C8E-7E4A-4EC4-941C-ED5DD78DB572}" type="slidenum">
              <a:rPr lang="en-US" smtClean="0"/>
              <a:t>45</a:t>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B648C8E-7E4A-4EC4-941C-ED5DD78DB572}" type="slidenum">
              <a:rPr lang="en-US" smtClean="0"/>
              <a:t>46</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F70FB047-8A45-4348-BDB0-8B159753BBCE}"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F70FB047-8A45-4348-BDB0-8B159753BBCE}"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F70FB047-8A45-4348-BDB0-8B159753BBCE}"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F70FB047-8A45-4348-BDB0-8B159753BBCE}"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F70FB047-8A45-4348-BDB0-8B159753BBCE}"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7" descr="eagle j.jpg"/>
          <p:cNvPicPr>
            <a:picLocks noChangeAspect="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2" name="Title 1"/>
          <p:cNvSpPr>
            <a:spLocks noGrp="1"/>
          </p:cNvSpPr>
          <p:nvPr>
            <p:ph type="ctrTitle"/>
          </p:nvPr>
        </p:nvSpPr>
        <p:spPr>
          <a:xfrm>
            <a:off x="685800" y="2130425"/>
            <a:ext cx="7772400" cy="1470025"/>
          </a:xfrm>
        </p:spPr>
        <p:txBody>
          <a:bodyPr/>
          <a:lstStyle>
            <a:lvl1pPr>
              <a:defRPr>
                <a:solidFill>
                  <a:srgbClr val="FFFF00"/>
                </a:solidFill>
                <a:effectLst>
                  <a:outerShdw blurRad="50800" dist="50800" dir="2700000" algn="ctr" rotWithShape="0">
                    <a:schemeClr val="tx1">
                      <a:lumMod val="95000"/>
                      <a:lumOff val="5000"/>
                    </a:schemeClr>
                  </a:outerShdw>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555671DD-B8EA-45FE-ACE5-4820731D0DEA}"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C351768A-197C-4F35-87CA-83608C123247}"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endParaRPr lang="en-US"/>
          </a:p>
        </p:txBody>
      </p:sp>
      <p:sp>
        <p:nvSpPr>
          <p:cNvPr id="4" name="Footer Placeholder 4"/>
          <p:cNvSpPr>
            <a:spLocks noGrp="1"/>
          </p:cNvSpPr>
          <p:nvPr>
            <p:ph type="ftr" sz="quarter" idx="11"/>
          </p:nvPr>
        </p:nvSpPr>
        <p:spPr/>
        <p:txBody>
          <a:bodyPr/>
          <a:lstStyle>
            <a:lvl1pPr>
              <a:defRPr/>
            </a:lvl1pPr>
          </a:lstStyle>
          <a:p>
            <a:endParaRPr lang="en-US"/>
          </a:p>
        </p:txBody>
      </p:sp>
      <p:sp>
        <p:nvSpPr>
          <p:cNvPr id="5" name="Slide Number Placeholder 5"/>
          <p:cNvSpPr>
            <a:spLocks noGrp="1"/>
          </p:cNvSpPr>
          <p:nvPr>
            <p:ph type="sldNum" sz="quarter" idx="12"/>
          </p:nvPr>
        </p:nvSpPr>
        <p:spPr/>
        <p:txBody>
          <a:bodyPr/>
          <a:lstStyle>
            <a:lvl1pPr>
              <a:defRPr/>
            </a:lvl1pPr>
          </a:lstStyle>
          <a:p>
            <a:fld id="{C9CF2582-5770-4F74-B150-F1E9075D14C9}" type="slidenum">
              <a:rPr lang="en-US" smtClean="0"/>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7" descr="eagle j.jpg"/>
          <p:cNvPicPr>
            <a:picLocks noChangeAspect="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2" name="Title 1"/>
          <p:cNvSpPr>
            <a:spLocks noGrp="1"/>
          </p:cNvSpPr>
          <p:nvPr>
            <p:ph type="ctrTitle"/>
          </p:nvPr>
        </p:nvSpPr>
        <p:spPr>
          <a:xfrm>
            <a:off x="685800" y="2130425"/>
            <a:ext cx="7772400" cy="1470025"/>
          </a:xfrm>
        </p:spPr>
        <p:txBody>
          <a:bodyPr/>
          <a:lstStyle>
            <a:lvl1pPr>
              <a:defRPr>
                <a:latin typeface="Arial Black" pitchFamily="34" charset="0"/>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D299FDE-529F-41CF-8835-6AF78456B788}" type="slidenum">
              <a:rPr lang="en-US"/>
              <a:pPr>
                <a:defRPr/>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417D503A-793A-40D0-9939-726023476620}" type="slidenum">
              <a:rPr lang="en-US"/>
              <a:pPr>
                <a:defRPr/>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941C5531-FA46-4F1B-84AA-B677A98D8827}" type="slidenum">
              <a:rPr lang="en-US"/>
              <a:pPr>
                <a:defRPr/>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F0546594-20FA-4A9F-9D7A-8CA7677BE688}" type="slidenum">
              <a:rPr lang="en-US"/>
              <a:pPr>
                <a:defRPr/>
              </a:pPr>
              <a:t>‹#›</a:t>
            </a:fld>
            <a:endParaRPr 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A9A479D7-F168-487C-81B0-E040B3FF4B3E}" type="slidenum">
              <a:rPr lang="en-US"/>
              <a:pPr>
                <a:defRPr/>
              </a:pPr>
              <a:t>‹#›</a:t>
            </a:fld>
            <a:endParaRPr 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C620D5C9-F400-414B-B1C1-F52AFB8322E4}" type="slidenum">
              <a:rPr lang="en-US"/>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3C24090A-3F56-4F12-8849-2EB0F6AD5A5A}"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7EB3496E-57B3-40B2-8EA3-4C6F61FFF788}" type="slidenum">
              <a:rPr lang="en-US"/>
              <a:pPr>
                <a:defRPr/>
              </a:pPr>
              <a:t>‹#›</a:t>
            </a:fld>
            <a:endParaRPr 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53958700-EB19-48BC-A23A-714C5ACD16D9}" type="slidenum">
              <a:rPr lang="en-US"/>
              <a:pPr>
                <a:defRPr/>
              </a:pPr>
              <a:t>‹#›</a:t>
            </a:fld>
            <a:endParaRPr 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B3225E4-D568-4148-A939-18F092874E02}" type="slidenum">
              <a:rPr lang="en-US"/>
              <a:pPr>
                <a:defRPr/>
              </a:pPr>
              <a:t>‹#›</a:t>
            </a:fld>
            <a:endParaRPr 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05698C46-E0D2-4F3B-9BFC-E27E20820910}" type="slidenum">
              <a:rPr lang="en-US"/>
              <a:pPr>
                <a:defRPr/>
              </a:pPr>
              <a:t>‹#›</a:t>
            </a:fld>
            <a:endParaRPr 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76305373-97A9-436C-B6AF-C08E63FDAC1B}" type="slidenum">
              <a:rPr lang="en-US"/>
              <a:pPr>
                <a:defRPr/>
              </a:pPr>
              <a:t>‹#›</a:t>
            </a:fld>
            <a:endParaRPr 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243638"/>
            <a:ext cx="2133600" cy="457200"/>
          </a:xfrm>
        </p:spPr>
        <p:txBody>
          <a:bodyPr/>
          <a:lstStyle>
            <a:lvl1pPr>
              <a:defRPr dirty="0"/>
            </a:lvl1pPr>
          </a:lstStyle>
          <a:p>
            <a:pPr>
              <a:defRPr/>
            </a:pPr>
            <a:endParaRPr lang="en-US"/>
          </a:p>
        </p:txBody>
      </p:sp>
      <p:sp>
        <p:nvSpPr>
          <p:cNvPr id="6" name="Footer Placeholder 5"/>
          <p:cNvSpPr>
            <a:spLocks noGrp="1"/>
          </p:cNvSpPr>
          <p:nvPr>
            <p:ph type="ftr" sz="quarter" idx="11"/>
          </p:nvPr>
        </p:nvSpPr>
        <p:spPr>
          <a:xfrm>
            <a:off x="3124200" y="6248400"/>
            <a:ext cx="2895600" cy="457200"/>
          </a:xfrm>
        </p:spPr>
        <p:txBody>
          <a:bodyPr/>
          <a:lstStyle>
            <a:lvl1pPr>
              <a:defRPr dirty="0"/>
            </a:lvl1pPr>
          </a:lstStyle>
          <a:p>
            <a:pPr>
              <a:defRPr/>
            </a:pPr>
            <a:endParaRPr lang="en-US"/>
          </a:p>
        </p:txBody>
      </p:sp>
      <p:sp>
        <p:nvSpPr>
          <p:cNvPr id="7" name="Slide Number Placeholder 6"/>
          <p:cNvSpPr>
            <a:spLocks noGrp="1"/>
          </p:cNvSpPr>
          <p:nvPr>
            <p:ph type="sldNum" sz="quarter" idx="12"/>
          </p:nvPr>
        </p:nvSpPr>
        <p:spPr>
          <a:xfrm>
            <a:off x="6553200" y="6243638"/>
            <a:ext cx="2133600" cy="457200"/>
          </a:xfrm>
        </p:spPr>
        <p:txBody>
          <a:bodyPr/>
          <a:lstStyle>
            <a:lvl1pPr>
              <a:defRPr/>
            </a:lvl1pPr>
          </a:lstStyle>
          <a:p>
            <a:pPr>
              <a:defRPr/>
            </a:pPr>
            <a:fld id="{51828C8A-9A80-434A-893D-5EEAA10FBEEE}" type="slidenum">
              <a:rPr lang="en-US"/>
              <a:pPr>
                <a:defRPr/>
              </a:pPr>
              <a:t>‹#›</a:t>
            </a:fld>
            <a:endParaRPr lang="en-US" dirty="0"/>
          </a:p>
        </p:txBody>
      </p:sp>
    </p:spTree>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C5D7CBB0-DAED-4CFE-B502-5BD3506E4F71}" type="slidenum">
              <a:rPr lang="en-US"/>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46C0A48C-9274-4E25-9DAB-32FF8431A0D9}"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endParaRPr lang="en-US"/>
          </a:p>
        </p:txBody>
      </p:sp>
      <p:sp>
        <p:nvSpPr>
          <p:cNvPr id="6" name="Footer Placeholder 4"/>
          <p:cNvSpPr>
            <a:spLocks noGrp="1"/>
          </p:cNvSpPr>
          <p:nvPr>
            <p:ph type="ftr" sz="quarter" idx="11"/>
          </p:nvPr>
        </p:nvSpPr>
        <p:spPr/>
        <p:txBody>
          <a:bodyPr/>
          <a:lstStyle>
            <a:lvl1pPr>
              <a:defRPr/>
            </a:lvl1pPr>
          </a:lstStyle>
          <a:p>
            <a:endParaRPr lang="en-US"/>
          </a:p>
        </p:txBody>
      </p:sp>
      <p:sp>
        <p:nvSpPr>
          <p:cNvPr id="7" name="Slide Number Placeholder 5"/>
          <p:cNvSpPr>
            <a:spLocks noGrp="1"/>
          </p:cNvSpPr>
          <p:nvPr>
            <p:ph type="sldNum" sz="quarter" idx="12"/>
          </p:nvPr>
        </p:nvSpPr>
        <p:spPr/>
        <p:txBody>
          <a:bodyPr/>
          <a:lstStyle>
            <a:lvl1pPr>
              <a:defRPr/>
            </a:lvl1pPr>
          </a:lstStyle>
          <a:p>
            <a:fld id="{BEFFD7F5-66F1-44CE-8589-790A1692E9B6}"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endParaRPr lang="en-US"/>
          </a:p>
        </p:txBody>
      </p:sp>
      <p:sp>
        <p:nvSpPr>
          <p:cNvPr id="8" name="Footer Placeholder 4"/>
          <p:cNvSpPr>
            <a:spLocks noGrp="1"/>
          </p:cNvSpPr>
          <p:nvPr>
            <p:ph type="ftr" sz="quarter" idx="11"/>
          </p:nvPr>
        </p:nvSpPr>
        <p:spPr/>
        <p:txBody>
          <a:bodyPr/>
          <a:lstStyle>
            <a:lvl1pPr>
              <a:defRPr/>
            </a:lvl1pPr>
          </a:lstStyle>
          <a:p>
            <a:endParaRPr lang="en-US"/>
          </a:p>
        </p:txBody>
      </p:sp>
      <p:sp>
        <p:nvSpPr>
          <p:cNvPr id="9" name="Slide Number Placeholder 5"/>
          <p:cNvSpPr>
            <a:spLocks noGrp="1"/>
          </p:cNvSpPr>
          <p:nvPr>
            <p:ph type="sldNum" sz="quarter" idx="12"/>
          </p:nvPr>
        </p:nvSpPr>
        <p:spPr/>
        <p:txBody>
          <a:bodyPr/>
          <a:lstStyle>
            <a:lvl1pPr>
              <a:defRPr/>
            </a:lvl1pPr>
          </a:lstStyle>
          <a:p>
            <a:fld id="{3E38EC0A-683E-4150-AC66-84401B70C0BF}"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endParaRPr lang="en-US"/>
          </a:p>
        </p:txBody>
      </p:sp>
      <p:sp>
        <p:nvSpPr>
          <p:cNvPr id="4" name="Footer Placeholder 4"/>
          <p:cNvSpPr>
            <a:spLocks noGrp="1"/>
          </p:cNvSpPr>
          <p:nvPr>
            <p:ph type="ftr" sz="quarter" idx="11"/>
          </p:nvPr>
        </p:nvSpPr>
        <p:spPr/>
        <p:txBody>
          <a:bodyPr/>
          <a:lstStyle>
            <a:lvl1pPr>
              <a:defRPr/>
            </a:lvl1pPr>
          </a:lstStyle>
          <a:p>
            <a:endParaRPr lang="en-US"/>
          </a:p>
        </p:txBody>
      </p:sp>
      <p:sp>
        <p:nvSpPr>
          <p:cNvPr id="5" name="Slide Number Placeholder 5"/>
          <p:cNvSpPr>
            <a:spLocks noGrp="1"/>
          </p:cNvSpPr>
          <p:nvPr>
            <p:ph type="sldNum" sz="quarter" idx="12"/>
          </p:nvPr>
        </p:nvSpPr>
        <p:spPr/>
        <p:txBody>
          <a:bodyPr/>
          <a:lstStyle>
            <a:lvl1pPr>
              <a:defRPr/>
            </a:lvl1pPr>
          </a:lstStyle>
          <a:p>
            <a:fld id="{FB007E4E-8808-49B1-9B15-90387D0FF503}"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endParaRPr lang="en-US"/>
          </a:p>
        </p:txBody>
      </p:sp>
      <p:sp>
        <p:nvSpPr>
          <p:cNvPr id="3" name="Footer Placeholder 4"/>
          <p:cNvSpPr>
            <a:spLocks noGrp="1"/>
          </p:cNvSpPr>
          <p:nvPr>
            <p:ph type="ftr" sz="quarter" idx="11"/>
          </p:nvPr>
        </p:nvSpPr>
        <p:spPr/>
        <p:txBody>
          <a:bodyPr/>
          <a:lstStyle>
            <a:lvl1pPr>
              <a:defRPr/>
            </a:lvl1pPr>
          </a:lstStyle>
          <a:p>
            <a:endParaRPr lang="en-US"/>
          </a:p>
        </p:txBody>
      </p:sp>
      <p:sp>
        <p:nvSpPr>
          <p:cNvPr id="4" name="Slide Number Placeholder 5"/>
          <p:cNvSpPr>
            <a:spLocks noGrp="1"/>
          </p:cNvSpPr>
          <p:nvPr>
            <p:ph type="sldNum" sz="quarter" idx="12"/>
          </p:nvPr>
        </p:nvSpPr>
        <p:spPr/>
        <p:txBody>
          <a:bodyPr/>
          <a:lstStyle>
            <a:lvl1pPr>
              <a:defRPr/>
            </a:lvl1pPr>
          </a:lstStyle>
          <a:p>
            <a:fld id="{F4FFCD2C-F977-4284-8F4E-7E55416F9BD4}"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endParaRPr lang="en-US"/>
          </a:p>
        </p:txBody>
      </p:sp>
      <p:sp>
        <p:nvSpPr>
          <p:cNvPr id="6" name="Footer Placeholder 4"/>
          <p:cNvSpPr>
            <a:spLocks noGrp="1"/>
          </p:cNvSpPr>
          <p:nvPr>
            <p:ph type="ftr" sz="quarter" idx="11"/>
          </p:nvPr>
        </p:nvSpPr>
        <p:spPr/>
        <p:txBody>
          <a:bodyPr/>
          <a:lstStyle>
            <a:lvl1pPr>
              <a:defRPr/>
            </a:lvl1pPr>
          </a:lstStyle>
          <a:p>
            <a:endParaRPr lang="en-US"/>
          </a:p>
        </p:txBody>
      </p:sp>
      <p:sp>
        <p:nvSpPr>
          <p:cNvPr id="7" name="Slide Number Placeholder 5"/>
          <p:cNvSpPr>
            <a:spLocks noGrp="1"/>
          </p:cNvSpPr>
          <p:nvPr>
            <p:ph type="sldNum" sz="quarter" idx="12"/>
          </p:nvPr>
        </p:nvSpPr>
        <p:spPr/>
        <p:txBody>
          <a:bodyPr/>
          <a:lstStyle>
            <a:lvl1pPr>
              <a:defRPr/>
            </a:lvl1pPr>
          </a:lstStyle>
          <a:p>
            <a:fld id="{84A85AFE-1FE9-4AB8-92E8-3900C5FD60BE}"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endParaRPr lang="en-US"/>
          </a:p>
        </p:txBody>
      </p:sp>
      <p:sp>
        <p:nvSpPr>
          <p:cNvPr id="6" name="Footer Placeholder 4"/>
          <p:cNvSpPr>
            <a:spLocks noGrp="1"/>
          </p:cNvSpPr>
          <p:nvPr>
            <p:ph type="ftr" sz="quarter" idx="11"/>
          </p:nvPr>
        </p:nvSpPr>
        <p:spPr/>
        <p:txBody>
          <a:bodyPr/>
          <a:lstStyle>
            <a:lvl1pPr>
              <a:defRPr/>
            </a:lvl1pPr>
          </a:lstStyle>
          <a:p>
            <a:endParaRPr lang="en-US"/>
          </a:p>
        </p:txBody>
      </p:sp>
      <p:sp>
        <p:nvSpPr>
          <p:cNvPr id="7" name="Slide Number Placeholder 5"/>
          <p:cNvSpPr>
            <a:spLocks noGrp="1"/>
          </p:cNvSpPr>
          <p:nvPr>
            <p:ph type="sldNum" sz="quarter" idx="12"/>
          </p:nvPr>
        </p:nvSpPr>
        <p:spPr/>
        <p:txBody>
          <a:bodyPr/>
          <a:lstStyle>
            <a:lvl1pPr>
              <a:defRPr/>
            </a:lvl1pPr>
          </a:lstStyle>
          <a:p>
            <a:fld id="{D1C2B7D2-5BAD-421B-A01B-B123B564DB99}"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18" Type="http://schemas.openxmlformats.org/officeDocument/2006/relationships/image" Target="../media/image3.jpe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17" Type="http://schemas.openxmlformats.org/officeDocument/2006/relationships/image" Target="../media/image2.jpeg"/><Relationship Id="rId2" Type="http://schemas.openxmlformats.org/officeDocument/2006/relationships/slideLayout" Target="../slideLayouts/slideLayout14.xml"/><Relationship Id="rId16" Type="http://schemas.openxmlformats.org/officeDocument/2006/relationships/image" Target="../media/image1.jpeg"/><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theme" Target="../theme/theme2.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descr="eagle j.jpg"/>
          <p:cNvPicPr>
            <a:picLocks noChangeAspect="1"/>
          </p:cNvPicPr>
          <p:nvPr/>
        </p:nvPicPr>
        <p:blipFill>
          <a:blip r:embed="rId14">
            <a:duotone>
              <a:schemeClr val="bg2">
                <a:shade val="45000"/>
                <a:satMod val="135000"/>
              </a:schemeClr>
              <a:prstClr val="white"/>
            </a:duotone>
          </a:blip>
          <a:stretch>
            <a:fillRect/>
          </a:stretch>
        </p:blipFill>
        <p:spPr>
          <a:xfrm>
            <a:off x="0" y="0"/>
            <a:ext cx="9144000" cy="6858000"/>
          </a:xfrm>
          <a:prstGeom prst="rect">
            <a:avLst/>
          </a:prstGeom>
          <a:blipFill dpi="0" rotWithShape="1">
            <a:blip r:embed="rId15">
              <a:alphaModFix amt="76000"/>
              <a:duotone>
                <a:schemeClr val="bg2">
                  <a:shade val="45000"/>
                  <a:satMod val="135000"/>
                </a:schemeClr>
                <a:prstClr val="white"/>
              </a:duotone>
            </a:blip>
            <a:srcRect/>
            <a:tile tx="0" ty="0" sx="100000" sy="100000" flip="none" algn="tl"/>
          </a:blipFill>
          <a:ln>
            <a:noFill/>
          </a:ln>
          <a:effectLst>
            <a:softEdge rad="127000"/>
          </a:effectLst>
        </p:spPr>
      </p:pic>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scene3d>
              <a:camera prst="orthographicFront"/>
              <a:lightRig rig="balanced" dir="t">
                <a:rot lat="0" lon="0" rev="2100000"/>
              </a:lightRig>
            </a:scene3d>
            <a:sp3d extrusionH="57150" prstMaterial="metal">
              <a:bevelT w="38100" h="25400"/>
              <a:contourClr>
                <a:schemeClr val="bg2"/>
              </a:contourClr>
            </a:sp3d>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a:noFill/>
        </p:spPr>
        <p:txBody>
          <a:bodyPr vert="horz" lIns="91440" tIns="45720" rIns="91440" bIns="45720" rtlCol="0">
            <a:normAutofit/>
            <a:scene3d>
              <a:camera prst="orthographicFront"/>
              <a:lightRig rig="threePt" dir="t"/>
            </a:scene3d>
            <a:sp3d extrusionH="57150">
              <a:bevelT w="38100" h="38100"/>
            </a:sp3d>
          </a:bodyPr>
          <a:lstStyle/>
          <a:p>
            <a:pPr lvl="0"/>
            <a:r>
              <a:rPr lang="en-US" dirty="0" smtClean="0"/>
              <a:t>Click to edit Master text styles</a:t>
            </a:r>
          </a:p>
          <a:p>
            <a:pPr lvl="1"/>
            <a:r>
              <a:rPr lang="en-US" dirty="0" smtClean="0"/>
              <a:t>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0" hangingPunct="0">
              <a:defRPr sz="1200" dirty="0">
                <a:solidFill>
                  <a:schemeClr val="tx1">
                    <a:tint val="75000"/>
                  </a:schemeClr>
                </a:solidFill>
                <a:cs typeface="+mn-cs"/>
              </a:defRPr>
            </a:lvl1pPr>
          </a:lstStyle>
          <a:p>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0" hangingPunct="0">
              <a:defRPr sz="1200" dirty="0">
                <a:solidFill>
                  <a:schemeClr val="tx1">
                    <a:tint val="75000"/>
                  </a:schemeClr>
                </a:solidFill>
                <a:cs typeface="+mn-cs"/>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eaLnBrk="0" hangingPunct="0">
              <a:defRPr sz="1200" smtClean="0">
                <a:solidFill>
                  <a:schemeClr val="tx1">
                    <a:tint val="75000"/>
                  </a:schemeClr>
                </a:solidFill>
                <a:cs typeface="+mn-cs"/>
              </a:defRPr>
            </a:lvl1pPr>
          </a:lstStyle>
          <a:p>
            <a:fld id="{C9CF2582-5770-4F74-B150-F1E9075D14C9}"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Lst>
  <p:txStyles>
    <p:titleStyle>
      <a:lvl1pPr algn="ctr" rtl="0" eaLnBrk="1" fontAlgn="base" hangingPunct="1">
        <a:spcBef>
          <a:spcPct val="0"/>
        </a:spcBef>
        <a:spcAft>
          <a:spcPct val="0"/>
        </a:spcAft>
        <a:defRPr sz="6000" b="1" kern="1200">
          <a:ln w="50800"/>
          <a:solidFill>
            <a:schemeClr val="tx1"/>
          </a:solidFill>
          <a:effectLst>
            <a:outerShdw blurRad="50800" dist="50800" dir="2700000" algn="ctr" rotWithShape="0">
              <a:schemeClr val="tx1">
                <a:lumMod val="65000"/>
                <a:lumOff val="35000"/>
              </a:schemeClr>
            </a:outerShdw>
          </a:effectLst>
          <a:latin typeface="Arial" pitchFamily="34" charset="0"/>
          <a:ea typeface="+mj-ea"/>
          <a:cs typeface="Arial" pitchFamily="34" charset="0"/>
        </a:defRPr>
      </a:lvl1pPr>
      <a:lvl2pPr algn="ctr" rtl="0" eaLnBrk="1" fontAlgn="base" hangingPunct="1">
        <a:spcBef>
          <a:spcPct val="0"/>
        </a:spcBef>
        <a:spcAft>
          <a:spcPct val="0"/>
        </a:spcAft>
        <a:defRPr sz="6000" b="1">
          <a:solidFill>
            <a:schemeClr val="tx1"/>
          </a:solidFill>
          <a:latin typeface="Arial" charset="0"/>
          <a:cs typeface="Arial" charset="0"/>
        </a:defRPr>
      </a:lvl2pPr>
      <a:lvl3pPr algn="ctr" rtl="0" eaLnBrk="1" fontAlgn="base" hangingPunct="1">
        <a:spcBef>
          <a:spcPct val="0"/>
        </a:spcBef>
        <a:spcAft>
          <a:spcPct val="0"/>
        </a:spcAft>
        <a:defRPr sz="6000" b="1">
          <a:solidFill>
            <a:schemeClr val="tx1"/>
          </a:solidFill>
          <a:latin typeface="Arial" charset="0"/>
          <a:cs typeface="Arial" charset="0"/>
        </a:defRPr>
      </a:lvl3pPr>
      <a:lvl4pPr algn="ctr" rtl="0" eaLnBrk="1" fontAlgn="base" hangingPunct="1">
        <a:spcBef>
          <a:spcPct val="0"/>
        </a:spcBef>
        <a:spcAft>
          <a:spcPct val="0"/>
        </a:spcAft>
        <a:defRPr sz="6000" b="1">
          <a:solidFill>
            <a:schemeClr val="tx1"/>
          </a:solidFill>
          <a:latin typeface="Arial" charset="0"/>
          <a:cs typeface="Arial" charset="0"/>
        </a:defRPr>
      </a:lvl4pPr>
      <a:lvl5pPr algn="ctr" rtl="0" eaLnBrk="1" fontAlgn="base" hangingPunct="1">
        <a:spcBef>
          <a:spcPct val="0"/>
        </a:spcBef>
        <a:spcAft>
          <a:spcPct val="0"/>
        </a:spcAft>
        <a:defRPr sz="6000" b="1">
          <a:solidFill>
            <a:schemeClr val="tx1"/>
          </a:solidFill>
          <a:latin typeface="Arial" charset="0"/>
          <a:cs typeface="Arial" charset="0"/>
        </a:defRPr>
      </a:lvl5pPr>
      <a:lvl6pPr marL="457200" algn="ctr" rtl="0" eaLnBrk="1" fontAlgn="base" hangingPunct="1">
        <a:spcBef>
          <a:spcPct val="0"/>
        </a:spcBef>
        <a:spcAft>
          <a:spcPct val="0"/>
        </a:spcAft>
        <a:defRPr sz="6000" b="1">
          <a:solidFill>
            <a:schemeClr val="tx1"/>
          </a:solidFill>
          <a:latin typeface="Arial" charset="0"/>
          <a:cs typeface="Arial" charset="0"/>
        </a:defRPr>
      </a:lvl6pPr>
      <a:lvl7pPr marL="914400" algn="ctr" rtl="0" eaLnBrk="1" fontAlgn="base" hangingPunct="1">
        <a:spcBef>
          <a:spcPct val="0"/>
        </a:spcBef>
        <a:spcAft>
          <a:spcPct val="0"/>
        </a:spcAft>
        <a:defRPr sz="6000" b="1">
          <a:solidFill>
            <a:schemeClr val="tx1"/>
          </a:solidFill>
          <a:latin typeface="Arial" charset="0"/>
          <a:cs typeface="Arial" charset="0"/>
        </a:defRPr>
      </a:lvl7pPr>
      <a:lvl8pPr marL="1371600" algn="ctr" rtl="0" eaLnBrk="1" fontAlgn="base" hangingPunct="1">
        <a:spcBef>
          <a:spcPct val="0"/>
        </a:spcBef>
        <a:spcAft>
          <a:spcPct val="0"/>
        </a:spcAft>
        <a:defRPr sz="6000" b="1">
          <a:solidFill>
            <a:schemeClr val="tx1"/>
          </a:solidFill>
          <a:latin typeface="Arial" charset="0"/>
          <a:cs typeface="Arial" charset="0"/>
        </a:defRPr>
      </a:lvl8pPr>
      <a:lvl9pPr marL="1828800" algn="ctr" rtl="0" eaLnBrk="1" fontAlgn="base" hangingPunct="1">
        <a:spcBef>
          <a:spcPct val="0"/>
        </a:spcBef>
        <a:spcAft>
          <a:spcPct val="0"/>
        </a:spcAft>
        <a:defRPr sz="6000" b="1">
          <a:solidFill>
            <a:schemeClr val="tx1"/>
          </a:solidFill>
          <a:latin typeface="Arial" charset="0"/>
          <a:cs typeface="Arial" charset="0"/>
        </a:defRPr>
      </a:lvl9pPr>
    </p:titleStyle>
    <p:bodyStyle>
      <a:lvl1pPr marL="342900" indent="-342900" algn="l" rtl="0" eaLnBrk="1" fontAlgn="base" hangingPunct="1">
        <a:spcBef>
          <a:spcPct val="20000"/>
        </a:spcBef>
        <a:spcAft>
          <a:spcPct val="0"/>
        </a:spcAft>
        <a:buSzPct val="70000"/>
        <a:buBlip>
          <a:blip r:embed="rId16"/>
        </a:buBlip>
        <a:defRPr sz="3200" kern="1200">
          <a:solidFill>
            <a:schemeClr val="tx1"/>
          </a:solidFill>
          <a:latin typeface="Arial" pitchFamily="34" charset="0"/>
          <a:ea typeface="+mn-ea"/>
          <a:cs typeface="Arial" pitchFamily="34" charset="0"/>
        </a:defRPr>
      </a:lvl1pPr>
      <a:lvl2pPr marL="742950" indent="-285750" algn="l" rtl="0" eaLnBrk="1" fontAlgn="base" hangingPunct="1">
        <a:spcBef>
          <a:spcPct val="20000"/>
        </a:spcBef>
        <a:spcAft>
          <a:spcPct val="0"/>
        </a:spcAft>
        <a:buClr>
          <a:srgbClr val="595959"/>
        </a:buClr>
        <a:buSzPct val="75000"/>
        <a:buFont typeface="Wingdings" pitchFamily="2" charset="2"/>
        <a:buChar char="Ø"/>
        <a:defRPr sz="2800" kern="1200">
          <a:solidFill>
            <a:schemeClr val="tx1"/>
          </a:solidFill>
          <a:latin typeface="Arial" pitchFamily="34" charset="0"/>
          <a:ea typeface="+mn-ea"/>
          <a:cs typeface="Arial" pitchFamily="34" charset="0"/>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Arial" pitchFamily="34" charset="0"/>
          <a:ea typeface="+mn-ea"/>
          <a:cs typeface="Arial" pitchFamily="34" charset="0"/>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Arial" pitchFamily="34" charset="0"/>
          <a:ea typeface="+mn-ea"/>
          <a:cs typeface="Arial" pitchFamily="34" charset="0"/>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descr="eagle j.jpg"/>
          <p:cNvPicPr>
            <a:picLocks noChangeAspect="1"/>
          </p:cNvPicPr>
          <p:nvPr/>
        </p:nvPicPr>
        <p:blipFill>
          <a:blip r:embed="rId16">
            <a:duotone>
              <a:schemeClr val="bg2">
                <a:shade val="45000"/>
                <a:satMod val="135000"/>
              </a:schemeClr>
              <a:prstClr val="white"/>
            </a:duotone>
          </a:blip>
          <a:stretch>
            <a:fillRect/>
          </a:stretch>
        </p:blipFill>
        <p:spPr>
          <a:xfrm>
            <a:off x="0" y="0"/>
            <a:ext cx="9144000" cy="6858000"/>
          </a:xfrm>
          <a:prstGeom prst="rect">
            <a:avLst/>
          </a:prstGeom>
          <a:blipFill dpi="0" rotWithShape="1">
            <a:blip r:embed="rId17">
              <a:alphaModFix amt="76000"/>
              <a:duotone>
                <a:schemeClr val="bg2">
                  <a:shade val="45000"/>
                  <a:satMod val="135000"/>
                </a:schemeClr>
                <a:prstClr val="white"/>
              </a:duotone>
            </a:blip>
            <a:srcRect/>
            <a:tile tx="0" ty="0" sx="100000" sy="100000" flip="none" algn="tl"/>
          </a:blipFill>
          <a:ln>
            <a:noFill/>
          </a:ln>
          <a:effectLst>
            <a:softEdge rad="127000"/>
          </a:effectLst>
        </p:spPr>
      </p:pic>
      <p:sp>
        <p:nvSpPr>
          <p:cNvPr id="1027"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8"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0" hangingPunct="0">
              <a:defRPr sz="1200" dirty="0">
                <a:solidFill>
                  <a:schemeClr val="tx1">
                    <a:tint val="75000"/>
                  </a:schemeClr>
                </a:solidFill>
                <a:cs typeface="+mn-cs"/>
              </a:defRPr>
            </a:lvl1pPr>
          </a:lstStyle>
          <a:p>
            <a:pPr>
              <a:defRPr/>
            </a:pPr>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0" hangingPunct="0">
              <a:defRPr sz="1200" dirty="0">
                <a:solidFill>
                  <a:schemeClr val="tx1">
                    <a:tint val="75000"/>
                  </a:schemeClr>
                </a:solidFill>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eaLnBrk="0" hangingPunct="0">
              <a:defRPr sz="1200">
                <a:solidFill>
                  <a:schemeClr val="tx1">
                    <a:tint val="75000"/>
                  </a:schemeClr>
                </a:solidFill>
                <a:cs typeface="+mn-cs"/>
              </a:defRPr>
            </a:lvl1pPr>
          </a:lstStyle>
          <a:p>
            <a:pPr>
              <a:defRPr/>
            </a:pPr>
            <a:fld id="{0670EFD0-4B56-4430-88EB-19C0497EED68}"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Lst>
  <p:txStyles>
    <p:titleStyle>
      <a:lvl1pPr algn="ctr" rtl="0" eaLnBrk="1" fontAlgn="base" hangingPunct="1">
        <a:spcBef>
          <a:spcPct val="0"/>
        </a:spcBef>
        <a:spcAft>
          <a:spcPct val="0"/>
        </a:spcAft>
        <a:defRPr sz="4400" kern="1200">
          <a:solidFill>
            <a:schemeClr val="tx1"/>
          </a:solidFill>
          <a:latin typeface="Arial Black" pitchFamily="34" charset="0"/>
          <a:ea typeface="+mj-ea"/>
          <a:cs typeface="+mj-cs"/>
        </a:defRPr>
      </a:lvl1pPr>
      <a:lvl2pPr algn="ctr" rtl="0" eaLnBrk="1" fontAlgn="base" hangingPunct="1">
        <a:spcBef>
          <a:spcPct val="0"/>
        </a:spcBef>
        <a:spcAft>
          <a:spcPct val="0"/>
        </a:spcAft>
        <a:defRPr sz="4400">
          <a:solidFill>
            <a:schemeClr val="tx1"/>
          </a:solidFill>
          <a:latin typeface="Arial Black" pitchFamily="34" charset="0"/>
        </a:defRPr>
      </a:lvl2pPr>
      <a:lvl3pPr algn="ctr" rtl="0" eaLnBrk="1" fontAlgn="base" hangingPunct="1">
        <a:spcBef>
          <a:spcPct val="0"/>
        </a:spcBef>
        <a:spcAft>
          <a:spcPct val="0"/>
        </a:spcAft>
        <a:defRPr sz="4400">
          <a:solidFill>
            <a:schemeClr val="tx1"/>
          </a:solidFill>
          <a:latin typeface="Arial Black" pitchFamily="34" charset="0"/>
        </a:defRPr>
      </a:lvl3pPr>
      <a:lvl4pPr algn="ctr" rtl="0" eaLnBrk="1" fontAlgn="base" hangingPunct="1">
        <a:spcBef>
          <a:spcPct val="0"/>
        </a:spcBef>
        <a:spcAft>
          <a:spcPct val="0"/>
        </a:spcAft>
        <a:defRPr sz="4400">
          <a:solidFill>
            <a:schemeClr val="tx1"/>
          </a:solidFill>
          <a:latin typeface="Arial Black" pitchFamily="34" charset="0"/>
        </a:defRPr>
      </a:lvl4pPr>
      <a:lvl5pPr algn="ctr" rtl="0" eaLnBrk="1" fontAlgn="base" hangingPunct="1">
        <a:spcBef>
          <a:spcPct val="0"/>
        </a:spcBef>
        <a:spcAft>
          <a:spcPct val="0"/>
        </a:spcAft>
        <a:defRPr sz="4400">
          <a:solidFill>
            <a:schemeClr val="tx1"/>
          </a:solidFill>
          <a:latin typeface="Arial Black" pitchFamily="34" charset="0"/>
        </a:defRPr>
      </a:lvl5pPr>
      <a:lvl6pPr marL="457200" algn="ctr" rtl="0" eaLnBrk="1" fontAlgn="base" hangingPunct="1">
        <a:spcBef>
          <a:spcPct val="0"/>
        </a:spcBef>
        <a:spcAft>
          <a:spcPct val="0"/>
        </a:spcAft>
        <a:defRPr sz="4400">
          <a:solidFill>
            <a:schemeClr val="tx1"/>
          </a:solidFill>
          <a:latin typeface="Arial Black" pitchFamily="34" charset="0"/>
        </a:defRPr>
      </a:lvl6pPr>
      <a:lvl7pPr marL="914400" algn="ctr" rtl="0" eaLnBrk="1" fontAlgn="base" hangingPunct="1">
        <a:spcBef>
          <a:spcPct val="0"/>
        </a:spcBef>
        <a:spcAft>
          <a:spcPct val="0"/>
        </a:spcAft>
        <a:defRPr sz="4400">
          <a:solidFill>
            <a:schemeClr val="tx1"/>
          </a:solidFill>
          <a:latin typeface="Arial Black" pitchFamily="34" charset="0"/>
        </a:defRPr>
      </a:lvl7pPr>
      <a:lvl8pPr marL="1371600" algn="ctr" rtl="0" eaLnBrk="1" fontAlgn="base" hangingPunct="1">
        <a:spcBef>
          <a:spcPct val="0"/>
        </a:spcBef>
        <a:spcAft>
          <a:spcPct val="0"/>
        </a:spcAft>
        <a:defRPr sz="4400">
          <a:solidFill>
            <a:schemeClr val="tx1"/>
          </a:solidFill>
          <a:latin typeface="Arial Black" pitchFamily="34" charset="0"/>
        </a:defRPr>
      </a:lvl8pPr>
      <a:lvl9pPr marL="1828800" algn="ctr" rtl="0" eaLnBrk="1" fontAlgn="base" hangingPunct="1">
        <a:spcBef>
          <a:spcPct val="0"/>
        </a:spcBef>
        <a:spcAft>
          <a:spcPct val="0"/>
        </a:spcAft>
        <a:defRPr sz="4400">
          <a:solidFill>
            <a:schemeClr val="tx1"/>
          </a:solidFill>
          <a:latin typeface="Arial Black" pitchFamily="34" charset="0"/>
        </a:defRPr>
      </a:lvl9pPr>
    </p:titleStyle>
    <p:bodyStyle>
      <a:lvl1pPr marL="342900" indent="-342900" algn="l" rtl="0" eaLnBrk="1" fontAlgn="base" hangingPunct="1">
        <a:spcBef>
          <a:spcPct val="20000"/>
        </a:spcBef>
        <a:spcAft>
          <a:spcPct val="0"/>
        </a:spcAft>
        <a:buSzPct val="75000"/>
        <a:buBlip>
          <a:blip r:embed="rId18"/>
        </a:buBlip>
        <a:defRPr sz="3200" kern="1200">
          <a:solidFill>
            <a:schemeClr val="tx1"/>
          </a:solidFill>
          <a:latin typeface="Arial" pitchFamily="34" charset="0"/>
          <a:ea typeface="+mn-ea"/>
          <a:cs typeface="Arial" pitchFamily="34" charset="0"/>
        </a:defRPr>
      </a:lvl1pPr>
      <a:lvl2pPr marL="742950" indent="-285750" algn="l" rtl="0" eaLnBrk="1" fontAlgn="base" hangingPunct="1">
        <a:spcBef>
          <a:spcPct val="20000"/>
        </a:spcBef>
        <a:spcAft>
          <a:spcPct val="0"/>
        </a:spcAft>
        <a:buClr>
          <a:srgbClr val="595959"/>
        </a:buClr>
        <a:buSzPct val="75000"/>
        <a:buFont typeface="Wingdings" pitchFamily="2" charset="2"/>
        <a:buChar char="Ø"/>
        <a:defRPr sz="2800" kern="1200">
          <a:solidFill>
            <a:schemeClr val="tx1"/>
          </a:solidFill>
          <a:latin typeface="Arial" pitchFamily="34" charset="0"/>
          <a:ea typeface="+mn-ea"/>
          <a:cs typeface="Arial" pitchFamily="34" charset="0"/>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Arial" pitchFamily="34" charset="0"/>
          <a:ea typeface="+mn-ea"/>
          <a:cs typeface="Arial" pitchFamily="34" charset="0"/>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Arial" pitchFamily="34" charset="0"/>
          <a:ea typeface="+mn-ea"/>
          <a:cs typeface="Arial" pitchFamily="34" charset="0"/>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6.jpeg"/><Relationship Id="rId7" Type="http://schemas.openxmlformats.org/officeDocument/2006/relationships/image" Target="../media/image10.jpeg"/><Relationship Id="rId2" Type="http://schemas.openxmlformats.org/officeDocument/2006/relationships/notesSlide" Target="../notesSlides/notesSlide16.xml"/><Relationship Id="rId1" Type="http://schemas.openxmlformats.org/officeDocument/2006/relationships/slideLayout" Target="../slideLayouts/slideLayout4.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1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7.xml"/><Relationship Id="rId1" Type="http://schemas.openxmlformats.org/officeDocument/2006/relationships/slideLayout" Target="../slideLayouts/slideLayout4.xml"/><Relationship Id="rId4" Type="http://schemas.openxmlformats.org/officeDocument/2006/relationships/image" Target="../media/image12.jpeg"/></Relationships>
</file>

<file path=ppt/slides/_rels/slide1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8.xml"/><Relationship Id="rId1" Type="http://schemas.openxmlformats.org/officeDocument/2006/relationships/slideLayout" Target="../slideLayouts/slideLayout4.xml"/><Relationship Id="rId4" Type="http://schemas.openxmlformats.org/officeDocument/2006/relationships/image" Target="../media/image14.png"/></Relationships>
</file>

<file path=ppt/slides/_rels/slide1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9.xml"/><Relationship Id="rId1" Type="http://schemas.openxmlformats.org/officeDocument/2006/relationships/slideLayout" Target="../slideLayouts/slideLayout4.xml"/><Relationship Id="rId4" Type="http://schemas.openxmlformats.org/officeDocument/2006/relationships/image" Target="../media/image16.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8" Type="http://schemas.openxmlformats.org/officeDocument/2006/relationships/image" Target="../media/image22.jpeg"/><Relationship Id="rId3" Type="http://schemas.openxmlformats.org/officeDocument/2006/relationships/image" Target="../media/image17.jpeg"/><Relationship Id="rId7" Type="http://schemas.openxmlformats.org/officeDocument/2006/relationships/image" Target="../media/image21.jpe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 Id="rId9" Type="http://schemas.openxmlformats.org/officeDocument/2006/relationships/image" Target="../media/image23.jpeg"/></Relationships>
</file>

<file path=ppt/slides/_rels/slide21.xml.rels><?xml version="1.0" encoding="UTF-8" standalone="yes"?>
<Relationships xmlns="http://schemas.openxmlformats.org/package/2006/relationships"><Relationship Id="rId8" Type="http://schemas.openxmlformats.org/officeDocument/2006/relationships/image" Target="../media/image29.jpeg"/><Relationship Id="rId3" Type="http://schemas.openxmlformats.org/officeDocument/2006/relationships/image" Target="../media/image24.jpeg"/><Relationship Id="rId7" Type="http://schemas.openxmlformats.org/officeDocument/2006/relationships/image" Target="../media/image28.jpeg"/><Relationship Id="rId12" Type="http://schemas.openxmlformats.org/officeDocument/2006/relationships/image" Target="../media/image33.jpe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27.jpeg"/><Relationship Id="rId11" Type="http://schemas.openxmlformats.org/officeDocument/2006/relationships/image" Target="../media/image32.jpeg"/><Relationship Id="rId5" Type="http://schemas.openxmlformats.org/officeDocument/2006/relationships/image" Target="../media/image26.jpeg"/><Relationship Id="rId10" Type="http://schemas.openxmlformats.org/officeDocument/2006/relationships/image" Target="../media/image31.jpeg"/><Relationship Id="rId4" Type="http://schemas.openxmlformats.org/officeDocument/2006/relationships/image" Target="../media/image25.jpeg"/><Relationship Id="rId9" Type="http://schemas.openxmlformats.org/officeDocument/2006/relationships/image" Target="../media/image30.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37.xml"/><Relationship Id="rId1" Type="http://schemas.openxmlformats.org/officeDocument/2006/relationships/slideLayout" Target="../slideLayouts/slideLayout4.xml"/><Relationship Id="rId4" Type="http://schemas.openxmlformats.org/officeDocument/2006/relationships/image" Target="../media/image44.jpe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41.xml"/><Relationship Id="rId1" Type="http://schemas.openxmlformats.org/officeDocument/2006/relationships/slideLayout" Target="../slideLayouts/slideLayout4.xml"/><Relationship Id="rId5" Type="http://schemas.openxmlformats.org/officeDocument/2006/relationships/image" Target="../media/image47.jpeg"/><Relationship Id="rId4" Type="http://schemas.openxmlformats.org/officeDocument/2006/relationships/image" Target="../media/image46.jpe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48.jpeg"/><Relationship Id="rId7" Type="http://schemas.openxmlformats.org/officeDocument/2006/relationships/image" Target="../media/image52.jpeg"/><Relationship Id="rId2" Type="http://schemas.openxmlformats.org/officeDocument/2006/relationships/notesSlide" Target="../notesSlides/notesSlide43.xml"/><Relationship Id="rId1" Type="http://schemas.openxmlformats.org/officeDocument/2006/relationships/slideLayout" Target="../slideLayouts/slideLayout4.xml"/><Relationship Id="rId6" Type="http://schemas.openxmlformats.org/officeDocument/2006/relationships/image" Target="../media/image51.jpeg"/><Relationship Id="rId5" Type="http://schemas.openxmlformats.org/officeDocument/2006/relationships/image" Target="../media/image50.jpeg"/><Relationship Id="rId4" Type="http://schemas.openxmlformats.org/officeDocument/2006/relationships/image" Target="../media/image49.jpe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45.xml"/><Relationship Id="rId1" Type="http://schemas.openxmlformats.org/officeDocument/2006/relationships/slideLayout" Target="../slideLayouts/slideLayout2.xml"/><Relationship Id="rId4" Type="http://schemas.openxmlformats.org/officeDocument/2006/relationships/image" Target="../media/image54.jpeg"/></Relationships>
</file>

<file path=ppt/slides/_rels/slide46.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46.xml"/><Relationship Id="rId1" Type="http://schemas.openxmlformats.org/officeDocument/2006/relationships/slideLayout" Target="../slideLayouts/slideLayout2.xml"/><Relationship Id="rId4" Type="http://schemas.openxmlformats.org/officeDocument/2006/relationships/image" Target="../media/image56.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world_eagle.jpg"/>
          <p:cNvPicPr>
            <a:picLocks noChangeAspect="1"/>
          </p:cNvPicPr>
          <p:nvPr/>
        </p:nvPicPr>
        <p:blipFill>
          <a:blip r:embed="rId3"/>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274" name="Rectangle 2"/>
          <p:cNvSpPr>
            <a:spLocks noGrp="1" noChangeArrowheads="1"/>
          </p:cNvSpPr>
          <p:nvPr>
            <p:ph type="title"/>
          </p:nvPr>
        </p:nvSpPr>
        <p:spPr>
          <a:xfrm>
            <a:off x="381000" y="274638"/>
            <a:ext cx="8458200" cy="1143000"/>
          </a:xfrm>
        </p:spPr>
        <p:txBody>
          <a:bodyPr>
            <a:noAutofit/>
          </a:bodyPr>
          <a:lstStyle/>
          <a:p>
            <a:pPr fontAlgn="auto">
              <a:spcAft>
                <a:spcPts val="0"/>
              </a:spcAft>
              <a:defRPr/>
            </a:pPr>
            <a:r>
              <a:rPr lang="en-US" sz="4000" b="0" dirty="0">
                <a:solidFill>
                  <a:srgbClr val="FFFF00"/>
                </a:solidFill>
              </a:rPr>
              <a:t>   </a:t>
            </a:r>
            <a:r>
              <a:rPr lang="en-US" sz="4000" b="0" dirty="0"/>
              <a:t>2.02 Confrontational Continuum</a:t>
            </a:r>
          </a:p>
        </p:txBody>
      </p:sp>
      <p:sp>
        <p:nvSpPr>
          <p:cNvPr id="13315" name="Rectangle 3"/>
          <p:cNvSpPr>
            <a:spLocks noGrp="1" noChangeArrowheads="1"/>
          </p:cNvSpPr>
          <p:nvPr>
            <p:ph idx="1"/>
          </p:nvPr>
        </p:nvSpPr>
        <p:spPr>
          <a:xfrm>
            <a:off x="457200" y="1600200"/>
            <a:ext cx="8229600" cy="4800600"/>
          </a:xfrm>
        </p:spPr>
        <p:txBody>
          <a:bodyPr>
            <a:normAutofit/>
          </a:bodyPr>
          <a:lstStyle/>
          <a:p>
            <a:pPr fontAlgn="auto">
              <a:lnSpc>
                <a:spcPct val="80000"/>
              </a:lnSpc>
              <a:spcAft>
                <a:spcPts val="0"/>
              </a:spcAft>
              <a:buClr>
                <a:srgbClr val="FFFF00"/>
              </a:buClr>
              <a:buSzPct val="80000"/>
              <a:defRPr/>
            </a:pPr>
            <a:r>
              <a:rPr lang="en-US" sz="2000" dirty="0" smtClean="0">
                <a:latin typeface="Arial" charset="0"/>
                <a:cs typeface="Arial" charset="0"/>
              </a:rPr>
              <a:t>In an attempt to define and clarify appropriate circumstances for the use of force, the Confrontational Continuum was developed</a:t>
            </a:r>
          </a:p>
          <a:p>
            <a:pPr fontAlgn="auto">
              <a:lnSpc>
                <a:spcPct val="80000"/>
              </a:lnSpc>
              <a:spcAft>
                <a:spcPts val="0"/>
              </a:spcAft>
              <a:buClr>
                <a:srgbClr val="FFFF00"/>
              </a:buClr>
              <a:buSzPct val="80000"/>
              <a:defRPr/>
            </a:pPr>
            <a:r>
              <a:rPr lang="en-US" sz="2000" dirty="0" smtClean="0">
                <a:latin typeface="Arial" charset="0"/>
                <a:cs typeface="Arial" charset="0"/>
              </a:rPr>
              <a:t>The Continuum provides the law enforcement administrator with a realistic means of evaluating force usage, while providing the street officer with reasonable guidance in determining what level of force is needed</a:t>
            </a:r>
          </a:p>
          <a:p>
            <a:pPr fontAlgn="auto">
              <a:lnSpc>
                <a:spcPct val="80000"/>
              </a:lnSpc>
              <a:spcAft>
                <a:spcPts val="0"/>
              </a:spcAft>
              <a:buClr>
                <a:srgbClr val="FFFF00"/>
              </a:buClr>
              <a:buSzPct val="80000"/>
              <a:defRPr/>
            </a:pPr>
            <a:r>
              <a:rPr lang="en-US" sz="2000" dirty="0" smtClean="0">
                <a:latin typeface="Arial" charset="0"/>
                <a:cs typeface="Arial" charset="0"/>
              </a:rPr>
              <a:t>The Continuum was developed in a effort to explain to law enforcement personal the proper response to assailant’s actions and designed as a mechanism for explaining the level of force that was employed and the circumstances under which it was exercised</a:t>
            </a:r>
          </a:p>
          <a:p>
            <a:pPr fontAlgn="auto">
              <a:lnSpc>
                <a:spcPct val="80000"/>
              </a:lnSpc>
              <a:spcAft>
                <a:spcPts val="0"/>
              </a:spcAft>
              <a:buClr>
                <a:srgbClr val="FFFF00"/>
              </a:buClr>
              <a:buSzPct val="80000"/>
              <a:defRPr/>
            </a:pPr>
            <a:r>
              <a:rPr lang="en-US" sz="2000" dirty="0" smtClean="0">
                <a:latin typeface="Arial" charset="0"/>
                <a:cs typeface="Arial" charset="0"/>
              </a:rPr>
              <a:t>Specific Agencies have diverse labels and techniques for its force options, however the order of escalation and evaluation of techniques used, are generally consistent among agencies</a:t>
            </a:r>
          </a:p>
          <a:p>
            <a:pPr fontAlgn="auto">
              <a:lnSpc>
                <a:spcPct val="80000"/>
              </a:lnSpc>
              <a:spcAft>
                <a:spcPts val="0"/>
              </a:spcAft>
              <a:buClr>
                <a:srgbClr val="FFFF00"/>
              </a:buClr>
              <a:buSzPct val="80000"/>
              <a:defRPr/>
            </a:pPr>
            <a:r>
              <a:rPr lang="en-US" sz="2000" dirty="0" smtClean="0">
                <a:latin typeface="Arial" charset="0"/>
                <a:cs typeface="Arial" charset="0"/>
              </a:rPr>
              <a:t>The physical process of arrest occurs after control has been achieved. Force must cease when control has been effected. Restraint after control must be viewed as part of all use of force training</a:t>
            </a: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13315">
                                            <p:txEl>
                                              <p:pRg st="0" end="0"/>
                                            </p:txEl>
                                          </p:spTgt>
                                        </p:tgtEl>
                                        <p:attrNameLst>
                                          <p:attrName>style.visibility</p:attrName>
                                        </p:attrNameLst>
                                      </p:cBhvr>
                                      <p:to>
                                        <p:strVal val="visible"/>
                                      </p:to>
                                    </p:set>
                                    <p:animEffect transition="in" filter="fade">
                                      <p:cBhvr>
                                        <p:cTn id="7" dur="1000"/>
                                        <p:tgtEl>
                                          <p:spTgt spid="13315">
                                            <p:txEl>
                                              <p:pRg st="0" end="0"/>
                                            </p:txEl>
                                          </p:spTgt>
                                        </p:tgtEl>
                                      </p:cBhvr>
                                    </p:animEffect>
                                    <p:anim calcmode="lin" valueType="num">
                                      <p:cBhvr>
                                        <p:cTn id="8" dur="1000" fill="hold"/>
                                        <p:tgtEl>
                                          <p:spTgt spid="13315">
                                            <p:txEl>
                                              <p:pRg st="0" end="0"/>
                                            </p:txEl>
                                          </p:spTgt>
                                        </p:tgtEl>
                                        <p:attrNameLst>
                                          <p:attrName>ppt_x</p:attrName>
                                        </p:attrNameLst>
                                      </p:cBhvr>
                                      <p:tavLst>
                                        <p:tav tm="0">
                                          <p:val>
                                            <p:strVal val="#ppt_x"/>
                                          </p:val>
                                        </p:tav>
                                        <p:tav tm="100000">
                                          <p:val>
                                            <p:strVal val="#ppt_x"/>
                                          </p:val>
                                        </p:tav>
                                      </p:tavLst>
                                    </p:anim>
                                    <p:anim calcmode="lin" valueType="num">
                                      <p:cBhvr>
                                        <p:cTn id="9" dur="900" decel="100000" fill="hold"/>
                                        <p:tgtEl>
                                          <p:spTgt spid="13315">
                                            <p:txEl>
                                              <p:pRg st="0" end="0"/>
                                            </p:tx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3315">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nodeType="clickEffect">
                                  <p:stCondLst>
                                    <p:cond delay="0"/>
                                  </p:stCondLst>
                                  <p:childTnLst>
                                    <p:set>
                                      <p:cBhvr>
                                        <p:cTn id="14" dur="1" fill="hold">
                                          <p:stCondLst>
                                            <p:cond delay="0"/>
                                          </p:stCondLst>
                                        </p:cTn>
                                        <p:tgtEl>
                                          <p:spTgt spid="13315">
                                            <p:txEl>
                                              <p:pRg st="1" end="1"/>
                                            </p:txEl>
                                          </p:spTgt>
                                        </p:tgtEl>
                                        <p:attrNameLst>
                                          <p:attrName>style.visibility</p:attrName>
                                        </p:attrNameLst>
                                      </p:cBhvr>
                                      <p:to>
                                        <p:strVal val="visible"/>
                                      </p:to>
                                    </p:set>
                                    <p:animEffect transition="in" filter="fade">
                                      <p:cBhvr>
                                        <p:cTn id="15" dur="1000"/>
                                        <p:tgtEl>
                                          <p:spTgt spid="13315">
                                            <p:txEl>
                                              <p:pRg st="1" end="1"/>
                                            </p:txEl>
                                          </p:spTgt>
                                        </p:tgtEl>
                                      </p:cBhvr>
                                    </p:animEffect>
                                    <p:anim calcmode="lin" valueType="num">
                                      <p:cBhvr>
                                        <p:cTn id="16" dur="1000" fill="hold"/>
                                        <p:tgtEl>
                                          <p:spTgt spid="13315">
                                            <p:txEl>
                                              <p:pRg st="1" end="1"/>
                                            </p:txEl>
                                          </p:spTgt>
                                        </p:tgtEl>
                                        <p:attrNameLst>
                                          <p:attrName>ppt_x</p:attrName>
                                        </p:attrNameLst>
                                      </p:cBhvr>
                                      <p:tavLst>
                                        <p:tav tm="0">
                                          <p:val>
                                            <p:strVal val="#ppt_x"/>
                                          </p:val>
                                        </p:tav>
                                        <p:tav tm="100000">
                                          <p:val>
                                            <p:strVal val="#ppt_x"/>
                                          </p:val>
                                        </p:tav>
                                      </p:tavLst>
                                    </p:anim>
                                    <p:anim calcmode="lin" valueType="num">
                                      <p:cBhvr>
                                        <p:cTn id="17" dur="900" decel="100000" fill="hold"/>
                                        <p:tgtEl>
                                          <p:spTgt spid="13315">
                                            <p:txEl>
                                              <p:pRg st="1" end="1"/>
                                            </p:txEl>
                                          </p:spTgt>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13315">
                                            <p:txEl>
                                              <p:pRg st="1" end="1"/>
                                            </p:txEl>
                                          </p:spTgt>
                                        </p:tgtEl>
                                        <p:attrNameLst>
                                          <p:attrName>ppt_y</p:attrName>
                                        </p:attrNameLst>
                                      </p:cBhvr>
                                      <p:tavLst>
                                        <p:tav tm="0">
                                          <p:val>
                                            <p:strVal val="#ppt_y-.03"/>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7" presetClass="entr" presetSubtype="0" fill="hold" nodeType="clickEffect">
                                  <p:stCondLst>
                                    <p:cond delay="0"/>
                                  </p:stCondLst>
                                  <p:childTnLst>
                                    <p:set>
                                      <p:cBhvr>
                                        <p:cTn id="22" dur="1" fill="hold">
                                          <p:stCondLst>
                                            <p:cond delay="0"/>
                                          </p:stCondLst>
                                        </p:cTn>
                                        <p:tgtEl>
                                          <p:spTgt spid="13315">
                                            <p:txEl>
                                              <p:pRg st="2" end="2"/>
                                            </p:txEl>
                                          </p:spTgt>
                                        </p:tgtEl>
                                        <p:attrNameLst>
                                          <p:attrName>style.visibility</p:attrName>
                                        </p:attrNameLst>
                                      </p:cBhvr>
                                      <p:to>
                                        <p:strVal val="visible"/>
                                      </p:to>
                                    </p:set>
                                    <p:animEffect transition="in" filter="fade">
                                      <p:cBhvr>
                                        <p:cTn id="23" dur="1000"/>
                                        <p:tgtEl>
                                          <p:spTgt spid="13315">
                                            <p:txEl>
                                              <p:pRg st="2" end="2"/>
                                            </p:txEl>
                                          </p:spTgt>
                                        </p:tgtEl>
                                      </p:cBhvr>
                                    </p:animEffect>
                                    <p:anim calcmode="lin" valueType="num">
                                      <p:cBhvr>
                                        <p:cTn id="24" dur="1000" fill="hold"/>
                                        <p:tgtEl>
                                          <p:spTgt spid="13315">
                                            <p:txEl>
                                              <p:pRg st="2" end="2"/>
                                            </p:txEl>
                                          </p:spTgt>
                                        </p:tgtEl>
                                        <p:attrNameLst>
                                          <p:attrName>ppt_x</p:attrName>
                                        </p:attrNameLst>
                                      </p:cBhvr>
                                      <p:tavLst>
                                        <p:tav tm="0">
                                          <p:val>
                                            <p:strVal val="#ppt_x"/>
                                          </p:val>
                                        </p:tav>
                                        <p:tav tm="100000">
                                          <p:val>
                                            <p:strVal val="#ppt_x"/>
                                          </p:val>
                                        </p:tav>
                                      </p:tavLst>
                                    </p:anim>
                                    <p:anim calcmode="lin" valueType="num">
                                      <p:cBhvr>
                                        <p:cTn id="25" dur="900" decel="100000" fill="hold"/>
                                        <p:tgtEl>
                                          <p:spTgt spid="13315">
                                            <p:txEl>
                                              <p:pRg st="2" end="2"/>
                                            </p:txEl>
                                          </p:spTgt>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13315">
                                            <p:txEl>
                                              <p:pRg st="2" end="2"/>
                                            </p:txEl>
                                          </p:spTgt>
                                        </p:tgtEl>
                                        <p:attrNameLst>
                                          <p:attrName>ppt_y</p:attrName>
                                        </p:attrNameLst>
                                      </p:cBhvr>
                                      <p:tavLst>
                                        <p:tav tm="0">
                                          <p:val>
                                            <p:strVal val="#ppt_y-.03"/>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7" presetClass="entr" presetSubtype="0" fill="hold" nodeType="clickEffect">
                                  <p:stCondLst>
                                    <p:cond delay="0"/>
                                  </p:stCondLst>
                                  <p:childTnLst>
                                    <p:set>
                                      <p:cBhvr>
                                        <p:cTn id="30" dur="1" fill="hold">
                                          <p:stCondLst>
                                            <p:cond delay="0"/>
                                          </p:stCondLst>
                                        </p:cTn>
                                        <p:tgtEl>
                                          <p:spTgt spid="13315">
                                            <p:txEl>
                                              <p:pRg st="3" end="3"/>
                                            </p:txEl>
                                          </p:spTgt>
                                        </p:tgtEl>
                                        <p:attrNameLst>
                                          <p:attrName>style.visibility</p:attrName>
                                        </p:attrNameLst>
                                      </p:cBhvr>
                                      <p:to>
                                        <p:strVal val="visible"/>
                                      </p:to>
                                    </p:set>
                                    <p:animEffect transition="in" filter="fade">
                                      <p:cBhvr>
                                        <p:cTn id="31" dur="1000"/>
                                        <p:tgtEl>
                                          <p:spTgt spid="13315">
                                            <p:txEl>
                                              <p:pRg st="3" end="3"/>
                                            </p:txEl>
                                          </p:spTgt>
                                        </p:tgtEl>
                                      </p:cBhvr>
                                    </p:animEffect>
                                    <p:anim calcmode="lin" valueType="num">
                                      <p:cBhvr>
                                        <p:cTn id="32" dur="1000" fill="hold"/>
                                        <p:tgtEl>
                                          <p:spTgt spid="13315">
                                            <p:txEl>
                                              <p:pRg st="3" end="3"/>
                                            </p:txEl>
                                          </p:spTgt>
                                        </p:tgtEl>
                                        <p:attrNameLst>
                                          <p:attrName>ppt_x</p:attrName>
                                        </p:attrNameLst>
                                      </p:cBhvr>
                                      <p:tavLst>
                                        <p:tav tm="0">
                                          <p:val>
                                            <p:strVal val="#ppt_x"/>
                                          </p:val>
                                        </p:tav>
                                        <p:tav tm="100000">
                                          <p:val>
                                            <p:strVal val="#ppt_x"/>
                                          </p:val>
                                        </p:tav>
                                      </p:tavLst>
                                    </p:anim>
                                    <p:anim calcmode="lin" valueType="num">
                                      <p:cBhvr>
                                        <p:cTn id="33" dur="900" decel="100000" fill="hold"/>
                                        <p:tgtEl>
                                          <p:spTgt spid="13315">
                                            <p:txEl>
                                              <p:pRg st="3" end="3"/>
                                            </p:txEl>
                                          </p:spTgt>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13315">
                                            <p:txEl>
                                              <p:pRg st="3" end="3"/>
                                            </p:txEl>
                                          </p:spTgt>
                                        </p:tgtEl>
                                        <p:attrNameLst>
                                          <p:attrName>ppt_y</p:attrName>
                                        </p:attrNameLst>
                                      </p:cBhvr>
                                      <p:tavLst>
                                        <p:tav tm="0">
                                          <p:val>
                                            <p:strVal val="#ppt_y-.03"/>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37" presetClass="entr" presetSubtype="0" fill="hold" nodeType="clickEffect">
                                  <p:stCondLst>
                                    <p:cond delay="0"/>
                                  </p:stCondLst>
                                  <p:childTnLst>
                                    <p:set>
                                      <p:cBhvr>
                                        <p:cTn id="38" dur="1" fill="hold">
                                          <p:stCondLst>
                                            <p:cond delay="0"/>
                                          </p:stCondLst>
                                        </p:cTn>
                                        <p:tgtEl>
                                          <p:spTgt spid="13315">
                                            <p:txEl>
                                              <p:pRg st="4" end="4"/>
                                            </p:txEl>
                                          </p:spTgt>
                                        </p:tgtEl>
                                        <p:attrNameLst>
                                          <p:attrName>style.visibility</p:attrName>
                                        </p:attrNameLst>
                                      </p:cBhvr>
                                      <p:to>
                                        <p:strVal val="visible"/>
                                      </p:to>
                                    </p:set>
                                    <p:animEffect transition="in" filter="fade">
                                      <p:cBhvr>
                                        <p:cTn id="39" dur="1000"/>
                                        <p:tgtEl>
                                          <p:spTgt spid="13315">
                                            <p:txEl>
                                              <p:pRg st="4" end="4"/>
                                            </p:txEl>
                                          </p:spTgt>
                                        </p:tgtEl>
                                      </p:cBhvr>
                                    </p:animEffect>
                                    <p:anim calcmode="lin" valueType="num">
                                      <p:cBhvr>
                                        <p:cTn id="40" dur="1000" fill="hold"/>
                                        <p:tgtEl>
                                          <p:spTgt spid="13315">
                                            <p:txEl>
                                              <p:pRg st="4" end="4"/>
                                            </p:txEl>
                                          </p:spTgt>
                                        </p:tgtEl>
                                        <p:attrNameLst>
                                          <p:attrName>ppt_x</p:attrName>
                                        </p:attrNameLst>
                                      </p:cBhvr>
                                      <p:tavLst>
                                        <p:tav tm="0">
                                          <p:val>
                                            <p:strVal val="#ppt_x"/>
                                          </p:val>
                                        </p:tav>
                                        <p:tav tm="100000">
                                          <p:val>
                                            <p:strVal val="#ppt_x"/>
                                          </p:val>
                                        </p:tav>
                                      </p:tavLst>
                                    </p:anim>
                                    <p:anim calcmode="lin" valueType="num">
                                      <p:cBhvr>
                                        <p:cTn id="41" dur="900" decel="100000" fill="hold"/>
                                        <p:tgtEl>
                                          <p:spTgt spid="13315">
                                            <p:txEl>
                                              <p:pRg st="4" end="4"/>
                                            </p:txEl>
                                          </p:spTgt>
                                        </p:tgtEl>
                                        <p:attrNameLst>
                                          <p:attrName>ppt_y</p:attrName>
                                        </p:attrNameLst>
                                      </p:cBhvr>
                                      <p:tavLst>
                                        <p:tav tm="0">
                                          <p:val>
                                            <p:strVal val="#ppt_y+1"/>
                                          </p:val>
                                        </p:tav>
                                        <p:tav tm="100000">
                                          <p:val>
                                            <p:strVal val="#ppt_y-.03"/>
                                          </p:val>
                                        </p:tav>
                                      </p:tavLst>
                                    </p:anim>
                                    <p:anim calcmode="lin" valueType="num">
                                      <p:cBhvr>
                                        <p:cTn id="42" dur="100" accel="100000" fill="hold">
                                          <p:stCondLst>
                                            <p:cond delay="900"/>
                                          </p:stCondLst>
                                        </p:cTn>
                                        <p:tgtEl>
                                          <p:spTgt spid="13315">
                                            <p:txEl>
                                              <p:pRg st="4" end="4"/>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normAutofit fontScale="90000"/>
          </a:bodyPr>
          <a:lstStyle/>
          <a:p>
            <a:pPr fontAlgn="auto">
              <a:spcAft>
                <a:spcPts val="0"/>
              </a:spcAft>
              <a:defRPr/>
            </a:pPr>
            <a:r>
              <a:rPr lang="en-US" sz="3200" dirty="0" smtClean="0">
                <a:solidFill>
                  <a:srgbClr val="FFFF00"/>
                </a:solidFill>
              </a:rPr>
              <a:t>  </a:t>
            </a:r>
            <a:r>
              <a:rPr lang="en-US" sz="4900" b="0" dirty="0" smtClean="0"/>
              <a:t>2.06 Use of Force Evaluations</a:t>
            </a:r>
          </a:p>
        </p:txBody>
      </p:sp>
      <p:sp>
        <p:nvSpPr>
          <p:cNvPr id="14339" name="Rectangle 3"/>
          <p:cNvSpPr>
            <a:spLocks noGrp="1" noChangeArrowheads="1"/>
          </p:cNvSpPr>
          <p:nvPr>
            <p:ph idx="1"/>
          </p:nvPr>
        </p:nvSpPr>
        <p:spPr/>
        <p:txBody>
          <a:bodyPr/>
          <a:lstStyle/>
          <a:p>
            <a:pPr fontAlgn="auto">
              <a:lnSpc>
                <a:spcPct val="80000"/>
              </a:lnSpc>
              <a:spcAft>
                <a:spcPts val="0"/>
              </a:spcAft>
              <a:buClr>
                <a:srgbClr val="FFFF00"/>
              </a:buClr>
              <a:buSzPct val="80000"/>
              <a:defRPr/>
            </a:pPr>
            <a:r>
              <a:rPr lang="en-US" sz="2000" dirty="0" smtClean="0">
                <a:solidFill>
                  <a:srgbClr val="FF0000"/>
                </a:solidFill>
                <a:latin typeface="Arial" charset="0"/>
                <a:cs typeface="Arial" charset="0"/>
              </a:rPr>
              <a:t>The goal of a law enforcement officer in a confrontation is to control the subject</a:t>
            </a:r>
          </a:p>
          <a:p>
            <a:pPr fontAlgn="auto">
              <a:lnSpc>
                <a:spcPct val="80000"/>
              </a:lnSpc>
              <a:spcAft>
                <a:spcPts val="0"/>
              </a:spcAft>
              <a:buClr>
                <a:srgbClr val="FFFF00"/>
              </a:buClr>
              <a:buSzPct val="80000"/>
              <a:defRPr/>
            </a:pPr>
            <a:r>
              <a:rPr lang="en-US" sz="2000" dirty="0" smtClean="0">
                <a:latin typeface="Arial" charset="0"/>
                <a:cs typeface="Arial" charset="0"/>
              </a:rPr>
              <a:t>Control is not a 50/50 balance. The officer must win and not just 50% of the time. If have the confrontation result in a failure to control the subject, the officer and the general public are put in critical danger</a:t>
            </a:r>
          </a:p>
          <a:p>
            <a:pPr fontAlgn="auto">
              <a:lnSpc>
                <a:spcPct val="80000"/>
              </a:lnSpc>
              <a:spcAft>
                <a:spcPts val="0"/>
              </a:spcAft>
              <a:buClr>
                <a:srgbClr val="FFFF00"/>
              </a:buClr>
              <a:buSzPct val="80000"/>
              <a:defRPr/>
            </a:pPr>
            <a:r>
              <a:rPr lang="en-US" sz="2000" dirty="0" smtClean="0">
                <a:solidFill>
                  <a:srgbClr val="FF0000"/>
                </a:solidFill>
                <a:latin typeface="Arial" charset="0"/>
                <a:cs typeface="Arial" charset="0"/>
              </a:rPr>
              <a:t>Each technique employed in a confrontation must be evaluated in terms of its likelihood to gain control compared to its likelihood to cause damage</a:t>
            </a:r>
            <a:r>
              <a:rPr lang="en-US" sz="2000" dirty="0" smtClean="0">
                <a:latin typeface="Arial" charset="0"/>
                <a:cs typeface="Arial" charset="0"/>
              </a:rPr>
              <a:t>. This does not mean that officers must exhaust every lower option before moving to a higher level response. Such thinking is both naïve and dangerous. </a:t>
            </a:r>
            <a:r>
              <a:rPr lang="en-US" sz="2000" u="sng" dirty="0" smtClean="0">
                <a:latin typeface="Arial" charset="0"/>
                <a:cs typeface="Arial" charset="0"/>
              </a:rPr>
              <a:t>The officer only needs to use a reasonable force option</a:t>
            </a:r>
            <a:endParaRPr lang="en-US" sz="2000" dirty="0" smtClean="0">
              <a:latin typeface="Arial" charset="0"/>
              <a:cs typeface="Arial" charset="0"/>
            </a:endParaRPr>
          </a:p>
          <a:p>
            <a:pPr fontAlgn="auto">
              <a:lnSpc>
                <a:spcPct val="80000"/>
              </a:lnSpc>
              <a:spcAft>
                <a:spcPts val="0"/>
              </a:spcAft>
              <a:buClr>
                <a:srgbClr val="FFFF00"/>
              </a:buClr>
              <a:buSzPct val="80000"/>
              <a:defRPr/>
            </a:pPr>
            <a:r>
              <a:rPr lang="en-US" sz="2000" dirty="0" smtClean="0">
                <a:latin typeface="Arial" charset="0"/>
                <a:cs typeface="Arial" charset="0"/>
              </a:rPr>
              <a:t>In evaluating techniques, a final consideration must be made to insure the safety of the officer. This involves the officer’s ability to instantly disengage or escalate in response to a confrontation based on the totality of the situation</a:t>
            </a: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14339">
                                            <p:txEl>
                                              <p:pRg st="0" end="0"/>
                                            </p:txEl>
                                          </p:spTgt>
                                        </p:tgtEl>
                                        <p:attrNameLst>
                                          <p:attrName>style.visibility</p:attrName>
                                        </p:attrNameLst>
                                      </p:cBhvr>
                                      <p:to>
                                        <p:strVal val="visible"/>
                                      </p:to>
                                    </p:set>
                                    <p:anim calcmode="lin" valueType="num">
                                      <p:cBhvr>
                                        <p:cTn id="7" dur="1000" fill="hold"/>
                                        <p:tgtEl>
                                          <p:spTgt spid="14339">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14339">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14339">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37" presetClass="entr" presetSubtype="0" fill="hold" nodeType="clickEffect">
                                  <p:stCondLst>
                                    <p:cond delay="0"/>
                                  </p:stCondLst>
                                  <p:childTnLst>
                                    <p:set>
                                      <p:cBhvr>
                                        <p:cTn id="13" dur="1" fill="hold">
                                          <p:stCondLst>
                                            <p:cond delay="0"/>
                                          </p:stCondLst>
                                        </p:cTn>
                                        <p:tgtEl>
                                          <p:spTgt spid="14339">
                                            <p:txEl>
                                              <p:pRg st="1" end="1"/>
                                            </p:txEl>
                                          </p:spTgt>
                                        </p:tgtEl>
                                        <p:attrNameLst>
                                          <p:attrName>style.visibility</p:attrName>
                                        </p:attrNameLst>
                                      </p:cBhvr>
                                      <p:to>
                                        <p:strVal val="visible"/>
                                      </p:to>
                                    </p:set>
                                    <p:animEffect transition="in" filter="fade">
                                      <p:cBhvr>
                                        <p:cTn id="14" dur="1000"/>
                                        <p:tgtEl>
                                          <p:spTgt spid="14339">
                                            <p:txEl>
                                              <p:pRg st="1" end="1"/>
                                            </p:txEl>
                                          </p:spTgt>
                                        </p:tgtEl>
                                      </p:cBhvr>
                                    </p:animEffect>
                                    <p:anim calcmode="lin" valueType="num">
                                      <p:cBhvr>
                                        <p:cTn id="15" dur="1000" fill="hold"/>
                                        <p:tgtEl>
                                          <p:spTgt spid="14339">
                                            <p:txEl>
                                              <p:pRg st="1" end="1"/>
                                            </p:txEl>
                                          </p:spTgt>
                                        </p:tgtEl>
                                        <p:attrNameLst>
                                          <p:attrName>ppt_x</p:attrName>
                                        </p:attrNameLst>
                                      </p:cBhvr>
                                      <p:tavLst>
                                        <p:tav tm="0">
                                          <p:val>
                                            <p:strVal val="#ppt_x"/>
                                          </p:val>
                                        </p:tav>
                                        <p:tav tm="100000">
                                          <p:val>
                                            <p:strVal val="#ppt_x"/>
                                          </p:val>
                                        </p:tav>
                                      </p:tavLst>
                                    </p:anim>
                                    <p:anim calcmode="lin" valueType="num">
                                      <p:cBhvr>
                                        <p:cTn id="16" dur="900" decel="100000" fill="hold"/>
                                        <p:tgtEl>
                                          <p:spTgt spid="14339">
                                            <p:txEl>
                                              <p:pRg st="1" end="1"/>
                                            </p:txEl>
                                          </p:spTgt>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14339">
                                            <p:txEl>
                                              <p:pRg st="1" end="1"/>
                                            </p:txEl>
                                          </p:spTgt>
                                        </p:tgtEl>
                                        <p:attrNameLst>
                                          <p:attrName>ppt_y</p:attrName>
                                        </p:attrNameLst>
                                      </p:cBhvr>
                                      <p:tavLst>
                                        <p:tav tm="0">
                                          <p:val>
                                            <p:strVal val="#ppt_y-.03"/>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9" presetClass="entr" presetSubtype="0" fill="hold" nodeType="clickEffect">
                                  <p:stCondLst>
                                    <p:cond delay="0"/>
                                  </p:stCondLst>
                                  <p:childTnLst>
                                    <p:set>
                                      <p:cBhvr>
                                        <p:cTn id="21" dur="1" fill="hold">
                                          <p:stCondLst>
                                            <p:cond delay="0"/>
                                          </p:stCondLst>
                                        </p:cTn>
                                        <p:tgtEl>
                                          <p:spTgt spid="14339">
                                            <p:txEl>
                                              <p:pRg st="2" end="2"/>
                                            </p:txEl>
                                          </p:spTgt>
                                        </p:tgtEl>
                                        <p:attrNameLst>
                                          <p:attrName>style.visibility</p:attrName>
                                        </p:attrNameLst>
                                      </p:cBhvr>
                                      <p:to>
                                        <p:strVal val="visible"/>
                                      </p:to>
                                    </p:set>
                                    <p:anim calcmode="lin" valueType="num">
                                      <p:cBhvr>
                                        <p:cTn id="22" dur="1000" fill="hold"/>
                                        <p:tgtEl>
                                          <p:spTgt spid="14339">
                                            <p:txEl>
                                              <p:pRg st="2" end="2"/>
                                            </p:txEl>
                                          </p:spTgt>
                                        </p:tgtEl>
                                        <p:attrNameLst>
                                          <p:attrName>ppt_x</p:attrName>
                                        </p:attrNameLst>
                                      </p:cBhvr>
                                      <p:tavLst>
                                        <p:tav tm="0">
                                          <p:val>
                                            <p:strVal val="#ppt_x-.2"/>
                                          </p:val>
                                        </p:tav>
                                        <p:tav tm="100000">
                                          <p:val>
                                            <p:strVal val="#ppt_x"/>
                                          </p:val>
                                        </p:tav>
                                      </p:tavLst>
                                    </p:anim>
                                    <p:anim calcmode="lin" valueType="num">
                                      <p:cBhvr>
                                        <p:cTn id="23" dur="1000" fill="hold"/>
                                        <p:tgtEl>
                                          <p:spTgt spid="14339">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4" dur="1000"/>
                                        <p:tgtEl>
                                          <p:spTgt spid="14339">
                                            <p:txEl>
                                              <p:pRg st="2" end="2"/>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37" presetClass="entr" presetSubtype="0" fill="hold" nodeType="clickEffect">
                                  <p:stCondLst>
                                    <p:cond delay="0"/>
                                  </p:stCondLst>
                                  <p:childTnLst>
                                    <p:set>
                                      <p:cBhvr>
                                        <p:cTn id="28" dur="1" fill="hold">
                                          <p:stCondLst>
                                            <p:cond delay="0"/>
                                          </p:stCondLst>
                                        </p:cTn>
                                        <p:tgtEl>
                                          <p:spTgt spid="14339">
                                            <p:txEl>
                                              <p:pRg st="3" end="3"/>
                                            </p:txEl>
                                          </p:spTgt>
                                        </p:tgtEl>
                                        <p:attrNameLst>
                                          <p:attrName>style.visibility</p:attrName>
                                        </p:attrNameLst>
                                      </p:cBhvr>
                                      <p:to>
                                        <p:strVal val="visible"/>
                                      </p:to>
                                    </p:set>
                                    <p:animEffect transition="in" filter="fade">
                                      <p:cBhvr>
                                        <p:cTn id="29" dur="1000"/>
                                        <p:tgtEl>
                                          <p:spTgt spid="14339">
                                            <p:txEl>
                                              <p:pRg st="3" end="3"/>
                                            </p:txEl>
                                          </p:spTgt>
                                        </p:tgtEl>
                                      </p:cBhvr>
                                    </p:animEffect>
                                    <p:anim calcmode="lin" valueType="num">
                                      <p:cBhvr>
                                        <p:cTn id="30" dur="1000" fill="hold"/>
                                        <p:tgtEl>
                                          <p:spTgt spid="14339">
                                            <p:txEl>
                                              <p:pRg st="3" end="3"/>
                                            </p:txEl>
                                          </p:spTgt>
                                        </p:tgtEl>
                                        <p:attrNameLst>
                                          <p:attrName>ppt_x</p:attrName>
                                        </p:attrNameLst>
                                      </p:cBhvr>
                                      <p:tavLst>
                                        <p:tav tm="0">
                                          <p:val>
                                            <p:strVal val="#ppt_x"/>
                                          </p:val>
                                        </p:tav>
                                        <p:tav tm="100000">
                                          <p:val>
                                            <p:strVal val="#ppt_x"/>
                                          </p:val>
                                        </p:tav>
                                      </p:tavLst>
                                    </p:anim>
                                    <p:anim calcmode="lin" valueType="num">
                                      <p:cBhvr>
                                        <p:cTn id="31" dur="900" decel="100000" fill="hold"/>
                                        <p:tgtEl>
                                          <p:spTgt spid="14339">
                                            <p:txEl>
                                              <p:pRg st="3" end="3"/>
                                            </p:txEl>
                                          </p:spTgt>
                                        </p:tgtEl>
                                        <p:attrNameLst>
                                          <p:attrName>ppt_y</p:attrName>
                                        </p:attrNameLst>
                                      </p:cBhvr>
                                      <p:tavLst>
                                        <p:tav tm="0">
                                          <p:val>
                                            <p:strVal val="#ppt_y+1"/>
                                          </p:val>
                                        </p:tav>
                                        <p:tav tm="100000">
                                          <p:val>
                                            <p:strVal val="#ppt_y-.03"/>
                                          </p:val>
                                        </p:tav>
                                      </p:tavLst>
                                    </p:anim>
                                    <p:anim calcmode="lin" valueType="num">
                                      <p:cBhvr>
                                        <p:cTn id="32" dur="100" accel="100000" fill="hold">
                                          <p:stCondLst>
                                            <p:cond delay="900"/>
                                          </p:stCondLst>
                                        </p:cTn>
                                        <p:tgtEl>
                                          <p:spTgt spid="14339">
                                            <p:txEl>
                                              <p:pRg st="3" end="3"/>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5"/>
          <p:cNvSpPr>
            <a:spLocks noGrp="1" noChangeArrowheads="1"/>
          </p:cNvSpPr>
          <p:nvPr>
            <p:ph type="title"/>
          </p:nvPr>
        </p:nvSpPr>
        <p:spPr/>
        <p:txBody>
          <a:bodyPr/>
          <a:lstStyle/>
          <a:p>
            <a:pPr fontAlgn="auto">
              <a:spcAft>
                <a:spcPts val="0"/>
              </a:spcAft>
              <a:defRPr/>
            </a:pPr>
            <a:endParaRPr lang="en-US" dirty="0" smtClean="0"/>
          </a:p>
        </p:txBody>
      </p:sp>
      <p:pic>
        <p:nvPicPr>
          <p:cNvPr id="18435" name="Picture 4" descr="force"/>
          <p:cNvPicPr>
            <a:picLocks noGrp="1" noChangeAspect="1" noChangeArrowheads="1"/>
          </p:cNvPicPr>
          <p:nvPr>
            <p:ph idx="1"/>
          </p:nvPr>
        </p:nvPicPr>
        <p:blipFill>
          <a:blip r:embed="rId3"/>
          <a:srcRect/>
          <a:stretch>
            <a:fillRect/>
          </a:stretch>
        </p:blipFill>
        <p:spPr bwMode="auto">
          <a:xfrm>
            <a:off x="0" y="0"/>
            <a:ext cx="9144000" cy="6858000"/>
          </a:xfrm>
        </p:spPr>
      </p:pic>
    </p:spTree>
  </p:cSld>
  <p:clrMapOvr>
    <a:masterClrMapping/>
  </p:clrMapOvr>
  <p:transition>
    <p:dissolv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pPr fontAlgn="auto">
              <a:spcAft>
                <a:spcPts val="0"/>
              </a:spcAft>
              <a:defRPr/>
            </a:pPr>
            <a:r>
              <a:rPr lang="en-US" sz="5400" b="0" dirty="0" smtClean="0"/>
              <a:t>2.11 Documentation</a:t>
            </a:r>
          </a:p>
        </p:txBody>
      </p:sp>
      <p:sp>
        <p:nvSpPr>
          <p:cNvPr id="16387" name="Rectangle 3"/>
          <p:cNvSpPr>
            <a:spLocks noGrp="1" noChangeArrowheads="1"/>
          </p:cNvSpPr>
          <p:nvPr>
            <p:ph idx="1"/>
          </p:nvPr>
        </p:nvSpPr>
        <p:spPr/>
        <p:txBody>
          <a:bodyPr/>
          <a:lstStyle/>
          <a:p>
            <a:pPr marL="609600" indent="-609600" fontAlgn="auto">
              <a:lnSpc>
                <a:spcPct val="80000"/>
              </a:lnSpc>
              <a:spcAft>
                <a:spcPts val="0"/>
              </a:spcAft>
              <a:defRPr/>
            </a:pPr>
            <a:endParaRPr lang="en-US" sz="1800" b="1" dirty="0" smtClean="0">
              <a:latin typeface="Arial" charset="0"/>
              <a:cs typeface="Arial" charset="0"/>
            </a:endParaRPr>
          </a:p>
          <a:p>
            <a:pPr marL="609600" indent="-609600" algn="ctr" fontAlgn="auto">
              <a:lnSpc>
                <a:spcPct val="80000"/>
              </a:lnSpc>
              <a:spcAft>
                <a:spcPts val="0"/>
              </a:spcAft>
              <a:buFont typeface="Wingdings" pitchFamily="2" charset="2"/>
              <a:buNone/>
              <a:defRPr/>
            </a:pPr>
            <a:r>
              <a:rPr lang="en-US" sz="1800" b="1" dirty="0" smtClean="0">
                <a:effectLst>
                  <a:outerShdw blurRad="38100" dist="38100" dir="2700000" algn="tl">
                    <a:srgbClr val="000000">
                      <a:alpha val="43137"/>
                    </a:srgbClr>
                  </a:outerShdw>
                </a:effectLst>
                <a:latin typeface="Arial" charset="0"/>
                <a:cs typeface="Arial" charset="0"/>
              </a:rPr>
              <a:t>REPORT DOCUMENTATION</a:t>
            </a:r>
            <a:endParaRPr lang="en-US" sz="1800" dirty="0" smtClean="0">
              <a:effectLst>
                <a:outerShdw blurRad="38100" dist="38100" dir="2700000" algn="tl">
                  <a:srgbClr val="000000">
                    <a:alpha val="43137"/>
                  </a:srgbClr>
                </a:outerShdw>
              </a:effectLst>
              <a:latin typeface="Arial" charset="0"/>
              <a:cs typeface="Arial" charset="0"/>
            </a:endParaRPr>
          </a:p>
          <a:p>
            <a:pPr marL="338138" indent="-338138" fontAlgn="auto">
              <a:lnSpc>
                <a:spcPct val="80000"/>
              </a:lnSpc>
              <a:spcAft>
                <a:spcPts val="0"/>
              </a:spcAft>
              <a:buClr>
                <a:srgbClr val="FFFF00"/>
              </a:buClr>
              <a:buSzPct val="80000"/>
              <a:defRPr/>
            </a:pPr>
            <a:r>
              <a:rPr lang="en-US" sz="1800" dirty="0" smtClean="0">
                <a:latin typeface="Arial" charset="0"/>
                <a:cs typeface="Arial" charset="0"/>
              </a:rPr>
              <a:t>The type of call which first brought the officer in contact with the subject</a:t>
            </a:r>
          </a:p>
          <a:p>
            <a:pPr marL="338138" indent="-338138" fontAlgn="auto">
              <a:lnSpc>
                <a:spcPct val="80000"/>
              </a:lnSpc>
              <a:spcAft>
                <a:spcPts val="0"/>
              </a:spcAft>
              <a:buClr>
                <a:srgbClr val="FFFF00"/>
              </a:buClr>
              <a:buSzPct val="80000"/>
              <a:defRPr/>
            </a:pPr>
            <a:r>
              <a:rPr lang="en-US" sz="1800" dirty="0" smtClean="0">
                <a:latin typeface="Arial" charset="0"/>
                <a:cs typeface="Arial" charset="0"/>
              </a:rPr>
              <a:t>The number of persons involved in the situation</a:t>
            </a:r>
          </a:p>
          <a:p>
            <a:pPr marL="338138" indent="-338138" fontAlgn="auto">
              <a:lnSpc>
                <a:spcPct val="80000"/>
              </a:lnSpc>
              <a:spcAft>
                <a:spcPts val="0"/>
              </a:spcAft>
              <a:buClr>
                <a:srgbClr val="FFFF00"/>
              </a:buClr>
              <a:buSzPct val="80000"/>
              <a:defRPr/>
            </a:pPr>
            <a:r>
              <a:rPr lang="en-US" sz="1800" dirty="0" smtClean="0">
                <a:latin typeface="Arial" charset="0"/>
                <a:cs typeface="Arial" charset="0"/>
              </a:rPr>
              <a:t>The time of day, physical setting and type of situation</a:t>
            </a:r>
          </a:p>
          <a:p>
            <a:pPr marL="338138" indent="-338138" fontAlgn="auto">
              <a:lnSpc>
                <a:spcPct val="80000"/>
              </a:lnSpc>
              <a:spcAft>
                <a:spcPts val="0"/>
              </a:spcAft>
              <a:buClr>
                <a:srgbClr val="FFFF00"/>
              </a:buClr>
              <a:buSzPct val="80000"/>
              <a:defRPr/>
            </a:pPr>
            <a:r>
              <a:rPr lang="en-US" sz="1800" dirty="0" smtClean="0">
                <a:latin typeface="Arial" charset="0"/>
                <a:cs typeface="Arial" charset="0"/>
              </a:rPr>
              <a:t>What subject said to the officer</a:t>
            </a:r>
          </a:p>
          <a:p>
            <a:pPr marL="338138" indent="-338138" fontAlgn="auto">
              <a:lnSpc>
                <a:spcPct val="80000"/>
              </a:lnSpc>
              <a:spcAft>
                <a:spcPts val="0"/>
              </a:spcAft>
              <a:buClr>
                <a:srgbClr val="FFFF00"/>
              </a:buClr>
              <a:buSzPct val="80000"/>
              <a:defRPr/>
            </a:pPr>
            <a:r>
              <a:rPr lang="en-US" sz="1800" dirty="0" smtClean="0">
                <a:latin typeface="Arial" charset="0"/>
                <a:cs typeface="Arial" charset="0"/>
              </a:rPr>
              <a:t>The subject’s demeanor and attitude</a:t>
            </a:r>
          </a:p>
          <a:p>
            <a:pPr marL="338138" indent="-338138" fontAlgn="auto">
              <a:lnSpc>
                <a:spcPct val="80000"/>
              </a:lnSpc>
              <a:spcAft>
                <a:spcPts val="0"/>
              </a:spcAft>
              <a:buClr>
                <a:srgbClr val="FFFF00"/>
              </a:buClr>
              <a:buSzPct val="80000"/>
              <a:defRPr/>
            </a:pPr>
            <a:r>
              <a:rPr lang="en-US" sz="1800" dirty="0" smtClean="0">
                <a:latin typeface="Arial" charset="0"/>
                <a:cs typeface="Arial" charset="0"/>
              </a:rPr>
              <a:t>What the officer said</a:t>
            </a:r>
          </a:p>
          <a:p>
            <a:pPr marL="338138" indent="-338138" fontAlgn="auto">
              <a:lnSpc>
                <a:spcPct val="80000"/>
              </a:lnSpc>
              <a:spcAft>
                <a:spcPts val="0"/>
              </a:spcAft>
              <a:buClr>
                <a:srgbClr val="FFFF00"/>
              </a:buClr>
              <a:buSzPct val="80000"/>
              <a:defRPr/>
            </a:pPr>
            <a:r>
              <a:rPr lang="en-US" sz="1800" dirty="0" smtClean="0">
                <a:latin typeface="Arial" charset="0"/>
                <a:cs typeface="Arial" charset="0"/>
              </a:rPr>
              <a:t>The subject’s actions and officers reaction</a:t>
            </a:r>
          </a:p>
          <a:p>
            <a:pPr marL="338138" indent="-338138" fontAlgn="auto">
              <a:lnSpc>
                <a:spcPct val="80000"/>
              </a:lnSpc>
              <a:spcAft>
                <a:spcPts val="0"/>
              </a:spcAft>
              <a:buClr>
                <a:srgbClr val="FFFF00"/>
              </a:buClr>
              <a:buSzPct val="80000"/>
              <a:defRPr/>
            </a:pPr>
            <a:r>
              <a:rPr lang="en-US" sz="1800" dirty="0" smtClean="0">
                <a:latin typeface="Arial" charset="0"/>
                <a:cs typeface="Arial" charset="0"/>
              </a:rPr>
              <a:t>A detailed report of the officers injuries, including photographs when Possible</a:t>
            </a:r>
          </a:p>
          <a:p>
            <a:pPr marL="338138" indent="-338138" fontAlgn="auto">
              <a:lnSpc>
                <a:spcPct val="80000"/>
              </a:lnSpc>
              <a:spcAft>
                <a:spcPts val="0"/>
              </a:spcAft>
              <a:buClr>
                <a:srgbClr val="FFFF00"/>
              </a:buClr>
              <a:buSzPct val="80000"/>
              <a:defRPr/>
            </a:pPr>
            <a:r>
              <a:rPr lang="en-US" sz="1800" dirty="0" smtClean="0">
                <a:latin typeface="Arial" charset="0"/>
                <a:cs typeface="Arial" charset="0"/>
              </a:rPr>
              <a:t>A detailed report of the subject’s injuries, including photographs when possible</a:t>
            </a:r>
          </a:p>
          <a:p>
            <a:pPr marL="338138" indent="-338138" fontAlgn="auto">
              <a:lnSpc>
                <a:spcPct val="80000"/>
              </a:lnSpc>
              <a:spcAft>
                <a:spcPts val="0"/>
              </a:spcAft>
              <a:buClr>
                <a:srgbClr val="FFFF00"/>
              </a:buClr>
              <a:buSzPct val="80000"/>
              <a:defRPr/>
            </a:pPr>
            <a:r>
              <a:rPr lang="en-US" sz="1800" dirty="0" smtClean="0">
                <a:latin typeface="Arial" charset="0"/>
                <a:cs typeface="Arial" charset="0"/>
              </a:rPr>
              <a:t>Names, addresses and telephone numbers of neutral witnesses not involved in the confrontation</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16387">
                                            <p:txEl>
                                              <p:pRg st="1" end="1"/>
                                            </p:txEl>
                                          </p:spTgt>
                                        </p:tgtEl>
                                        <p:attrNameLst>
                                          <p:attrName>style.visibility</p:attrName>
                                        </p:attrNameLst>
                                      </p:cBhvr>
                                      <p:to>
                                        <p:strVal val="visible"/>
                                      </p:to>
                                    </p:set>
                                    <p:animEffect transition="in" filter="fade">
                                      <p:cBhvr>
                                        <p:cTn id="7" dur="1000"/>
                                        <p:tgtEl>
                                          <p:spTgt spid="16387">
                                            <p:txEl>
                                              <p:pRg st="1" end="1"/>
                                            </p:txEl>
                                          </p:spTgt>
                                        </p:tgtEl>
                                      </p:cBhvr>
                                    </p:animEffect>
                                    <p:anim calcmode="lin" valueType="num">
                                      <p:cBhvr>
                                        <p:cTn id="8" dur="1000" fill="hold"/>
                                        <p:tgtEl>
                                          <p:spTgt spid="16387">
                                            <p:txEl>
                                              <p:pRg st="1" end="1"/>
                                            </p:txEl>
                                          </p:spTgt>
                                        </p:tgtEl>
                                        <p:attrNameLst>
                                          <p:attrName>ppt_x</p:attrName>
                                        </p:attrNameLst>
                                      </p:cBhvr>
                                      <p:tavLst>
                                        <p:tav tm="0">
                                          <p:val>
                                            <p:strVal val="#ppt_x"/>
                                          </p:val>
                                        </p:tav>
                                        <p:tav tm="100000">
                                          <p:val>
                                            <p:strVal val="#ppt_x"/>
                                          </p:val>
                                        </p:tav>
                                      </p:tavLst>
                                    </p:anim>
                                    <p:anim calcmode="lin" valueType="num">
                                      <p:cBhvr>
                                        <p:cTn id="9" dur="900" decel="100000" fill="hold"/>
                                        <p:tgtEl>
                                          <p:spTgt spid="16387">
                                            <p:txEl>
                                              <p:pRg st="1" end="1"/>
                                            </p:tx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6387">
                                            <p:txEl>
                                              <p:pRg st="1" end="1"/>
                                            </p:txEl>
                                          </p:spTgt>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0"/>
                                  </p:stCondLst>
                                  <p:childTnLst>
                                    <p:set>
                                      <p:cBhvr>
                                        <p:cTn id="12" dur="1" fill="hold">
                                          <p:stCondLst>
                                            <p:cond delay="0"/>
                                          </p:stCondLst>
                                        </p:cTn>
                                        <p:tgtEl>
                                          <p:spTgt spid="16387">
                                            <p:txEl>
                                              <p:pRg st="2" end="2"/>
                                            </p:txEl>
                                          </p:spTgt>
                                        </p:tgtEl>
                                        <p:attrNameLst>
                                          <p:attrName>style.visibility</p:attrName>
                                        </p:attrNameLst>
                                      </p:cBhvr>
                                      <p:to>
                                        <p:strVal val="visible"/>
                                      </p:to>
                                    </p:set>
                                    <p:animEffect transition="in" filter="fade">
                                      <p:cBhvr>
                                        <p:cTn id="13" dur="1000"/>
                                        <p:tgtEl>
                                          <p:spTgt spid="16387">
                                            <p:txEl>
                                              <p:pRg st="2" end="2"/>
                                            </p:txEl>
                                          </p:spTgt>
                                        </p:tgtEl>
                                      </p:cBhvr>
                                    </p:animEffect>
                                    <p:anim calcmode="lin" valueType="num">
                                      <p:cBhvr>
                                        <p:cTn id="14" dur="1000" fill="hold"/>
                                        <p:tgtEl>
                                          <p:spTgt spid="16387">
                                            <p:txEl>
                                              <p:pRg st="2" end="2"/>
                                            </p:txEl>
                                          </p:spTgt>
                                        </p:tgtEl>
                                        <p:attrNameLst>
                                          <p:attrName>ppt_x</p:attrName>
                                        </p:attrNameLst>
                                      </p:cBhvr>
                                      <p:tavLst>
                                        <p:tav tm="0">
                                          <p:val>
                                            <p:strVal val="#ppt_x"/>
                                          </p:val>
                                        </p:tav>
                                        <p:tav tm="100000">
                                          <p:val>
                                            <p:strVal val="#ppt_x"/>
                                          </p:val>
                                        </p:tav>
                                      </p:tavLst>
                                    </p:anim>
                                    <p:anim calcmode="lin" valueType="num">
                                      <p:cBhvr>
                                        <p:cTn id="15" dur="900" decel="100000" fill="hold"/>
                                        <p:tgtEl>
                                          <p:spTgt spid="16387">
                                            <p:txEl>
                                              <p:pRg st="2" end="2"/>
                                            </p:txEl>
                                          </p:spTgt>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16387">
                                            <p:txEl>
                                              <p:pRg st="2" end="2"/>
                                            </p:txEl>
                                          </p:spTgt>
                                        </p:tgtEl>
                                        <p:attrNameLst>
                                          <p:attrName>ppt_y</p:attrName>
                                        </p:attrNameLst>
                                      </p:cBhvr>
                                      <p:tavLst>
                                        <p:tav tm="0">
                                          <p:val>
                                            <p:strVal val="#ppt_y-.03"/>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37" presetClass="entr" presetSubtype="0" fill="hold" nodeType="clickEffect">
                                  <p:stCondLst>
                                    <p:cond delay="0"/>
                                  </p:stCondLst>
                                  <p:childTnLst>
                                    <p:set>
                                      <p:cBhvr>
                                        <p:cTn id="20" dur="1" fill="hold">
                                          <p:stCondLst>
                                            <p:cond delay="0"/>
                                          </p:stCondLst>
                                        </p:cTn>
                                        <p:tgtEl>
                                          <p:spTgt spid="16387">
                                            <p:txEl>
                                              <p:pRg st="3" end="3"/>
                                            </p:txEl>
                                          </p:spTgt>
                                        </p:tgtEl>
                                        <p:attrNameLst>
                                          <p:attrName>style.visibility</p:attrName>
                                        </p:attrNameLst>
                                      </p:cBhvr>
                                      <p:to>
                                        <p:strVal val="visible"/>
                                      </p:to>
                                    </p:set>
                                    <p:animEffect transition="in" filter="fade">
                                      <p:cBhvr>
                                        <p:cTn id="21" dur="1000"/>
                                        <p:tgtEl>
                                          <p:spTgt spid="16387">
                                            <p:txEl>
                                              <p:pRg st="3" end="3"/>
                                            </p:txEl>
                                          </p:spTgt>
                                        </p:tgtEl>
                                      </p:cBhvr>
                                    </p:animEffect>
                                    <p:anim calcmode="lin" valueType="num">
                                      <p:cBhvr>
                                        <p:cTn id="22" dur="1000" fill="hold"/>
                                        <p:tgtEl>
                                          <p:spTgt spid="16387">
                                            <p:txEl>
                                              <p:pRg st="3" end="3"/>
                                            </p:txEl>
                                          </p:spTgt>
                                        </p:tgtEl>
                                        <p:attrNameLst>
                                          <p:attrName>ppt_x</p:attrName>
                                        </p:attrNameLst>
                                      </p:cBhvr>
                                      <p:tavLst>
                                        <p:tav tm="0">
                                          <p:val>
                                            <p:strVal val="#ppt_x"/>
                                          </p:val>
                                        </p:tav>
                                        <p:tav tm="100000">
                                          <p:val>
                                            <p:strVal val="#ppt_x"/>
                                          </p:val>
                                        </p:tav>
                                      </p:tavLst>
                                    </p:anim>
                                    <p:anim calcmode="lin" valueType="num">
                                      <p:cBhvr>
                                        <p:cTn id="23" dur="900" decel="100000" fill="hold"/>
                                        <p:tgtEl>
                                          <p:spTgt spid="16387">
                                            <p:txEl>
                                              <p:pRg st="3" end="3"/>
                                            </p:txEl>
                                          </p:spTgt>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16387">
                                            <p:txEl>
                                              <p:pRg st="3" end="3"/>
                                            </p:txEl>
                                          </p:spTgt>
                                        </p:tgtEl>
                                        <p:attrNameLst>
                                          <p:attrName>ppt_y</p:attrName>
                                        </p:attrNameLst>
                                      </p:cBhvr>
                                      <p:tavLst>
                                        <p:tav tm="0">
                                          <p:val>
                                            <p:strVal val="#ppt_y-.03"/>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37" presetClass="entr" presetSubtype="0" fill="hold" nodeType="clickEffect">
                                  <p:stCondLst>
                                    <p:cond delay="0"/>
                                  </p:stCondLst>
                                  <p:childTnLst>
                                    <p:set>
                                      <p:cBhvr>
                                        <p:cTn id="28" dur="1" fill="hold">
                                          <p:stCondLst>
                                            <p:cond delay="0"/>
                                          </p:stCondLst>
                                        </p:cTn>
                                        <p:tgtEl>
                                          <p:spTgt spid="16387">
                                            <p:txEl>
                                              <p:pRg st="4" end="4"/>
                                            </p:txEl>
                                          </p:spTgt>
                                        </p:tgtEl>
                                        <p:attrNameLst>
                                          <p:attrName>style.visibility</p:attrName>
                                        </p:attrNameLst>
                                      </p:cBhvr>
                                      <p:to>
                                        <p:strVal val="visible"/>
                                      </p:to>
                                    </p:set>
                                    <p:animEffect transition="in" filter="fade">
                                      <p:cBhvr>
                                        <p:cTn id="29" dur="1000"/>
                                        <p:tgtEl>
                                          <p:spTgt spid="16387">
                                            <p:txEl>
                                              <p:pRg st="4" end="4"/>
                                            </p:txEl>
                                          </p:spTgt>
                                        </p:tgtEl>
                                      </p:cBhvr>
                                    </p:animEffect>
                                    <p:anim calcmode="lin" valueType="num">
                                      <p:cBhvr>
                                        <p:cTn id="30" dur="1000" fill="hold"/>
                                        <p:tgtEl>
                                          <p:spTgt spid="16387">
                                            <p:txEl>
                                              <p:pRg st="4" end="4"/>
                                            </p:txEl>
                                          </p:spTgt>
                                        </p:tgtEl>
                                        <p:attrNameLst>
                                          <p:attrName>ppt_x</p:attrName>
                                        </p:attrNameLst>
                                      </p:cBhvr>
                                      <p:tavLst>
                                        <p:tav tm="0">
                                          <p:val>
                                            <p:strVal val="#ppt_x"/>
                                          </p:val>
                                        </p:tav>
                                        <p:tav tm="100000">
                                          <p:val>
                                            <p:strVal val="#ppt_x"/>
                                          </p:val>
                                        </p:tav>
                                      </p:tavLst>
                                    </p:anim>
                                    <p:anim calcmode="lin" valueType="num">
                                      <p:cBhvr>
                                        <p:cTn id="31" dur="900" decel="100000" fill="hold"/>
                                        <p:tgtEl>
                                          <p:spTgt spid="16387">
                                            <p:txEl>
                                              <p:pRg st="4" end="4"/>
                                            </p:txEl>
                                          </p:spTgt>
                                        </p:tgtEl>
                                        <p:attrNameLst>
                                          <p:attrName>ppt_y</p:attrName>
                                        </p:attrNameLst>
                                      </p:cBhvr>
                                      <p:tavLst>
                                        <p:tav tm="0">
                                          <p:val>
                                            <p:strVal val="#ppt_y+1"/>
                                          </p:val>
                                        </p:tav>
                                        <p:tav tm="100000">
                                          <p:val>
                                            <p:strVal val="#ppt_y-.03"/>
                                          </p:val>
                                        </p:tav>
                                      </p:tavLst>
                                    </p:anim>
                                    <p:anim calcmode="lin" valueType="num">
                                      <p:cBhvr>
                                        <p:cTn id="32" dur="100" accel="100000" fill="hold">
                                          <p:stCondLst>
                                            <p:cond delay="900"/>
                                          </p:stCondLst>
                                        </p:cTn>
                                        <p:tgtEl>
                                          <p:spTgt spid="16387">
                                            <p:txEl>
                                              <p:pRg st="4" end="4"/>
                                            </p:txEl>
                                          </p:spTgt>
                                        </p:tgtEl>
                                        <p:attrNameLst>
                                          <p:attrName>ppt_y</p:attrName>
                                        </p:attrNameLst>
                                      </p:cBhvr>
                                      <p:tavLst>
                                        <p:tav tm="0">
                                          <p:val>
                                            <p:strVal val="#ppt_y-.03"/>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37" presetClass="entr" presetSubtype="0" fill="hold" nodeType="clickEffect">
                                  <p:stCondLst>
                                    <p:cond delay="0"/>
                                  </p:stCondLst>
                                  <p:childTnLst>
                                    <p:set>
                                      <p:cBhvr>
                                        <p:cTn id="36" dur="1" fill="hold">
                                          <p:stCondLst>
                                            <p:cond delay="0"/>
                                          </p:stCondLst>
                                        </p:cTn>
                                        <p:tgtEl>
                                          <p:spTgt spid="16387">
                                            <p:txEl>
                                              <p:pRg st="5" end="5"/>
                                            </p:txEl>
                                          </p:spTgt>
                                        </p:tgtEl>
                                        <p:attrNameLst>
                                          <p:attrName>style.visibility</p:attrName>
                                        </p:attrNameLst>
                                      </p:cBhvr>
                                      <p:to>
                                        <p:strVal val="visible"/>
                                      </p:to>
                                    </p:set>
                                    <p:animEffect transition="in" filter="fade">
                                      <p:cBhvr>
                                        <p:cTn id="37" dur="1000"/>
                                        <p:tgtEl>
                                          <p:spTgt spid="16387">
                                            <p:txEl>
                                              <p:pRg st="5" end="5"/>
                                            </p:txEl>
                                          </p:spTgt>
                                        </p:tgtEl>
                                      </p:cBhvr>
                                    </p:animEffect>
                                    <p:anim calcmode="lin" valueType="num">
                                      <p:cBhvr>
                                        <p:cTn id="38" dur="1000" fill="hold"/>
                                        <p:tgtEl>
                                          <p:spTgt spid="16387">
                                            <p:txEl>
                                              <p:pRg st="5" end="5"/>
                                            </p:txEl>
                                          </p:spTgt>
                                        </p:tgtEl>
                                        <p:attrNameLst>
                                          <p:attrName>ppt_x</p:attrName>
                                        </p:attrNameLst>
                                      </p:cBhvr>
                                      <p:tavLst>
                                        <p:tav tm="0">
                                          <p:val>
                                            <p:strVal val="#ppt_x"/>
                                          </p:val>
                                        </p:tav>
                                        <p:tav tm="100000">
                                          <p:val>
                                            <p:strVal val="#ppt_x"/>
                                          </p:val>
                                        </p:tav>
                                      </p:tavLst>
                                    </p:anim>
                                    <p:anim calcmode="lin" valueType="num">
                                      <p:cBhvr>
                                        <p:cTn id="39" dur="900" decel="100000" fill="hold"/>
                                        <p:tgtEl>
                                          <p:spTgt spid="16387">
                                            <p:txEl>
                                              <p:pRg st="5" end="5"/>
                                            </p:txEl>
                                          </p:spTgt>
                                        </p:tgtEl>
                                        <p:attrNameLst>
                                          <p:attrName>ppt_y</p:attrName>
                                        </p:attrNameLst>
                                      </p:cBhvr>
                                      <p:tavLst>
                                        <p:tav tm="0">
                                          <p:val>
                                            <p:strVal val="#ppt_y+1"/>
                                          </p:val>
                                        </p:tav>
                                        <p:tav tm="100000">
                                          <p:val>
                                            <p:strVal val="#ppt_y-.03"/>
                                          </p:val>
                                        </p:tav>
                                      </p:tavLst>
                                    </p:anim>
                                    <p:anim calcmode="lin" valueType="num">
                                      <p:cBhvr>
                                        <p:cTn id="40" dur="100" accel="100000" fill="hold">
                                          <p:stCondLst>
                                            <p:cond delay="900"/>
                                          </p:stCondLst>
                                        </p:cTn>
                                        <p:tgtEl>
                                          <p:spTgt spid="16387">
                                            <p:txEl>
                                              <p:pRg st="5" end="5"/>
                                            </p:txEl>
                                          </p:spTgt>
                                        </p:tgtEl>
                                        <p:attrNameLst>
                                          <p:attrName>ppt_y</p:attrName>
                                        </p:attrNameLst>
                                      </p:cBhvr>
                                      <p:tavLst>
                                        <p:tav tm="0">
                                          <p:val>
                                            <p:strVal val="#ppt_y-.03"/>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37" presetClass="entr" presetSubtype="0" fill="hold" nodeType="clickEffect">
                                  <p:stCondLst>
                                    <p:cond delay="0"/>
                                  </p:stCondLst>
                                  <p:childTnLst>
                                    <p:set>
                                      <p:cBhvr>
                                        <p:cTn id="44" dur="1" fill="hold">
                                          <p:stCondLst>
                                            <p:cond delay="0"/>
                                          </p:stCondLst>
                                        </p:cTn>
                                        <p:tgtEl>
                                          <p:spTgt spid="16387">
                                            <p:txEl>
                                              <p:pRg st="6" end="6"/>
                                            </p:txEl>
                                          </p:spTgt>
                                        </p:tgtEl>
                                        <p:attrNameLst>
                                          <p:attrName>style.visibility</p:attrName>
                                        </p:attrNameLst>
                                      </p:cBhvr>
                                      <p:to>
                                        <p:strVal val="visible"/>
                                      </p:to>
                                    </p:set>
                                    <p:animEffect transition="in" filter="fade">
                                      <p:cBhvr>
                                        <p:cTn id="45" dur="1000"/>
                                        <p:tgtEl>
                                          <p:spTgt spid="16387">
                                            <p:txEl>
                                              <p:pRg st="6" end="6"/>
                                            </p:txEl>
                                          </p:spTgt>
                                        </p:tgtEl>
                                      </p:cBhvr>
                                    </p:animEffect>
                                    <p:anim calcmode="lin" valueType="num">
                                      <p:cBhvr>
                                        <p:cTn id="46" dur="1000" fill="hold"/>
                                        <p:tgtEl>
                                          <p:spTgt spid="16387">
                                            <p:txEl>
                                              <p:pRg st="6" end="6"/>
                                            </p:txEl>
                                          </p:spTgt>
                                        </p:tgtEl>
                                        <p:attrNameLst>
                                          <p:attrName>ppt_x</p:attrName>
                                        </p:attrNameLst>
                                      </p:cBhvr>
                                      <p:tavLst>
                                        <p:tav tm="0">
                                          <p:val>
                                            <p:strVal val="#ppt_x"/>
                                          </p:val>
                                        </p:tav>
                                        <p:tav tm="100000">
                                          <p:val>
                                            <p:strVal val="#ppt_x"/>
                                          </p:val>
                                        </p:tav>
                                      </p:tavLst>
                                    </p:anim>
                                    <p:anim calcmode="lin" valueType="num">
                                      <p:cBhvr>
                                        <p:cTn id="47" dur="900" decel="100000" fill="hold"/>
                                        <p:tgtEl>
                                          <p:spTgt spid="16387">
                                            <p:txEl>
                                              <p:pRg st="6" end="6"/>
                                            </p:txEl>
                                          </p:spTgt>
                                        </p:tgtEl>
                                        <p:attrNameLst>
                                          <p:attrName>ppt_y</p:attrName>
                                        </p:attrNameLst>
                                      </p:cBhvr>
                                      <p:tavLst>
                                        <p:tav tm="0">
                                          <p:val>
                                            <p:strVal val="#ppt_y+1"/>
                                          </p:val>
                                        </p:tav>
                                        <p:tav tm="100000">
                                          <p:val>
                                            <p:strVal val="#ppt_y-.03"/>
                                          </p:val>
                                        </p:tav>
                                      </p:tavLst>
                                    </p:anim>
                                    <p:anim calcmode="lin" valueType="num">
                                      <p:cBhvr>
                                        <p:cTn id="48" dur="100" accel="100000" fill="hold">
                                          <p:stCondLst>
                                            <p:cond delay="900"/>
                                          </p:stCondLst>
                                        </p:cTn>
                                        <p:tgtEl>
                                          <p:spTgt spid="16387">
                                            <p:txEl>
                                              <p:pRg st="6" end="6"/>
                                            </p:txEl>
                                          </p:spTgt>
                                        </p:tgtEl>
                                        <p:attrNameLst>
                                          <p:attrName>ppt_y</p:attrName>
                                        </p:attrNameLst>
                                      </p:cBhvr>
                                      <p:tavLst>
                                        <p:tav tm="0">
                                          <p:val>
                                            <p:strVal val="#ppt_y-.03"/>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37" presetClass="entr" presetSubtype="0" fill="hold" nodeType="clickEffect">
                                  <p:stCondLst>
                                    <p:cond delay="0"/>
                                  </p:stCondLst>
                                  <p:childTnLst>
                                    <p:set>
                                      <p:cBhvr>
                                        <p:cTn id="52" dur="1" fill="hold">
                                          <p:stCondLst>
                                            <p:cond delay="0"/>
                                          </p:stCondLst>
                                        </p:cTn>
                                        <p:tgtEl>
                                          <p:spTgt spid="16387">
                                            <p:txEl>
                                              <p:pRg st="7" end="7"/>
                                            </p:txEl>
                                          </p:spTgt>
                                        </p:tgtEl>
                                        <p:attrNameLst>
                                          <p:attrName>style.visibility</p:attrName>
                                        </p:attrNameLst>
                                      </p:cBhvr>
                                      <p:to>
                                        <p:strVal val="visible"/>
                                      </p:to>
                                    </p:set>
                                    <p:animEffect transition="in" filter="fade">
                                      <p:cBhvr>
                                        <p:cTn id="53" dur="1000"/>
                                        <p:tgtEl>
                                          <p:spTgt spid="16387">
                                            <p:txEl>
                                              <p:pRg st="7" end="7"/>
                                            </p:txEl>
                                          </p:spTgt>
                                        </p:tgtEl>
                                      </p:cBhvr>
                                    </p:animEffect>
                                    <p:anim calcmode="lin" valueType="num">
                                      <p:cBhvr>
                                        <p:cTn id="54" dur="1000" fill="hold"/>
                                        <p:tgtEl>
                                          <p:spTgt spid="16387">
                                            <p:txEl>
                                              <p:pRg st="7" end="7"/>
                                            </p:txEl>
                                          </p:spTgt>
                                        </p:tgtEl>
                                        <p:attrNameLst>
                                          <p:attrName>ppt_x</p:attrName>
                                        </p:attrNameLst>
                                      </p:cBhvr>
                                      <p:tavLst>
                                        <p:tav tm="0">
                                          <p:val>
                                            <p:strVal val="#ppt_x"/>
                                          </p:val>
                                        </p:tav>
                                        <p:tav tm="100000">
                                          <p:val>
                                            <p:strVal val="#ppt_x"/>
                                          </p:val>
                                        </p:tav>
                                      </p:tavLst>
                                    </p:anim>
                                    <p:anim calcmode="lin" valueType="num">
                                      <p:cBhvr>
                                        <p:cTn id="55" dur="900" decel="100000" fill="hold"/>
                                        <p:tgtEl>
                                          <p:spTgt spid="16387">
                                            <p:txEl>
                                              <p:pRg st="7" end="7"/>
                                            </p:txEl>
                                          </p:spTgt>
                                        </p:tgtEl>
                                        <p:attrNameLst>
                                          <p:attrName>ppt_y</p:attrName>
                                        </p:attrNameLst>
                                      </p:cBhvr>
                                      <p:tavLst>
                                        <p:tav tm="0">
                                          <p:val>
                                            <p:strVal val="#ppt_y+1"/>
                                          </p:val>
                                        </p:tav>
                                        <p:tav tm="100000">
                                          <p:val>
                                            <p:strVal val="#ppt_y-.03"/>
                                          </p:val>
                                        </p:tav>
                                      </p:tavLst>
                                    </p:anim>
                                    <p:anim calcmode="lin" valueType="num">
                                      <p:cBhvr>
                                        <p:cTn id="56" dur="100" accel="100000" fill="hold">
                                          <p:stCondLst>
                                            <p:cond delay="900"/>
                                          </p:stCondLst>
                                        </p:cTn>
                                        <p:tgtEl>
                                          <p:spTgt spid="16387">
                                            <p:txEl>
                                              <p:pRg st="7" end="7"/>
                                            </p:txEl>
                                          </p:spTgt>
                                        </p:tgtEl>
                                        <p:attrNameLst>
                                          <p:attrName>ppt_y</p:attrName>
                                        </p:attrNameLst>
                                      </p:cBhvr>
                                      <p:tavLst>
                                        <p:tav tm="0">
                                          <p:val>
                                            <p:strVal val="#ppt_y-.03"/>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37" presetClass="entr" presetSubtype="0" fill="hold" nodeType="clickEffect">
                                  <p:stCondLst>
                                    <p:cond delay="0"/>
                                  </p:stCondLst>
                                  <p:childTnLst>
                                    <p:set>
                                      <p:cBhvr>
                                        <p:cTn id="60" dur="1" fill="hold">
                                          <p:stCondLst>
                                            <p:cond delay="0"/>
                                          </p:stCondLst>
                                        </p:cTn>
                                        <p:tgtEl>
                                          <p:spTgt spid="16387">
                                            <p:txEl>
                                              <p:pRg st="8" end="8"/>
                                            </p:txEl>
                                          </p:spTgt>
                                        </p:tgtEl>
                                        <p:attrNameLst>
                                          <p:attrName>style.visibility</p:attrName>
                                        </p:attrNameLst>
                                      </p:cBhvr>
                                      <p:to>
                                        <p:strVal val="visible"/>
                                      </p:to>
                                    </p:set>
                                    <p:animEffect transition="in" filter="fade">
                                      <p:cBhvr>
                                        <p:cTn id="61" dur="1000"/>
                                        <p:tgtEl>
                                          <p:spTgt spid="16387">
                                            <p:txEl>
                                              <p:pRg st="8" end="8"/>
                                            </p:txEl>
                                          </p:spTgt>
                                        </p:tgtEl>
                                      </p:cBhvr>
                                    </p:animEffect>
                                    <p:anim calcmode="lin" valueType="num">
                                      <p:cBhvr>
                                        <p:cTn id="62" dur="1000" fill="hold"/>
                                        <p:tgtEl>
                                          <p:spTgt spid="16387">
                                            <p:txEl>
                                              <p:pRg st="8" end="8"/>
                                            </p:txEl>
                                          </p:spTgt>
                                        </p:tgtEl>
                                        <p:attrNameLst>
                                          <p:attrName>ppt_x</p:attrName>
                                        </p:attrNameLst>
                                      </p:cBhvr>
                                      <p:tavLst>
                                        <p:tav tm="0">
                                          <p:val>
                                            <p:strVal val="#ppt_x"/>
                                          </p:val>
                                        </p:tav>
                                        <p:tav tm="100000">
                                          <p:val>
                                            <p:strVal val="#ppt_x"/>
                                          </p:val>
                                        </p:tav>
                                      </p:tavLst>
                                    </p:anim>
                                    <p:anim calcmode="lin" valueType="num">
                                      <p:cBhvr>
                                        <p:cTn id="63" dur="900" decel="100000" fill="hold"/>
                                        <p:tgtEl>
                                          <p:spTgt spid="16387">
                                            <p:txEl>
                                              <p:pRg st="8" end="8"/>
                                            </p:txEl>
                                          </p:spTgt>
                                        </p:tgtEl>
                                        <p:attrNameLst>
                                          <p:attrName>ppt_y</p:attrName>
                                        </p:attrNameLst>
                                      </p:cBhvr>
                                      <p:tavLst>
                                        <p:tav tm="0">
                                          <p:val>
                                            <p:strVal val="#ppt_y+1"/>
                                          </p:val>
                                        </p:tav>
                                        <p:tav tm="100000">
                                          <p:val>
                                            <p:strVal val="#ppt_y-.03"/>
                                          </p:val>
                                        </p:tav>
                                      </p:tavLst>
                                    </p:anim>
                                    <p:anim calcmode="lin" valueType="num">
                                      <p:cBhvr>
                                        <p:cTn id="64" dur="100" accel="100000" fill="hold">
                                          <p:stCondLst>
                                            <p:cond delay="900"/>
                                          </p:stCondLst>
                                        </p:cTn>
                                        <p:tgtEl>
                                          <p:spTgt spid="16387">
                                            <p:txEl>
                                              <p:pRg st="8" end="8"/>
                                            </p:txEl>
                                          </p:spTgt>
                                        </p:tgtEl>
                                        <p:attrNameLst>
                                          <p:attrName>ppt_y</p:attrName>
                                        </p:attrNameLst>
                                      </p:cBhvr>
                                      <p:tavLst>
                                        <p:tav tm="0">
                                          <p:val>
                                            <p:strVal val="#ppt_y-.03"/>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37" presetClass="entr" presetSubtype="0" fill="hold" nodeType="clickEffect">
                                  <p:stCondLst>
                                    <p:cond delay="0"/>
                                  </p:stCondLst>
                                  <p:childTnLst>
                                    <p:set>
                                      <p:cBhvr>
                                        <p:cTn id="68" dur="1" fill="hold">
                                          <p:stCondLst>
                                            <p:cond delay="0"/>
                                          </p:stCondLst>
                                        </p:cTn>
                                        <p:tgtEl>
                                          <p:spTgt spid="16387">
                                            <p:txEl>
                                              <p:pRg st="9" end="9"/>
                                            </p:txEl>
                                          </p:spTgt>
                                        </p:tgtEl>
                                        <p:attrNameLst>
                                          <p:attrName>style.visibility</p:attrName>
                                        </p:attrNameLst>
                                      </p:cBhvr>
                                      <p:to>
                                        <p:strVal val="visible"/>
                                      </p:to>
                                    </p:set>
                                    <p:animEffect transition="in" filter="fade">
                                      <p:cBhvr>
                                        <p:cTn id="69" dur="1000"/>
                                        <p:tgtEl>
                                          <p:spTgt spid="16387">
                                            <p:txEl>
                                              <p:pRg st="9" end="9"/>
                                            </p:txEl>
                                          </p:spTgt>
                                        </p:tgtEl>
                                      </p:cBhvr>
                                    </p:animEffect>
                                    <p:anim calcmode="lin" valueType="num">
                                      <p:cBhvr>
                                        <p:cTn id="70" dur="1000" fill="hold"/>
                                        <p:tgtEl>
                                          <p:spTgt spid="16387">
                                            <p:txEl>
                                              <p:pRg st="9" end="9"/>
                                            </p:txEl>
                                          </p:spTgt>
                                        </p:tgtEl>
                                        <p:attrNameLst>
                                          <p:attrName>ppt_x</p:attrName>
                                        </p:attrNameLst>
                                      </p:cBhvr>
                                      <p:tavLst>
                                        <p:tav tm="0">
                                          <p:val>
                                            <p:strVal val="#ppt_x"/>
                                          </p:val>
                                        </p:tav>
                                        <p:tav tm="100000">
                                          <p:val>
                                            <p:strVal val="#ppt_x"/>
                                          </p:val>
                                        </p:tav>
                                      </p:tavLst>
                                    </p:anim>
                                    <p:anim calcmode="lin" valueType="num">
                                      <p:cBhvr>
                                        <p:cTn id="71" dur="900" decel="100000" fill="hold"/>
                                        <p:tgtEl>
                                          <p:spTgt spid="16387">
                                            <p:txEl>
                                              <p:pRg st="9" end="9"/>
                                            </p:txEl>
                                          </p:spTgt>
                                        </p:tgtEl>
                                        <p:attrNameLst>
                                          <p:attrName>ppt_y</p:attrName>
                                        </p:attrNameLst>
                                      </p:cBhvr>
                                      <p:tavLst>
                                        <p:tav tm="0">
                                          <p:val>
                                            <p:strVal val="#ppt_y+1"/>
                                          </p:val>
                                        </p:tav>
                                        <p:tav tm="100000">
                                          <p:val>
                                            <p:strVal val="#ppt_y-.03"/>
                                          </p:val>
                                        </p:tav>
                                      </p:tavLst>
                                    </p:anim>
                                    <p:anim calcmode="lin" valueType="num">
                                      <p:cBhvr>
                                        <p:cTn id="72" dur="100" accel="100000" fill="hold">
                                          <p:stCondLst>
                                            <p:cond delay="900"/>
                                          </p:stCondLst>
                                        </p:cTn>
                                        <p:tgtEl>
                                          <p:spTgt spid="16387">
                                            <p:txEl>
                                              <p:pRg st="9" end="9"/>
                                            </p:txEl>
                                          </p:spTgt>
                                        </p:tgtEl>
                                        <p:attrNameLst>
                                          <p:attrName>ppt_y</p:attrName>
                                        </p:attrNameLst>
                                      </p:cBhvr>
                                      <p:tavLst>
                                        <p:tav tm="0">
                                          <p:val>
                                            <p:strVal val="#ppt_y-.03"/>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37" presetClass="entr" presetSubtype="0" fill="hold" nodeType="clickEffect">
                                  <p:stCondLst>
                                    <p:cond delay="0"/>
                                  </p:stCondLst>
                                  <p:childTnLst>
                                    <p:set>
                                      <p:cBhvr>
                                        <p:cTn id="76" dur="1" fill="hold">
                                          <p:stCondLst>
                                            <p:cond delay="0"/>
                                          </p:stCondLst>
                                        </p:cTn>
                                        <p:tgtEl>
                                          <p:spTgt spid="16387">
                                            <p:txEl>
                                              <p:pRg st="10" end="10"/>
                                            </p:txEl>
                                          </p:spTgt>
                                        </p:tgtEl>
                                        <p:attrNameLst>
                                          <p:attrName>style.visibility</p:attrName>
                                        </p:attrNameLst>
                                      </p:cBhvr>
                                      <p:to>
                                        <p:strVal val="visible"/>
                                      </p:to>
                                    </p:set>
                                    <p:animEffect transition="in" filter="fade">
                                      <p:cBhvr>
                                        <p:cTn id="77" dur="1000"/>
                                        <p:tgtEl>
                                          <p:spTgt spid="16387">
                                            <p:txEl>
                                              <p:pRg st="10" end="10"/>
                                            </p:txEl>
                                          </p:spTgt>
                                        </p:tgtEl>
                                      </p:cBhvr>
                                    </p:animEffect>
                                    <p:anim calcmode="lin" valueType="num">
                                      <p:cBhvr>
                                        <p:cTn id="78" dur="1000" fill="hold"/>
                                        <p:tgtEl>
                                          <p:spTgt spid="16387">
                                            <p:txEl>
                                              <p:pRg st="10" end="10"/>
                                            </p:txEl>
                                          </p:spTgt>
                                        </p:tgtEl>
                                        <p:attrNameLst>
                                          <p:attrName>ppt_x</p:attrName>
                                        </p:attrNameLst>
                                      </p:cBhvr>
                                      <p:tavLst>
                                        <p:tav tm="0">
                                          <p:val>
                                            <p:strVal val="#ppt_x"/>
                                          </p:val>
                                        </p:tav>
                                        <p:tav tm="100000">
                                          <p:val>
                                            <p:strVal val="#ppt_x"/>
                                          </p:val>
                                        </p:tav>
                                      </p:tavLst>
                                    </p:anim>
                                    <p:anim calcmode="lin" valueType="num">
                                      <p:cBhvr>
                                        <p:cTn id="79" dur="900" decel="100000" fill="hold"/>
                                        <p:tgtEl>
                                          <p:spTgt spid="16387">
                                            <p:txEl>
                                              <p:pRg st="10" end="10"/>
                                            </p:txEl>
                                          </p:spTgt>
                                        </p:tgtEl>
                                        <p:attrNameLst>
                                          <p:attrName>ppt_y</p:attrName>
                                        </p:attrNameLst>
                                      </p:cBhvr>
                                      <p:tavLst>
                                        <p:tav tm="0">
                                          <p:val>
                                            <p:strVal val="#ppt_y+1"/>
                                          </p:val>
                                        </p:tav>
                                        <p:tav tm="100000">
                                          <p:val>
                                            <p:strVal val="#ppt_y-.03"/>
                                          </p:val>
                                        </p:tav>
                                      </p:tavLst>
                                    </p:anim>
                                    <p:anim calcmode="lin" valueType="num">
                                      <p:cBhvr>
                                        <p:cTn id="80" dur="100" accel="100000" fill="hold">
                                          <p:stCondLst>
                                            <p:cond delay="900"/>
                                          </p:stCondLst>
                                        </p:cTn>
                                        <p:tgtEl>
                                          <p:spTgt spid="16387">
                                            <p:txEl>
                                              <p:pRg st="10" end="10"/>
                                            </p:txEl>
                                          </p:spTgt>
                                        </p:tgtEl>
                                        <p:attrNameLst>
                                          <p:attrName>ppt_y</p:attrName>
                                        </p:attrNameLst>
                                      </p:cBhvr>
                                      <p:tavLst>
                                        <p:tav tm="0">
                                          <p:val>
                                            <p:strVal val="#ppt_y-.03"/>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37" presetClass="entr" presetSubtype="0" fill="hold" nodeType="clickEffect">
                                  <p:stCondLst>
                                    <p:cond delay="0"/>
                                  </p:stCondLst>
                                  <p:childTnLst>
                                    <p:set>
                                      <p:cBhvr>
                                        <p:cTn id="84" dur="1" fill="hold">
                                          <p:stCondLst>
                                            <p:cond delay="0"/>
                                          </p:stCondLst>
                                        </p:cTn>
                                        <p:tgtEl>
                                          <p:spTgt spid="16387">
                                            <p:txEl>
                                              <p:pRg st="11" end="11"/>
                                            </p:txEl>
                                          </p:spTgt>
                                        </p:tgtEl>
                                        <p:attrNameLst>
                                          <p:attrName>style.visibility</p:attrName>
                                        </p:attrNameLst>
                                      </p:cBhvr>
                                      <p:to>
                                        <p:strVal val="visible"/>
                                      </p:to>
                                    </p:set>
                                    <p:animEffect transition="in" filter="fade">
                                      <p:cBhvr>
                                        <p:cTn id="85" dur="1000"/>
                                        <p:tgtEl>
                                          <p:spTgt spid="16387">
                                            <p:txEl>
                                              <p:pRg st="11" end="11"/>
                                            </p:txEl>
                                          </p:spTgt>
                                        </p:tgtEl>
                                      </p:cBhvr>
                                    </p:animEffect>
                                    <p:anim calcmode="lin" valueType="num">
                                      <p:cBhvr>
                                        <p:cTn id="86" dur="1000" fill="hold"/>
                                        <p:tgtEl>
                                          <p:spTgt spid="16387">
                                            <p:txEl>
                                              <p:pRg st="11" end="11"/>
                                            </p:txEl>
                                          </p:spTgt>
                                        </p:tgtEl>
                                        <p:attrNameLst>
                                          <p:attrName>ppt_x</p:attrName>
                                        </p:attrNameLst>
                                      </p:cBhvr>
                                      <p:tavLst>
                                        <p:tav tm="0">
                                          <p:val>
                                            <p:strVal val="#ppt_x"/>
                                          </p:val>
                                        </p:tav>
                                        <p:tav tm="100000">
                                          <p:val>
                                            <p:strVal val="#ppt_x"/>
                                          </p:val>
                                        </p:tav>
                                      </p:tavLst>
                                    </p:anim>
                                    <p:anim calcmode="lin" valueType="num">
                                      <p:cBhvr>
                                        <p:cTn id="87" dur="900" decel="100000" fill="hold"/>
                                        <p:tgtEl>
                                          <p:spTgt spid="16387">
                                            <p:txEl>
                                              <p:pRg st="11" end="11"/>
                                            </p:txEl>
                                          </p:spTgt>
                                        </p:tgtEl>
                                        <p:attrNameLst>
                                          <p:attrName>ppt_y</p:attrName>
                                        </p:attrNameLst>
                                      </p:cBhvr>
                                      <p:tavLst>
                                        <p:tav tm="0">
                                          <p:val>
                                            <p:strVal val="#ppt_y+1"/>
                                          </p:val>
                                        </p:tav>
                                        <p:tav tm="100000">
                                          <p:val>
                                            <p:strVal val="#ppt_y-.03"/>
                                          </p:val>
                                        </p:tav>
                                      </p:tavLst>
                                    </p:anim>
                                    <p:anim calcmode="lin" valueType="num">
                                      <p:cBhvr>
                                        <p:cTn id="88" dur="100" accel="100000" fill="hold">
                                          <p:stCondLst>
                                            <p:cond delay="900"/>
                                          </p:stCondLst>
                                        </p:cTn>
                                        <p:tgtEl>
                                          <p:spTgt spid="16387">
                                            <p:txEl>
                                              <p:pRg st="11" end="11"/>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ctrTitle"/>
          </p:nvPr>
        </p:nvSpPr>
        <p:spPr>
          <a:xfrm>
            <a:off x="152400" y="1600200"/>
            <a:ext cx="8839200" cy="1828800"/>
          </a:xfrm>
        </p:spPr>
        <p:txBody>
          <a:bodyPr/>
          <a:lstStyle/>
          <a:p>
            <a:pPr fontAlgn="auto">
              <a:spcAft>
                <a:spcPts val="0"/>
              </a:spcAft>
              <a:defRPr/>
            </a:pPr>
            <a:r>
              <a:rPr lang="en-US" sz="3600" dirty="0" smtClean="0">
                <a:solidFill>
                  <a:srgbClr val="FFC269"/>
                </a:solidFill>
                <a:effectLst>
                  <a:outerShdw blurRad="38100" dist="38100" dir="2700000" algn="tl">
                    <a:srgbClr val="000000">
                      <a:alpha val="43137"/>
                    </a:srgbClr>
                  </a:outerShdw>
                </a:effectLst>
              </a:rPr>
              <a:t>ASP Basic Tactical Handcuff </a:t>
            </a:r>
            <a:br>
              <a:rPr lang="en-US" sz="3600" dirty="0" smtClean="0">
                <a:solidFill>
                  <a:srgbClr val="FFC269"/>
                </a:solidFill>
                <a:effectLst>
                  <a:outerShdw blurRad="38100" dist="38100" dir="2700000" algn="tl">
                    <a:srgbClr val="000000">
                      <a:alpha val="43137"/>
                    </a:srgbClr>
                  </a:outerShdw>
                </a:effectLst>
              </a:rPr>
            </a:br>
            <a:r>
              <a:rPr lang="en-US" sz="3600" dirty="0" smtClean="0">
                <a:solidFill>
                  <a:srgbClr val="FFC269"/>
                </a:solidFill>
                <a:effectLst>
                  <a:outerShdw blurRad="38100" dist="38100" dir="2700000" algn="tl">
                    <a:srgbClr val="000000">
                      <a:alpha val="43137"/>
                    </a:srgbClr>
                  </a:outerShdw>
                </a:effectLst>
              </a:rPr>
              <a:t> Certification (ABC) Program</a:t>
            </a:r>
          </a:p>
        </p:txBody>
      </p:sp>
      <p:sp>
        <p:nvSpPr>
          <p:cNvPr id="257029" name="Rectangle 5"/>
          <p:cNvSpPr>
            <a:spLocks noGrp="1" noChangeArrowheads="1"/>
          </p:cNvSpPr>
          <p:nvPr>
            <p:ph type="subTitle" idx="1"/>
          </p:nvPr>
        </p:nvSpPr>
        <p:spPr>
          <a:xfrm>
            <a:off x="762000" y="3886200"/>
            <a:ext cx="7467600" cy="1752600"/>
          </a:xfrm>
        </p:spPr>
        <p:txBody>
          <a:bodyPr/>
          <a:lstStyle/>
          <a:p>
            <a:pPr fontAlgn="auto">
              <a:spcAft>
                <a:spcPts val="0"/>
              </a:spcAft>
              <a:defRPr/>
            </a:pPr>
            <a:r>
              <a:rPr lang="en-US" dirty="0" smtClean="0">
                <a:solidFill>
                  <a:srgbClr val="FFC269"/>
                </a:solidFill>
              </a:rPr>
              <a:t>Section 3: Technical characteristics of the ASP tactical restraint system</a:t>
            </a:r>
            <a:endParaRPr lang="en-US" dirty="0">
              <a:solidFill>
                <a:srgbClr val="FFC269"/>
              </a:solidFill>
            </a:endParaRPr>
          </a:p>
        </p:txBody>
      </p:sp>
    </p:spTree>
  </p:cSld>
  <p:clrMapOvr>
    <a:masterClrMapping/>
  </p:clrMapOvr>
  <p:transition>
    <p:wipe dir="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4066" name="Rectangle 2"/>
          <p:cNvSpPr>
            <a:spLocks noGrp="1" noChangeArrowheads="1"/>
          </p:cNvSpPr>
          <p:nvPr>
            <p:ph type="title"/>
          </p:nvPr>
        </p:nvSpPr>
        <p:spPr/>
        <p:txBody>
          <a:bodyPr/>
          <a:lstStyle/>
          <a:p>
            <a:pPr>
              <a:defRPr/>
            </a:pPr>
            <a:r>
              <a:rPr lang="en-US" sz="5400" b="0" dirty="0"/>
              <a:t>3.01 Overview</a:t>
            </a:r>
          </a:p>
        </p:txBody>
      </p:sp>
      <p:sp>
        <p:nvSpPr>
          <p:cNvPr id="344067" name="Rectangle 3"/>
          <p:cNvSpPr>
            <a:spLocks noGrp="1" noChangeArrowheads="1"/>
          </p:cNvSpPr>
          <p:nvPr>
            <p:ph idx="1"/>
          </p:nvPr>
        </p:nvSpPr>
        <p:spPr/>
        <p:txBody>
          <a:bodyPr/>
          <a:lstStyle/>
          <a:p>
            <a:pPr marL="338138" indent="-338138">
              <a:lnSpc>
                <a:spcPct val="90000"/>
              </a:lnSpc>
              <a:buClr>
                <a:srgbClr val="FFFF00"/>
              </a:buClr>
              <a:buSzPct val="80000"/>
              <a:defRPr/>
            </a:pPr>
            <a:r>
              <a:rPr lang="en-US" sz="2400" dirty="0" smtClean="0"/>
              <a:t>ASP </a:t>
            </a:r>
            <a:r>
              <a:rPr lang="en-US" sz="2400" dirty="0"/>
              <a:t>through talking with trainers, instructors and officers from around the world, developed a handcuff that meets the needs and request of </a:t>
            </a:r>
            <a:r>
              <a:rPr lang="en-US" sz="2400" dirty="0" smtClean="0"/>
              <a:t>today's criminal justice personnel</a:t>
            </a:r>
            <a:endParaRPr lang="en-US" sz="2400" dirty="0"/>
          </a:p>
          <a:p>
            <a:pPr marL="338138" indent="-338138">
              <a:lnSpc>
                <a:spcPct val="90000"/>
              </a:lnSpc>
              <a:buClr>
                <a:srgbClr val="FFFF00"/>
              </a:buClr>
              <a:buSzPct val="80000"/>
              <a:defRPr/>
            </a:pPr>
            <a:r>
              <a:rPr lang="en-US" sz="2400" dirty="0"/>
              <a:t>The ASP tactical handcuffs are classified as temporary restraining </a:t>
            </a:r>
            <a:r>
              <a:rPr lang="en-US" sz="2400" dirty="0" smtClean="0"/>
              <a:t>devices</a:t>
            </a:r>
          </a:p>
          <a:p>
            <a:pPr marL="338138" indent="-338138">
              <a:lnSpc>
                <a:spcPct val="90000"/>
              </a:lnSpc>
              <a:buClr>
                <a:srgbClr val="FFFF00"/>
              </a:buClr>
              <a:buSzPct val="80000"/>
              <a:defRPr/>
            </a:pPr>
            <a:r>
              <a:rPr lang="en-US" sz="2400" dirty="0" smtClean="0"/>
              <a:t> The ASP tactical handcuffs meet </a:t>
            </a:r>
            <a:r>
              <a:rPr lang="en-US" sz="2400" dirty="0"/>
              <a:t>NIJ standard </a:t>
            </a:r>
            <a:r>
              <a:rPr lang="en-US" sz="2400" dirty="0" smtClean="0"/>
              <a:t>0307.01</a:t>
            </a:r>
          </a:p>
          <a:p>
            <a:pPr marL="338138" indent="-338138">
              <a:lnSpc>
                <a:spcPct val="90000"/>
              </a:lnSpc>
              <a:buClr>
                <a:srgbClr val="FFFF00"/>
              </a:buClr>
              <a:buSzPct val="80000"/>
              <a:defRPr/>
            </a:pPr>
            <a:r>
              <a:rPr lang="en-US" sz="2400" dirty="0" smtClean="0"/>
              <a:t> The ASP tactical handcuffs </a:t>
            </a:r>
            <a:r>
              <a:rPr lang="en-US" sz="2400" dirty="0"/>
              <a:t>are designed to be quick, quiet and highly effective for officers in a operational </a:t>
            </a:r>
            <a:r>
              <a:rPr lang="en-US" sz="2400" dirty="0" smtClean="0"/>
              <a:t>setting</a:t>
            </a:r>
            <a:endParaRPr lang="en-US" sz="2400" dirty="0"/>
          </a:p>
          <a:p>
            <a:pPr marL="609600" indent="-609600">
              <a:lnSpc>
                <a:spcPct val="90000"/>
              </a:lnSpc>
              <a:buClr>
                <a:srgbClr val="FFFF00"/>
              </a:buClr>
              <a:buFont typeface="Wingdings" pitchFamily="2" charset="2"/>
              <a:buChar char="§"/>
              <a:defRPr/>
            </a:pPr>
            <a:endParaRPr lang="en-US" sz="2000" b="1" dirty="0"/>
          </a:p>
          <a:p>
            <a:pPr marL="609600" indent="-609600">
              <a:lnSpc>
                <a:spcPct val="90000"/>
              </a:lnSpc>
              <a:buClr>
                <a:srgbClr val="FFFF00"/>
              </a:buClr>
              <a:buFont typeface="Wingdings" pitchFamily="2" charset="2"/>
              <a:buChar char="§"/>
              <a:defRPr/>
            </a:pPr>
            <a:endParaRPr lang="en-US" sz="2000" b="1"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344067">
                                            <p:txEl>
                                              <p:pRg st="0" end="0"/>
                                            </p:txEl>
                                          </p:spTgt>
                                        </p:tgtEl>
                                        <p:attrNameLst>
                                          <p:attrName>style.visibility</p:attrName>
                                        </p:attrNameLst>
                                      </p:cBhvr>
                                      <p:to>
                                        <p:strVal val="visible"/>
                                      </p:to>
                                    </p:set>
                                    <p:animEffect transition="in" filter="fade">
                                      <p:cBhvr>
                                        <p:cTn id="7" dur="1000"/>
                                        <p:tgtEl>
                                          <p:spTgt spid="344067">
                                            <p:txEl>
                                              <p:pRg st="0" end="0"/>
                                            </p:txEl>
                                          </p:spTgt>
                                        </p:tgtEl>
                                      </p:cBhvr>
                                    </p:animEffect>
                                    <p:anim calcmode="lin" valueType="num">
                                      <p:cBhvr>
                                        <p:cTn id="8" dur="1000" fill="hold"/>
                                        <p:tgtEl>
                                          <p:spTgt spid="344067">
                                            <p:txEl>
                                              <p:pRg st="0" end="0"/>
                                            </p:txEl>
                                          </p:spTgt>
                                        </p:tgtEl>
                                        <p:attrNameLst>
                                          <p:attrName>ppt_x</p:attrName>
                                        </p:attrNameLst>
                                      </p:cBhvr>
                                      <p:tavLst>
                                        <p:tav tm="0">
                                          <p:val>
                                            <p:strVal val="#ppt_x"/>
                                          </p:val>
                                        </p:tav>
                                        <p:tav tm="100000">
                                          <p:val>
                                            <p:strVal val="#ppt_x"/>
                                          </p:val>
                                        </p:tav>
                                      </p:tavLst>
                                    </p:anim>
                                    <p:anim calcmode="lin" valueType="num">
                                      <p:cBhvr>
                                        <p:cTn id="9" dur="900" decel="100000" fill="hold"/>
                                        <p:tgtEl>
                                          <p:spTgt spid="344067">
                                            <p:txEl>
                                              <p:pRg st="0" end="0"/>
                                            </p:tx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44067">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nodeType="clickEffect">
                                  <p:stCondLst>
                                    <p:cond delay="0"/>
                                  </p:stCondLst>
                                  <p:childTnLst>
                                    <p:set>
                                      <p:cBhvr>
                                        <p:cTn id="14" dur="1" fill="hold">
                                          <p:stCondLst>
                                            <p:cond delay="0"/>
                                          </p:stCondLst>
                                        </p:cTn>
                                        <p:tgtEl>
                                          <p:spTgt spid="344067">
                                            <p:txEl>
                                              <p:pRg st="1" end="1"/>
                                            </p:txEl>
                                          </p:spTgt>
                                        </p:tgtEl>
                                        <p:attrNameLst>
                                          <p:attrName>style.visibility</p:attrName>
                                        </p:attrNameLst>
                                      </p:cBhvr>
                                      <p:to>
                                        <p:strVal val="visible"/>
                                      </p:to>
                                    </p:set>
                                    <p:animEffect transition="in" filter="fade">
                                      <p:cBhvr>
                                        <p:cTn id="15" dur="1000"/>
                                        <p:tgtEl>
                                          <p:spTgt spid="344067">
                                            <p:txEl>
                                              <p:pRg st="1" end="1"/>
                                            </p:txEl>
                                          </p:spTgt>
                                        </p:tgtEl>
                                      </p:cBhvr>
                                    </p:animEffect>
                                    <p:anim calcmode="lin" valueType="num">
                                      <p:cBhvr>
                                        <p:cTn id="16" dur="1000" fill="hold"/>
                                        <p:tgtEl>
                                          <p:spTgt spid="344067">
                                            <p:txEl>
                                              <p:pRg st="1" end="1"/>
                                            </p:txEl>
                                          </p:spTgt>
                                        </p:tgtEl>
                                        <p:attrNameLst>
                                          <p:attrName>ppt_x</p:attrName>
                                        </p:attrNameLst>
                                      </p:cBhvr>
                                      <p:tavLst>
                                        <p:tav tm="0">
                                          <p:val>
                                            <p:strVal val="#ppt_x"/>
                                          </p:val>
                                        </p:tav>
                                        <p:tav tm="100000">
                                          <p:val>
                                            <p:strVal val="#ppt_x"/>
                                          </p:val>
                                        </p:tav>
                                      </p:tavLst>
                                    </p:anim>
                                    <p:anim calcmode="lin" valueType="num">
                                      <p:cBhvr>
                                        <p:cTn id="17" dur="900" decel="100000" fill="hold"/>
                                        <p:tgtEl>
                                          <p:spTgt spid="344067">
                                            <p:txEl>
                                              <p:pRg st="1" end="1"/>
                                            </p:txEl>
                                          </p:spTgt>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344067">
                                            <p:txEl>
                                              <p:pRg st="1" end="1"/>
                                            </p:txEl>
                                          </p:spTgt>
                                        </p:tgtEl>
                                        <p:attrNameLst>
                                          <p:attrName>ppt_y</p:attrName>
                                        </p:attrNameLst>
                                      </p:cBhvr>
                                      <p:tavLst>
                                        <p:tav tm="0">
                                          <p:val>
                                            <p:strVal val="#ppt_y-.03"/>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7" presetClass="entr" presetSubtype="0" fill="hold" nodeType="clickEffect">
                                  <p:stCondLst>
                                    <p:cond delay="0"/>
                                  </p:stCondLst>
                                  <p:childTnLst>
                                    <p:set>
                                      <p:cBhvr>
                                        <p:cTn id="22" dur="1" fill="hold">
                                          <p:stCondLst>
                                            <p:cond delay="0"/>
                                          </p:stCondLst>
                                        </p:cTn>
                                        <p:tgtEl>
                                          <p:spTgt spid="344067">
                                            <p:txEl>
                                              <p:pRg st="2" end="2"/>
                                            </p:txEl>
                                          </p:spTgt>
                                        </p:tgtEl>
                                        <p:attrNameLst>
                                          <p:attrName>style.visibility</p:attrName>
                                        </p:attrNameLst>
                                      </p:cBhvr>
                                      <p:to>
                                        <p:strVal val="visible"/>
                                      </p:to>
                                    </p:set>
                                    <p:animEffect transition="in" filter="fade">
                                      <p:cBhvr>
                                        <p:cTn id="23" dur="1000"/>
                                        <p:tgtEl>
                                          <p:spTgt spid="344067">
                                            <p:txEl>
                                              <p:pRg st="2" end="2"/>
                                            </p:txEl>
                                          </p:spTgt>
                                        </p:tgtEl>
                                      </p:cBhvr>
                                    </p:animEffect>
                                    <p:anim calcmode="lin" valueType="num">
                                      <p:cBhvr>
                                        <p:cTn id="24" dur="1000" fill="hold"/>
                                        <p:tgtEl>
                                          <p:spTgt spid="344067">
                                            <p:txEl>
                                              <p:pRg st="2" end="2"/>
                                            </p:txEl>
                                          </p:spTgt>
                                        </p:tgtEl>
                                        <p:attrNameLst>
                                          <p:attrName>ppt_x</p:attrName>
                                        </p:attrNameLst>
                                      </p:cBhvr>
                                      <p:tavLst>
                                        <p:tav tm="0">
                                          <p:val>
                                            <p:strVal val="#ppt_x"/>
                                          </p:val>
                                        </p:tav>
                                        <p:tav tm="100000">
                                          <p:val>
                                            <p:strVal val="#ppt_x"/>
                                          </p:val>
                                        </p:tav>
                                      </p:tavLst>
                                    </p:anim>
                                    <p:anim calcmode="lin" valueType="num">
                                      <p:cBhvr>
                                        <p:cTn id="25" dur="900" decel="100000" fill="hold"/>
                                        <p:tgtEl>
                                          <p:spTgt spid="344067">
                                            <p:txEl>
                                              <p:pRg st="2" end="2"/>
                                            </p:txEl>
                                          </p:spTgt>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344067">
                                            <p:txEl>
                                              <p:pRg st="2" end="2"/>
                                            </p:txEl>
                                          </p:spTgt>
                                        </p:tgtEl>
                                        <p:attrNameLst>
                                          <p:attrName>ppt_y</p:attrName>
                                        </p:attrNameLst>
                                      </p:cBhvr>
                                      <p:tavLst>
                                        <p:tav tm="0">
                                          <p:val>
                                            <p:strVal val="#ppt_y-.03"/>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7" presetClass="entr" presetSubtype="0" fill="hold" nodeType="clickEffect">
                                  <p:stCondLst>
                                    <p:cond delay="0"/>
                                  </p:stCondLst>
                                  <p:childTnLst>
                                    <p:set>
                                      <p:cBhvr>
                                        <p:cTn id="30" dur="1" fill="hold">
                                          <p:stCondLst>
                                            <p:cond delay="0"/>
                                          </p:stCondLst>
                                        </p:cTn>
                                        <p:tgtEl>
                                          <p:spTgt spid="344067">
                                            <p:txEl>
                                              <p:pRg st="3" end="3"/>
                                            </p:txEl>
                                          </p:spTgt>
                                        </p:tgtEl>
                                        <p:attrNameLst>
                                          <p:attrName>style.visibility</p:attrName>
                                        </p:attrNameLst>
                                      </p:cBhvr>
                                      <p:to>
                                        <p:strVal val="visible"/>
                                      </p:to>
                                    </p:set>
                                    <p:animEffect transition="in" filter="fade">
                                      <p:cBhvr>
                                        <p:cTn id="31" dur="1000"/>
                                        <p:tgtEl>
                                          <p:spTgt spid="344067">
                                            <p:txEl>
                                              <p:pRg st="3" end="3"/>
                                            </p:txEl>
                                          </p:spTgt>
                                        </p:tgtEl>
                                      </p:cBhvr>
                                    </p:animEffect>
                                    <p:anim calcmode="lin" valueType="num">
                                      <p:cBhvr>
                                        <p:cTn id="32" dur="1000" fill="hold"/>
                                        <p:tgtEl>
                                          <p:spTgt spid="344067">
                                            <p:txEl>
                                              <p:pRg st="3" end="3"/>
                                            </p:txEl>
                                          </p:spTgt>
                                        </p:tgtEl>
                                        <p:attrNameLst>
                                          <p:attrName>ppt_x</p:attrName>
                                        </p:attrNameLst>
                                      </p:cBhvr>
                                      <p:tavLst>
                                        <p:tav tm="0">
                                          <p:val>
                                            <p:strVal val="#ppt_x"/>
                                          </p:val>
                                        </p:tav>
                                        <p:tav tm="100000">
                                          <p:val>
                                            <p:strVal val="#ppt_x"/>
                                          </p:val>
                                        </p:tav>
                                      </p:tavLst>
                                    </p:anim>
                                    <p:anim calcmode="lin" valueType="num">
                                      <p:cBhvr>
                                        <p:cTn id="33" dur="900" decel="100000" fill="hold"/>
                                        <p:tgtEl>
                                          <p:spTgt spid="344067">
                                            <p:txEl>
                                              <p:pRg st="3" end="3"/>
                                            </p:txEl>
                                          </p:spTgt>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344067">
                                            <p:txEl>
                                              <p:pRg st="3" end="3"/>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5090" name="Rectangle 2"/>
          <p:cNvSpPr>
            <a:spLocks noGrp="1" noChangeArrowheads="1"/>
          </p:cNvSpPr>
          <p:nvPr>
            <p:ph type="title"/>
          </p:nvPr>
        </p:nvSpPr>
        <p:spPr>
          <a:xfrm>
            <a:off x="457200" y="152400"/>
            <a:ext cx="8229600" cy="1066800"/>
          </a:xfrm>
        </p:spPr>
        <p:txBody>
          <a:bodyPr/>
          <a:lstStyle/>
          <a:p>
            <a:pPr eaLnBrk="1" hangingPunct="1">
              <a:defRPr/>
            </a:pPr>
            <a:r>
              <a:rPr lang="en-US" sz="5400" b="0" dirty="0"/>
              <a:t>3.02 Handcuff design</a:t>
            </a:r>
          </a:p>
        </p:txBody>
      </p:sp>
      <p:sp>
        <p:nvSpPr>
          <p:cNvPr id="345091" name="Rectangle 3"/>
          <p:cNvSpPr>
            <a:spLocks noGrp="1" noChangeArrowheads="1"/>
          </p:cNvSpPr>
          <p:nvPr>
            <p:ph sz="half" idx="1"/>
          </p:nvPr>
        </p:nvSpPr>
        <p:spPr>
          <a:xfrm>
            <a:off x="228600" y="1143000"/>
            <a:ext cx="7543800" cy="5257800"/>
          </a:xfrm>
        </p:spPr>
        <p:txBody>
          <a:bodyPr>
            <a:normAutofit fontScale="92500" lnSpcReduction="10000"/>
          </a:bodyPr>
          <a:lstStyle/>
          <a:p>
            <a:pPr marL="225425" indent="-225425" eaLnBrk="1" hangingPunct="1">
              <a:lnSpc>
                <a:spcPct val="80000"/>
              </a:lnSpc>
              <a:buClr>
                <a:srgbClr val="FFFF00"/>
              </a:buClr>
              <a:buSzPct val="80000"/>
              <a:defRPr/>
            </a:pPr>
            <a:r>
              <a:rPr lang="en-US" sz="2400" dirty="0"/>
              <a:t>The handcuffs are made out of heated treated, ribbed one piece stainless steel with ordinance grade polymer and replaceable locksets. This makes the handcuffs lighter in weight with flex </a:t>
            </a:r>
            <a:r>
              <a:rPr lang="en-US" sz="2200" dirty="0"/>
              <a:t>frame</a:t>
            </a:r>
            <a:r>
              <a:rPr lang="en-US" sz="2400" dirty="0"/>
              <a:t> technology.</a:t>
            </a:r>
          </a:p>
          <a:p>
            <a:pPr marL="225425" indent="-225425" eaLnBrk="1" hangingPunct="1">
              <a:lnSpc>
                <a:spcPct val="80000"/>
              </a:lnSpc>
              <a:buClr>
                <a:srgbClr val="FFFF00"/>
              </a:buClr>
              <a:buSzPct val="80000"/>
              <a:defRPr/>
            </a:pPr>
            <a:r>
              <a:rPr lang="en-US" sz="2400" dirty="0"/>
              <a:t>They have a flat bow face with 22 locking positions for a greater span of locking positions and has a smooth action. The deep set teeth were increased for better hold and security. </a:t>
            </a:r>
          </a:p>
          <a:p>
            <a:pPr marL="225425" indent="-225425" eaLnBrk="1" hangingPunct="1">
              <a:lnSpc>
                <a:spcPct val="80000"/>
              </a:lnSpc>
              <a:buClr>
                <a:srgbClr val="FFFF00"/>
              </a:buClr>
              <a:buSzPct val="80000"/>
              <a:defRPr/>
            </a:pPr>
            <a:r>
              <a:rPr lang="en-US" sz="2400" dirty="0"/>
              <a:t>They have a dual keyway with one direction unlock.</a:t>
            </a:r>
          </a:p>
          <a:p>
            <a:pPr marL="225425" indent="-225425" eaLnBrk="1" hangingPunct="1">
              <a:lnSpc>
                <a:spcPct val="80000"/>
              </a:lnSpc>
              <a:buClr>
                <a:srgbClr val="FFFF00"/>
              </a:buClr>
              <a:buSzPct val="80000"/>
              <a:defRPr/>
            </a:pPr>
            <a:r>
              <a:rPr lang="en-US" sz="2400" dirty="0"/>
              <a:t>The double lock indicators are easy to reach and the </a:t>
            </a:r>
            <a:r>
              <a:rPr lang="en-US" sz="2400" dirty="0">
                <a:solidFill>
                  <a:srgbClr val="FF0000"/>
                </a:solidFill>
              </a:rPr>
              <a:t>highly visible yellow indicator is a visible warning to double lock the restraints.</a:t>
            </a:r>
          </a:p>
          <a:p>
            <a:pPr marL="225425" indent="-225425" eaLnBrk="1" hangingPunct="1">
              <a:lnSpc>
                <a:spcPct val="80000"/>
              </a:lnSpc>
              <a:buClr>
                <a:srgbClr val="FFFF00"/>
              </a:buClr>
              <a:buSzPct val="80000"/>
              <a:defRPr/>
            </a:pPr>
            <a:r>
              <a:rPr lang="en-US" sz="2400" dirty="0"/>
              <a:t>The edges are </a:t>
            </a:r>
            <a:r>
              <a:rPr lang="en-US" sz="2400" dirty="0" err="1"/>
              <a:t>rediused</a:t>
            </a:r>
            <a:r>
              <a:rPr lang="en-US" sz="2400" dirty="0"/>
              <a:t> and are less likely to cause damage.</a:t>
            </a:r>
          </a:p>
          <a:p>
            <a:pPr marL="225425" indent="-225425" eaLnBrk="1" hangingPunct="1">
              <a:lnSpc>
                <a:spcPct val="80000"/>
              </a:lnSpc>
              <a:buClr>
                <a:srgbClr val="FFFF00"/>
              </a:buClr>
              <a:buSzPct val="80000"/>
              <a:defRPr/>
            </a:pPr>
            <a:r>
              <a:rPr lang="en-US" sz="2400" dirty="0"/>
              <a:t>The handcuffs can be color coded for agencies.</a:t>
            </a:r>
          </a:p>
          <a:p>
            <a:pPr marL="225425" indent="-225425" eaLnBrk="1" hangingPunct="1">
              <a:lnSpc>
                <a:spcPct val="80000"/>
              </a:lnSpc>
              <a:buClr>
                <a:srgbClr val="FFFF00"/>
              </a:buClr>
              <a:buSzPct val="80000"/>
              <a:defRPr/>
            </a:pPr>
            <a:r>
              <a:rPr lang="en-US" sz="2400" dirty="0" smtClean="0"/>
              <a:t>The swivel of the chained handcuff has been reinforced.</a:t>
            </a:r>
          </a:p>
          <a:p>
            <a:pPr marL="225425" indent="-225425" eaLnBrk="1" hangingPunct="1">
              <a:lnSpc>
                <a:spcPct val="80000"/>
              </a:lnSpc>
              <a:buClr>
                <a:srgbClr val="FFFF00"/>
              </a:buClr>
              <a:buSzPct val="80000"/>
              <a:defRPr/>
            </a:pPr>
            <a:r>
              <a:rPr lang="en-US" sz="2400" dirty="0" smtClean="0"/>
              <a:t>The </a:t>
            </a:r>
            <a:r>
              <a:rPr lang="en-US" sz="2400" dirty="0"/>
              <a:t>handcuffs are made in Chain, Hinged and rigid styles as well as the tri-fold soft restraints.</a:t>
            </a:r>
          </a:p>
          <a:p>
            <a:pPr marL="609600" indent="-609600" eaLnBrk="1" hangingPunct="1">
              <a:lnSpc>
                <a:spcPct val="80000"/>
              </a:lnSpc>
              <a:buClr>
                <a:srgbClr val="FFFF00"/>
              </a:buClr>
              <a:buSzPct val="80000"/>
              <a:buFont typeface="Wingdings" pitchFamily="2" charset="2"/>
              <a:buChar char="§"/>
              <a:defRPr/>
            </a:pPr>
            <a:endParaRPr lang="en-US" sz="1800" b="1" dirty="0"/>
          </a:p>
          <a:p>
            <a:pPr marL="609600" indent="-609600" eaLnBrk="1" hangingPunct="1">
              <a:lnSpc>
                <a:spcPct val="80000"/>
              </a:lnSpc>
              <a:buClr>
                <a:srgbClr val="FFFF00"/>
              </a:buClr>
              <a:buFont typeface="Wingdings" pitchFamily="2" charset="2"/>
              <a:buChar char="§"/>
              <a:defRPr/>
            </a:pPr>
            <a:endParaRPr lang="en-US" sz="1800" b="1" dirty="0"/>
          </a:p>
          <a:p>
            <a:pPr marL="609600" indent="-609600" eaLnBrk="1" hangingPunct="1">
              <a:lnSpc>
                <a:spcPct val="80000"/>
              </a:lnSpc>
              <a:buClr>
                <a:srgbClr val="FFFF00"/>
              </a:buClr>
              <a:buFont typeface="Wingdings" pitchFamily="2" charset="2"/>
              <a:buChar char="§"/>
              <a:defRPr/>
            </a:pPr>
            <a:endParaRPr lang="en-US" sz="1800" b="1" dirty="0"/>
          </a:p>
        </p:txBody>
      </p:sp>
      <p:pic>
        <p:nvPicPr>
          <p:cNvPr id="9" name="Content Placeholder 8" descr="double.jpg"/>
          <p:cNvPicPr>
            <a:picLocks noGrp="1" noChangeAspect="1"/>
          </p:cNvPicPr>
          <p:nvPr>
            <p:ph sz="half" idx="2"/>
          </p:nvPr>
        </p:nvPicPr>
        <p:blipFill>
          <a:blip r:embed="rId3" cstate="print"/>
          <a:stretch>
            <a:fillRect/>
          </a:stretch>
        </p:blipFill>
        <p:spPr>
          <a:xfrm>
            <a:off x="7848601" y="3352800"/>
            <a:ext cx="1143000" cy="990600"/>
          </a:xfr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1" name="Picture 10" descr="07-04-2008 01;10;19PM.bmp"/>
          <p:cNvPicPr>
            <a:picLocks noChangeAspect="1"/>
          </p:cNvPicPr>
          <p:nvPr/>
        </p:nvPicPr>
        <p:blipFill>
          <a:blip r:embed="rId4" cstate="print"/>
          <a:stretch>
            <a:fillRect/>
          </a:stretch>
        </p:blipFill>
        <p:spPr>
          <a:xfrm>
            <a:off x="7848600" y="1219200"/>
            <a:ext cx="1143000" cy="8382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Picture 6" descr="Color Cuffs.jpg"/>
          <p:cNvPicPr>
            <a:picLocks noChangeAspect="1"/>
          </p:cNvPicPr>
          <p:nvPr/>
        </p:nvPicPr>
        <p:blipFill>
          <a:blip r:embed="rId5"/>
          <a:srcRect/>
          <a:stretch>
            <a:fillRect/>
          </a:stretch>
        </p:blipFill>
        <p:spPr bwMode="auto">
          <a:xfrm>
            <a:off x="7772400" y="4419600"/>
            <a:ext cx="1219200" cy="990600"/>
          </a:xfrm>
          <a:prstGeom prst="rect">
            <a:avLst/>
          </a:prstGeom>
          <a:noFill/>
          <a:ln w="9525">
            <a:noFill/>
            <a:miter lim="800000"/>
            <a:headEnd/>
            <a:tailEnd/>
          </a:ln>
        </p:spPr>
      </p:pic>
      <p:pic>
        <p:nvPicPr>
          <p:cNvPr id="2050" name="Picture 2"/>
          <p:cNvPicPr>
            <a:picLocks noChangeAspect="1" noChangeArrowheads="1"/>
          </p:cNvPicPr>
          <p:nvPr/>
        </p:nvPicPr>
        <p:blipFill>
          <a:blip r:embed="rId6"/>
          <a:stretch>
            <a:fillRect/>
          </a:stretch>
        </p:blipFill>
        <p:spPr bwMode="auto">
          <a:xfrm>
            <a:off x="7774405" y="2133600"/>
            <a:ext cx="1215189" cy="1143000"/>
          </a:xfrm>
          <a:prstGeom prst="rect">
            <a:avLst/>
          </a:prstGeom>
          <a:noFill/>
          <a:ln w="9525">
            <a:noFill/>
            <a:miter lim="800000"/>
            <a:headEnd/>
            <a:tailEnd/>
          </a:ln>
          <a:effectLst/>
        </p:spPr>
      </p:pic>
      <p:pic>
        <p:nvPicPr>
          <p:cNvPr id="2053" name="Picture 5"/>
          <p:cNvPicPr>
            <a:picLocks noChangeAspect="1" noChangeArrowheads="1"/>
          </p:cNvPicPr>
          <p:nvPr/>
        </p:nvPicPr>
        <p:blipFill>
          <a:blip r:embed="rId7"/>
          <a:stretch>
            <a:fillRect/>
          </a:stretch>
        </p:blipFill>
        <p:spPr bwMode="auto">
          <a:xfrm>
            <a:off x="7772535" y="5486400"/>
            <a:ext cx="1218929" cy="1062038"/>
          </a:xfrm>
          <a:prstGeom prst="rect">
            <a:avLst/>
          </a:prstGeom>
          <a:noFill/>
          <a:ln w="9525">
            <a:noFill/>
            <a:miter lim="800000"/>
            <a:headEnd/>
            <a:tailEnd/>
          </a:ln>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345091">
                                            <p:txEl>
                                              <p:pRg st="0" end="0"/>
                                            </p:txEl>
                                          </p:spTgt>
                                        </p:tgtEl>
                                        <p:attrNameLst>
                                          <p:attrName>style.visibility</p:attrName>
                                        </p:attrNameLst>
                                      </p:cBhvr>
                                      <p:to>
                                        <p:strVal val="visible"/>
                                      </p:to>
                                    </p:set>
                                    <p:anim calcmode="lin" valueType="num">
                                      <p:cBhvr>
                                        <p:cTn id="7" dur="1000" fill="hold"/>
                                        <p:tgtEl>
                                          <p:spTgt spid="345091">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345091">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345091">
                                            <p:txEl>
                                              <p:pRg st="0" end="0"/>
                                            </p:txEl>
                                          </p:spTgt>
                                        </p:tgtEl>
                                      </p:cBhvr>
                                    </p:animEffect>
                                  </p:childTnLst>
                                </p:cTn>
                              </p:par>
                              <p:par>
                                <p:cTn id="10" presetID="5" presetClass="entr" presetSubtype="10"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checkerboard(across)">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9" presetClass="entr" presetSubtype="0" fill="hold" nodeType="clickEffect">
                                  <p:stCondLst>
                                    <p:cond delay="0"/>
                                  </p:stCondLst>
                                  <p:childTnLst>
                                    <p:set>
                                      <p:cBhvr>
                                        <p:cTn id="16" dur="1" fill="hold">
                                          <p:stCondLst>
                                            <p:cond delay="0"/>
                                          </p:stCondLst>
                                        </p:cTn>
                                        <p:tgtEl>
                                          <p:spTgt spid="345091">
                                            <p:txEl>
                                              <p:pRg st="1" end="1"/>
                                            </p:txEl>
                                          </p:spTgt>
                                        </p:tgtEl>
                                        <p:attrNameLst>
                                          <p:attrName>style.visibility</p:attrName>
                                        </p:attrNameLst>
                                      </p:cBhvr>
                                      <p:to>
                                        <p:strVal val="visible"/>
                                      </p:to>
                                    </p:set>
                                    <p:anim calcmode="lin" valueType="num">
                                      <p:cBhvr>
                                        <p:cTn id="17" dur="1000" fill="hold"/>
                                        <p:tgtEl>
                                          <p:spTgt spid="345091">
                                            <p:txEl>
                                              <p:pRg st="1" end="1"/>
                                            </p:txEl>
                                          </p:spTgt>
                                        </p:tgtEl>
                                        <p:attrNameLst>
                                          <p:attrName>ppt_x</p:attrName>
                                        </p:attrNameLst>
                                      </p:cBhvr>
                                      <p:tavLst>
                                        <p:tav tm="0">
                                          <p:val>
                                            <p:strVal val="#ppt_x-.2"/>
                                          </p:val>
                                        </p:tav>
                                        <p:tav tm="100000">
                                          <p:val>
                                            <p:strVal val="#ppt_x"/>
                                          </p:val>
                                        </p:tav>
                                      </p:tavLst>
                                    </p:anim>
                                    <p:anim calcmode="lin" valueType="num">
                                      <p:cBhvr>
                                        <p:cTn id="18" dur="1000" fill="hold"/>
                                        <p:tgtEl>
                                          <p:spTgt spid="345091">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9" dur="1000"/>
                                        <p:tgtEl>
                                          <p:spTgt spid="345091">
                                            <p:txEl>
                                              <p:pRg st="1" end="1"/>
                                            </p:txEl>
                                          </p:spTgt>
                                        </p:tgtEl>
                                      </p:cBhvr>
                                    </p:animEffect>
                                  </p:childTnLst>
                                </p:cTn>
                              </p:par>
                              <p:par>
                                <p:cTn id="20" presetID="5" presetClass="entr" presetSubtype="10" fill="hold" nodeType="withEffect">
                                  <p:stCondLst>
                                    <p:cond delay="0"/>
                                  </p:stCondLst>
                                  <p:childTnLst>
                                    <p:set>
                                      <p:cBhvr>
                                        <p:cTn id="21" dur="1" fill="hold">
                                          <p:stCondLst>
                                            <p:cond delay="0"/>
                                          </p:stCondLst>
                                        </p:cTn>
                                        <p:tgtEl>
                                          <p:spTgt spid="2050"/>
                                        </p:tgtEl>
                                        <p:attrNameLst>
                                          <p:attrName>style.visibility</p:attrName>
                                        </p:attrNameLst>
                                      </p:cBhvr>
                                      <p:to>
                                        <p:strVal val="visible"/>
                                      </p:to>
                                    </p:set>
                                    <p:animEffect transition="in" filter="checkerboard(across)">
                                      <p:cBhvr>
                                        <p:cTn id="22" dur="500"/>
                                        <p:tgtEl>
                                          <p:spTgt spid="2050"/>
                                        </p:tgtEl>
                                      </p:cBhvr>
                                    </p:animEffect>
                                  </p:childTnLst>
                                </p:cTn>
                              </p:par>
                            </p:childTnLst>
                          </p:cTn>
                        </p:par>
                      </p:childTnLst>
                    </p:cTn>
                  </p:par>
                  <p:par>
                    <p:cTn id="23" fill="hold">
                      <p:stCondLst>
                        <p:cond delay="indefinite"/>
                      </p:stCondLst>
                      <p:childTnLst>
                        <p:par>
                          <p:cTn id="24" fill="hold">
                            <p:stCondLst>
                              <p:cond delay="0"/>
                            </p:stCondLst>
                            <p:childTnLst>
                              <p:par>
                                <p:cTn id="25" presetID="37" presetClass="entr" presetSubtype="0" fill="hold" nodeType="clickEffect">
                                  <p:stCondLst>
                                    <p:cond delay="0"/>
                                  </p:stCondLst>
                                  <p:childTnLst>
                                    <p:set>
                                      <p:cBhvr>
                                        <p:cTn id="26" dur="1" fill="hold">
                                          <p:stCondLst>
                                            <p:cond delay="0"/>
                                          </p:stCondLst>
                                        </p:cTn>
                                        <p:tgtEl>
                                          <p:spTgt spid="345091">
                                            <p:txEl>
                                              <p:pRg st="2" end="2"/>
                                            </p:txEl>
                                          </p:spTgt>
                                        </p:tgtEl>
                                        <p:attrNameLst>
                                          <p:attrName>style.visibility</p:attrName>
                                        </p:attrNameLst>
                                      </p:cBhvr>
                                      <p:to>
                                        <p:strVal val="visible"/>
                                      </p:to>
                                    </p:set>
                                    <p:animEffect transition="in" filter="fade">
                                      <p:cBhvr>
                                        <p:cTn id="27" dur="1000"/>
                                        <p:tgtEl>
                                          <p:spTgt spid="345091">
                                            <p:txEl>
                                              <p:pRg st="2" end="2"/>
                                            </p:txEl>
                                          </p:spTgt>
                                        </p:tgtEl>
                                      </p:cBhvr>
                                    </p:animEffect>
                                    <p:anim calcmode="lin" valueType="num">
                                      <p:cBhvr>
                                        <p:cTn id="28" dur="1000" fill="hold"/>
                                        <p:tgtEl>
                                          <p:spTgt spid="345091">
                                            <p:txEl>
                                              <p:pRg st="2" end="2"/>
                                            </p:txEl>
                                          </p:spTgt>
                                        </p:tgtEl>
                                        <p:attrNameLst>
                                          <p:attrName>ppt_x</p:attrName>
                                        </p:attrNameLst>
                                      </p:cBhvr>
                                      <p:tavLst>
                                        <p:tav tm="0">
                                          <p:val>
                                            <p:strVal val="#ppt_x"/>
                                          </p:val>
                                        </p:tav>
                                        <p:tav tm="100000">
                                          <p:val>
                                            <p:strVal val="#ppt_x"/>
                                          </p:val>
                                        </p:tav>
                                      </p:tavLst>
                                    </p:anim>
                                    <p:anim calcmode="lin" valueType="num">
                                      <p:cBhvr>
                                        <p:cTn id="29" dur="900" decel="100000" fill="hold"/>
                                        <p:tgtEl>
                                          <p:spTgt spid="345091">
                                            <p:txEl>
                                              <p:pRg st="2" end="2"/>
                                            </p:txEl>
                                          </p:spTgt>
                                        </p:tgtEl>
                                        <p:attrNameLst>
                                          <p:attrName>ppt_y</p:attrName>
                                        </p:attrNameLst>
                                      </p:cBhvr>
                                      <p:tavLst>
                                        <p:tav tm="0">
                                          <p:val>
                                            <p:strVal val="#ppt_y+1"/>
                                          </p:val>
                                        </p:tav>
                                        <p:tav tm="100000">
                                          <p:val>
                                            <p:strVal val="#ppt_y-.03"/>
                                          </p:val>
                                        </p:tav>
                                      </p:tavLst>
                                    </p:anim>
                                    <p:anim calcmode="lin" valueType="num">
                                      <p:cBhvr>
                                        <p:cTn id="30" dur="100" accel="100000" fill="hold">
                                          <p:stCondLst>
                                            <p:cond delay="900"/>
                                          </p:stCondLst>
                                        </p:cTn>
                                        <p:tgtEl>
                                          <p:spTgt spid="345091">
                                            <p:txEl>
                                              <p:pRg st="2" end="2"/>
                                            </p:txEl>
                                          </p:spTgt>
                                        </p:tgtEl>
                                        <p:attrNameLst>
                                          <p:attrName>ppt_y</p:attrName>
                                        </p:attrNameLst>
                                      </p:cBhvr>
                                      <p:tavLst>
                                        <p:tav tm="0">
                                          <p:val>
                                            <p:strVal val="#ppt_y-.03"/>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9" presetClass="entr" presetSubtype="0" fill="hold" nodeType="clickEffect">
                                  <p:stCondLst>
                                    <p:cond delay="0"/>
                                  </p:stCondLst>
                                  <p:childTnLst>
                                    <p:set>
                                      <p:cBhvr>
                                        <p:cTn id="34" dur="1" fill="hold">
                                          <p:stCondLst>
                                            <p:cond delay="0"/>
                                          </p:stCondLst>
                                        </p:cTn>
                                        <p:tgtEl>
                                          <p:spTgt spid="345091">
                                            <p:txEl>
                                              <p:pRg st="3" end="3"/>
                                            </p:txEl>
                                          </p:spTgt>
                                        </p:tgtEl>
                                        <p:attrNameLst>
                                          <p:attrName>style.visibility</p:attrName>
                                        </p:attrNameLst>
                                      </p:cBhvr>
                                      <p:to>
                                        <p:strVal val="visible"/>
                                      </p:to>
                                    </p:set>
                                    <p:anim calcmode="lin" valueType="num">
                                      <p:cBhvr>
                                        <p:cTn id="35" dur="1000" fill="hold"/>
                                        <p:tgtEl>
                                          <p:spTgt spid="345091">
                                            <p:txEl>
                                              <p:pRg st="3" end="3"/>
                                            </p:txEl>
                                          </p:spTgt>
                                        </p:tgtEl>
                                        <p:attrNameLst>
                                          <p:attrName>ppt_x</p:attrName>
                                        </p:attrNameLst>
                                      </p:cBhvr>
                                      <p:tavLst>
                                        <p:tav tm="0">
                                          <p:val>
                                            <p:strVal val="#ppt_x-.2"/>
                                          </p:val>
                                        </p:tav>
                                        <p:tav tm="100000">
                                          <p:val>
                                            <p:strVal val="#ppt_x"/>
                                          </p:val>
                                        </p:tav>
                                      </p:tavLst>
                                    </p:anim>
                                    <p:anim calcmode="lin" valueType="num">
                                      <p:cBhvr>
                                        <p:cTn id="36" dur="1000" fill="hold"/>
                                        <p:tgtEl>
                                          <p:spTgt spid="345091">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37" dur="1000"/>
                                        <p:tgtEl>
                                          <p:spTgt spid="345091">
                                            <p:txEl>
                                              <p:pRg st="3" end="3"/>
                                            </p:txEl>
                                          </p:spTgt>
                                        </p:tgtEl>
                                      </p:cBhvr>
                                    </p:animEffect>
                                  </p:childTnLst>
                                </p:cTn>
                              </p:par>
                              <p:par>
                                <p:cTn id="38" presetID="5" presetClass="entr" presetSubtype="10" fill="hold" nodeType="with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checkerboard(across)">
                                      <p:cBhvr>
                                        <p:cTn id="40" dur="500"/>
                                        <p:tgtEl>
                                          <p:spTgt spid="9"/>
                                        </p:tgtEl>
                                      </p:cBhvr>
                                    </p:animEffect>
                                  </p:childTnLst>
                                </p:cTn>
                              </p:par>
                            </p:childTnLst>
                          </p:cTn>
                        </p:par>
                      </p:childTnLst>
                    </p:cTn>
                  </p:par>
                  <p:par>
                    <p:cTn id="41" fill="hold">
                      <p:stCondLst>
                        <p:cond delay="indefinite"/>
                      </p:stCondLst>
                      <p:childTnLst>
                        <p:par>
                          <p:cTn id="42" fill="hold">
                            <p:stCondLst>
                              <p:cond delay="0"/>
                            </p:stCondLst>
                            <p:childTnLst>
                              <p:par>
                                <p:cTn id="43" presetID="37" presetClass="entr" presetSubtype="0" fill="hold" nodeType="clickEffect">
                                  <p:stCondLst>
                                    <p:cond delay="0"/>
                                  </p:stCondLst>
                                  <p:childTnLst>
                                    <p:set>
                                      <p:cBhvr>
                                        <p:cTn id="44" dur="1" fill="hold">
                                          <p:stCondLst>
                                            <p:cond delay="0"/>
                                          </p:stCondLst>
                                        </p:cTn>
                                        <p:tgtEl>
                                          <p:spTgt spid="345091">
                                            <p:txEl>
                                              <p:pRg st="4" end="4"/>
                                            </p:txEl>
                                          </p:spTgt>
                                        </p:tgtEl>
                                        <p:attrNameLst>
                                          <p:attrName>style.visibility</p:attrName>
                                        </p:attrNameLst>
                                      </p:cBhvr>
                                      <p:to>
                                        <p:strVal val="visible"/>
                                      </p:to>
                                    </p:set>
                                    <p:animEffect transition="in" filter="fade">
                                      <p:cBhvr>
                                        <p:cTn id="45" dur="1000"/>
                                        <p:tgtEl>
                                          <p:spTgt spid="345091">
                                            <p:txEl>
                                              <p:pRg st="4" end="4"/>
                                            </p:txEl>
                                          </p:spTgt>
                                        </p:tgtEl>
                                      </p:cBhvr>
                                    </p:animEffect>
                                    <p:anim calcmode="lin" valueType="num">
                                      <p:cBhvr>
                                        <p:cTn id="46" dur="1000" fill="hold"/>
                                        <p:tgtEl>
                                          <p:spTgt spid="345091">
                                            <p:txEl>
                                              <p:pRg st="4" end="4"/>
                                            </p:txEl>
                                          </p:spTgt>
                                        </p:tgtEl>
                                        <p:attrNameLst>
                                          <p:attrName>ppt_x</p:attrName>
                                        </p:attrNameLst>
                                      </p:cBhvr>
                                      <p:tavLst>
                                        <p:tav tm="0">
                                          <p:val>
                                            <p:strVal val="#ppt_x"/>
                                          </p:val>
                                        </p:tav>
                                        <p:tav tm="100000">
                                          <p:val>
                                            <p:strVal val="#ppt_x"/>
                                          </p:val>
                                        </p:tav>
                                      </p:tavLst>
                                    </p:anim>
                                    <p:anim calcmode="lin" valueType="num">
                                      <p:cBhvr>
                                        <p:cTn id="47" dur="900" decel="100000" fill="hold"/>
                                        <p:tgtEl>
                                          <p:spTgt spid="345091">
                                            <p:txEl>
                                              <p:pRg st="4" end="4"/>
                                            </p:txEl>
                                          </p:spTgt>
                                        </p:tgtEl>
                                        <p:attrNameLst>
                                          <p:attrName>ppt_y</p:attrName>
                                        </p:attrNameLst>
                                      </p:cBhvr>
                                      <p:tavLst>
                                        <p:tav tm="0">
                                          <p:val>
                                            <p:strVal val="#ppt_y+1"/>
                                          </p:val>
                                        </p:tav>
                                        <p:tav tm="100000">
                                          <p:val>
                                            <p:strVal val="#ppt_y-.03"/>
                                          </p:val>
                                        </p:tav>
                                      </p:tavLst>
                                    </p:anim>
                                    <p:anim calcmode="lin" valueType="num">
                                      <p:cBhvr>
                                        <p:cTn id="48" dur="100" accel="100000" fill="hold">
                                          <p:stCondLst>
                                            <p:cond delay="900"/>
                                          </p:stCondLst>
                                        </p:cTn>
                                        <p:tgtEl>
                                          <p:spTgt spid="345091">
                                            <p:txEl>
                                              <p:pRg st="4" end="4"/>
                                            </p:txEl>
                                          </p:spTgt>
                                        </p:tgtEl>
                                        <p:attrNameLst>
                                          <p:attrName>ppt_y</p:attrName>
                                        </p:attrNameLst>
                                      </p:cBhvr>
                                      <p:tavLst>
                                        <p:tav tm="0">
                                          <p:val>
                                            <p:strVal val="#ppt_y-.03"/>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9" presetClass="entr" presetSubtype="0" fill="hold" nodeType="clickEffect">
                                  <p:stCondLst>
                                    <p:cond delay="0"/>
                                  </p:stCondLst>
                                  <p:childTnLst>
                                    <p:set>
                                      <p:cBhvr>
                                        <p:cTn id="52" dur="1" fill="hold">
                                          <p:stCondLst>
                                            <p:cond delay="0"/>
                                          </p:stCondLst>
                                        </p:cTn>
                                        <p:tgtEl>
                                          <p:spTgt spid="345091">
                                            <p:txEl>
                                              <p:pRg st="5" end="5"/>
                                            </p:txEl>
                                          </p:spTgt>
                                        </p:tgtEl>
                                        <p:attrNameLst>
                                          <p:attrName>style.visibility</p:attrName>
                                        </p:attrNameLst>
                                      </p:cBhvr>
                                      <p:to>
                                        <p:strVal val="visible"/>
                                      </p:to>
                                    </p:set>
                                    <p:anim calcmode="lin" valueType="num">
                                      <p:cBhvr>
                                        <p:cTn id="53" dur="1000" fill="hold"/>
                                        <p:tgtEl>
                                          <p:spTgt spid="345091">
                                            <p:txEl>
                                              <p:pRg st="5" end="5"/>
                                            </p:txEl>
                                          </p:spTgt>
                                        </p:tgtEl>
                                        <p:attrNameLst>
                                          <p:attrName>ppt_x</p:attrName>
                                        </p:attrNameLst>
                                      </p:cBhvr>
                                      <p:tavLst>
                                        <p:tav tm="0">
                                          <p:val>
                                            <p:strVal val="#ppt_x-.2"/>
                                          </p:val>
                                        </p:tav>
                                        <p:tav tm="100000">
                                          <p:val>
                                            <p:strVal val="#ppt_x"/>
                                          </p:val>
                                        </p:tav>
                                      </p:tavLst>
                                    </p:anim>
                                    <p:anim calcmode="lin" valueType="num">
                                      <p:cBhvr>
                                        <p:cTn id="54" dur="1000" fill="hold"/>
                                        <p:tgtEl>
                                          <p:spTgt spid="345091">
                                            <p:txEl>
                                              <p:pRg st="5" end="5"/>
                                            </p:txEl>
                                          </p:spTgt>
                                        </p:tgtEl>
                                        <p:attrNameLst>
                                          <p:attrName>ppt_y</p:attrName>
                                        </p:attrNameLst>
                                      </p:cBhvr>
                                      <p:tavLst>
                                        <p:tav tm="0">
                                          <p:val>
                                            <p:strVal val="#ppt_y"/>
                                          </p:val>
                                        </p:tav>
                                        <p:tav tm="100000">
                                          <p:val>
                                            <p:strVal val="#ppt_y"/>
                                          </p:val>
                                        </p:tav>
                                      </p:tavLst>
                                    </p:anim>
                                    <p:animEffect transition="in" filter="wipe(right)" prLst="gradientSize: 0.1">
                                      <p:cBhvr>
                                        <p:cTn id="55" dur="1000"/>
                                        <p:tgtEl>
                                          <p:spTgt spid="345091">
                                            <p:txEl>
                                              <p:pRg st="5" end="5"/>
                                            </p:txEl>
                                          </p:spTgt>
                                        </p:tgtEl>
                                      </p:cBhvr>
                                    </p:animEffect>
                                  </p:childTnLst>
                                </p:cTn>
                              </p:par>
                              <p:par>
                                <p:cTn id="56" presetID="5" presetClass="entr" presetSubtype="10" fill="hold" nodeType="withEffect">
                                  <p:stCondLst>
                                    <p:cond delay="0"/>
                                  </p:stCondLst>
                                  <p:childTnLst>
                                    <p:set>
                                      <p:cBhvr>
                                        <p:cTn id="57" dur="1" fill="hold">
                                          <p:stCondLst>
                                            <p:cond delay="0"/>
                                          </p:stCondLst>
                                        </p:cTn>
                                        <p:tgtEl>
                                          <p:spTgt spid="7"/>
                                        </p:tgtEl>
                                        <p:attrNameLst>
                                          <p:attrName>style.visibility</p:attrName>
                                        </p:attrNameLst>
                                      </p:cBhvr>
                                      <p:to>
                                        <p:strVal val="visible"/>
                                      </p:to>
                                    </p:set>
                                    <p:animEffect transition="in" filter="checkerboard(across)">
                                      <p:cBhvr>
                                        <p:cTn id="58" dur="500"/>
                                        <p:tgtEl>
                                          <p:spTgt spid="7"/>
                                        </p:tgtEl>
                                      </p:cBhvr>
                                    </p:animEffect>
                                  </p:childTnLst>
                                </p:cTn>
                              </p:par>
                            </p:childTnLst>
                          </p:cTn>
                        </p:par>
                      </p:childTnLst>
                    </p:cTn>
                  </p:par>
                  <p:par>
                    <p:cTn id="59" fill="hold">
                      <p:stCondLst>
                        <p:cond delay="indefinite"/>
                      </p:stCondLst>
                      <p:childTnLst>
                        <p:par>
                          <p:cTn id="60" fill="hold">
                            <p:stCondLst>
                              <p:cond delay="0"/>
                            </p:stCondLst>
                            <p:childTnLst>
                              <p:par>
                                <p:cTn id="61" presetID="29" presetClass="entr" presetSubtype="0" fill="hold" nodeType="clickEffect">
                                  <p:stCondLst>
                                    <p:cond delay="0"/>
                                  </p:stCondLst>
                                  <p:childTnLst>
                                    <p:set>
                                      <p:cBhvr>
                                        <p:cTn id="62" dur="1" fill="hold">
                                          <p:stCondLst>
                                            <p:cond delay="0"/>
                                          </p:stCondLst>
                                        </p:cTn>
                                        <p:tgtEl>
                                          <p:spTgt spid="345091">
                                            <p:txEl>
                                              <p:pRg st="6" end="6"/>
                                            </p:txEl>
                                          </p:spTgt>
                                        </p:tgtEl>
                                        <p:attrNameLst>
                                          <p:attrName>style.visibility</p:attrName>
                                        </p:attrNameLst>
                                      </p:cBhvr>
                                      <p:to>
                                        <p:strVal val="visible"/>
                                      </p:to>
                                    </p:set>
                                    <p:anim calcmode="lin" valueType="num">
                                      <p:cBhvr>
                                        <p:cTn id="63" dur="1000" fill="hold"/>
                                        <p:tgtEl>
                                          <p:spTgt spid="345091">
                                            <p:txEl>
                                              <p:pRg st="6" end="6"/>
                                            </p:txEl>
                                          </p:spTgt>
                                        </p:tgtEl>
                                        <p:attrNameLst>
                                          <p:attrName>ppt_x</p:attrName>
                                        </p:attrNameLst>
                                      </p:cBhvr>
                                      <p:tavLst>
                                        <p:tav tm="0">
                                          <p:val>
                                            <p:strVal val="#ppt_x-.2"/>
                                          </p:val>
                                        </p:tav>
                                        <p:tav tm="100000">
                                          <p:val>
                                            <p:strVal val="#ppt_x"/>
                                          </p:val>
                                        </p:tav>
                                      </p:tavLst>
                                    </p:anim>
                                    <p:anim calcmode="lin" valueType="num">
                                      <p:cBhvr>
                                        <p:cTn id="64" dur="1000" fill="hold"/>
                                        <p:tgtEl>
                                          <p:spTgt spid="345091">
                                            <p:txEl>
                                              <p:pRg st="6" end="6"/>
                                            </p:txEl>
                                          </p:spTgt>
                                        </p:tgtEl>
                                        <p:attrNameLst>
                                          <p:attrName>ppt_y</p:attrName>
                                        </p:attrNameLst>
                                      </p:cBhvr>
                                      <p:tavLst>
                                        <p:tav tm="0">
                                          <p:val>
                                            <p:strVal val="#ppt_y"/>
                                          </p:val>
                                        </p:tav>
                                        <p:tav tm="100000">
                                          <p:val>
                                            <p:strVal val="#ppt_y"/>
                                          </p:val>
                                        </p:tav>
                                      </p:tavLst>
                                    </p:anim>
                                    <p:animEffect transition="in" filter="wipe(right)" prLst="gradientSize: 0.1">
                                      <p:cBhvr>
                                        <p:cTn id="65" dur="1000"/>
                                        <p:tgtEl>
                                          <p:spTgt spid="345091">
                                            <p:txEl>
                                              <p:pRg st="6" end="6"/>
                                            </p:txEl>
                                          </p:spTgt>
                                        </p:tgtEl>
                                      </p:cBhvr>
                                    </p:animEffect>
                                  </p:childTnLst>
                                </p:cTn>
                              </p:par>
                              <p:par>
                                <p:cTn id="66" presetID="5" presetClass="entr" presetSubtype="10" fill="hold" nodeType="withEffect">
                                  <p:stCondLst>
                                    <p:cond delay="0"/>
                                  </p:stCondLst>
                                  <p:childTnLst>
                                    <p:set>
                                      <p:cBhvr>
                                        <p:cTn id="67" dur="1" fill="hold">
                                          <p:stCondLst>
                                            <p:cond delay="0"/>
                                          </p:stCondLst>
                                        </p:cTn>
                                        <p:tgtEl>
                                          <p:spTgt spid="2053"/>
                                        </p:tgtEl>
                                        <p:attrNameLst>
                                          <p:attrName>style.visibility</p:attrName>
                                        </p:attrNameLst>
                                      </p:cBhvr>
                                      <p:to>
                                        <p:strVal val="visible"/>
                                      </p:to>
                                    </p:set>
                                    <p:animEffect transition="in" filter="checkerboard(across)">
                                      <p:cBhvr>
                                        <p:cTn id="68" dur="500"/>
                                        <p:tgtEl>
                                          <p:spTgt spid="2053"/>
                                        </p:tgtEl>
                                      </p:cBhvr>
                                    </p:animEffect>
                                  </p:childTnLst>
                                </p:cTn>
                              </p:par>
                            </p:childTnLst>
                          </p:cTn>
                        </p:par>
                      </p:childTnLst>
                    </p:cTn>
                  </p:par>
                  <p:par>
                    <p:cTn id="69" fill="hold">
                      <p:stCondLst>
                        <p:cond delay="indefinite"/>
                      </p:stCondLst>
                      <p:childTnLst>
                        <p:par>
                          <p:cTn id="70" fill="hold">
                            <p:stCondLst>
                              <p:cond delay="0"/>
                            </p:stCondLst>
                            <p:childTnLst>
                              <p:par>
                                <p:cTn id="71" presetID="37" presetClass="entr" presetSubtype="0" fill="hold" nodeType="clickEffect">
                                  <p:stCondLst>
                                    <p:cond delay="0"/>
                                  </p:stCondLst>
                                  <p:childTnLst>
                                    <p:set>
                                      <p:cBhvr>
                                        <p:cTn id="72" dur="1" fill="hold">
                                          <p:stCondLst>
                                            <p:cond delay="0"/>
                                          </p:stCondLst>
                                        </p:cTn>
                                        <p:tgtEl>
                                          <p:spTgt spid="345091">
                                            <p:txEl>
                                              <p:pRg st="7" end="7"/>
                                            </p:txEl>
                                          </p:spTgt>
                                        </p:tgtEl>
                                        <p:attrNameLst>
                                          <p:attrName>style.visibility</p:attrName>
                                        </p:attrNameLst>
                                      </p:cBhvr>
                                      <p:to>
                                        <p:strVal val="visible"/>
                                      </p:to>
                                    </p:set>
                                    <p:animEffect transition="in" filter="fade">
                                      <p:cBhvr>
                                        <p:cTn id="73" dur="1000"/>
                                        <p:tgtEl>
                                          <p:spTgt spid="345091">
                                            <p:txEl>
                                              <p:pRg st="7" end="7"/>
                                            </p:txEl>
                                          </p:spTgt>
                                        </p:tgtEl>
                                      </p:cBhvr>
                                    </p:animEffect>
                                    <p:anim calcmode="lin" valueType="num">
                                      <p:cBhvr>
                                        <p:cTn id="74" dur="1000" fill="hold"/>
                                        <p:tgtEl>
                                          <p:spTgt spid="345091">
                                            <p:txEl>
                                              <p:pRg st="7" end="7"/>
                                            </p:txEl>
                                          </p:spTgt>
                                        </p:tgtEl>
                                        <p:attrNameLst>
                                          <p:attrName>ppt_x</p:attrName>
                                        </p:attrNameLst>
                                      </p:cBhvr>
                                      <p:tavLst>
                                        <p:tav tm="0">
                                          <p:val>
                                            <p:strVal val="#ppt_x"/>
                                          </p:val>
                                        </p:tav>
                                        <p:tav tm="100000">
                                          <p:val>
                                            <p:strVal val="#ppt_x"/>
                                          </p:val>
                                        </p:tav>
                                      </p:tavLst>
                                    </p:anim>
                                    <p:anim calcmode="lin" valueType="num">
                                      <p:cBhvr>
                                        <p:cTn id="75" dur="900" decel="100000" fill="hold"/>
                                        <p:tgtEl>
                                          <p:spTgt spid="345091">
                                            <p:txEl>
                                              <p:pRg st="7" end="7"/>
                                            </p:txEl>
                                          </p:spTgt>
                                        </p:tgtEl>
                                        <p:attrNameLst>
                                          <p:attrName>ppt_y</p:attrName>
                                        </p:attrNameLst>
                                      </p:cBhvr>
                                      <p:tavLst>
                                        <p:tav tm="0">
                                          <p:val>
                                            <p:strVal val="#ppt_y+1"/>
                                          </p:val>
                                        </p:tav>
                                        <p:tav tm="100000">
                                          <p:val>
                                            <p:strVal val="#ppt_y-.03"/>
                                          </p:val>
                                        </p:tav>
                                      </p:tavLst>
                                    </p:anim>
                                    <p:anim calcmode="lin" valueType="num">
                                      <p:cBhvr>
                                        <p:cTn id="76" dur="100" accel="100000" fill="hold">
                                          <p:stCondLst>
                                            <p:cond delay="900"/>
                                          </p:stCondLst>
                                        </p:cTn>
                                        <p:tgtEl>
                                          <p:spTgt spid="345091">
                                            <p:txEl>
                                              <p:pRg st="7" end="7"/>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pPr eaLnBrk="1" hangingPunct="1">
              <a:defRPr/>
            </a:pPr>
            <a:endParaRPr lang="en-US" sz="5400" b="0" dirty="0"/>
          </a:p>
        </p:txBody>
      </p:sp>
      <p:pic>
        <p:nvPicPr>
          <p:cNvPr id="23555" name="Picture 4" descr="chain"/>
          <p:cNvPicPr>
            <a:picLocks noGrp="1" noChangeAspect="1" noChangeArrowheads="1"/>
          </p:cNvPicPr>
          <p:nvPr>
            <p:ph sz="half" idx="1"/>
          </p:nvPr>
        </p:nvPicPr>
        <p:blipFill>
          <a:blip r:embed="rId3"/>
          <a:stretch>
            <a:fillRect/>
          </a:stretch>
        </p:blipFill>
        <p:spPr bwMode="auto">
          <a:xfrm>
            <a:off x="2028" y="0"/>
            <a:ext cx="9139943" cy="6858000"/>
          </a:xfrm>
          <a:noFill/>
        </p:spPr>
      </p:pic>
      <p:pic>
        <p:nvPicPr>
          <p:cNvPr id="23556" name="Picture 7" descr="chain2"/>
          <p:cNvPicPr>
            <a:picLocks noGrp="1" noChangeAspect="1" noChangeArrowheads="1"/>
          </p:cNvPicPr>
          <p:nvPr>
            <p:ph sz="half" idx="2"/>
          </p:nvPr>
        </p:nvPicPr>
        <p:blipFill>
          <a:blip r:embed="rId4"/>
          <a:srcRect/>
          <a:stretch>
            <a:fillRect/>
          </a:stretch>
        </p:blipFill>
        <p:spPr bwMode="auto">
          <a:xfrm>
            <a:off x="5791200" y="0"/>
            <a:ext cx="3352800" cy="2576513"/>
          </a:xfrm>
          <a:noFill/>
        </p:spPr>
      </p:pic>
    </p:spTree>
  </p:cSld>
  <p:clrMapOvr>
    <a:masterClrMapping/>
  </p:clrMapOvr>
  <p:transition>
    <p:dissolv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4312" name="Rectangle 8"/>
          <p:cNvSpPr>
            <a:spLocks noGrp="1" noChangeArrowheads="1"/>
          </p:cNvSpPr>
          <p:nvPr>
            <p:ph type="title"/>
          </p:nvPr>
        </p:nvSpPr>
        <p:spPr/>
        <p:txBody>
          <a:bodyPr/>
          <a:lstStyle/>
          <a:p>
            <a:pPr eaLnBrk="1" hangingPunct="1">
              <a:defRPr/>
            </a:pPr>
            <a:endParaRPr lang="en-US"/>
          </a:p>
        </p:txBody>
      </p:sp>
      <p:pic>
        <p:nvPicPr>
          <p:cNvPr id="24579" name="Picture 4" descr="hinged"/>
          <p:cNvPicPr>
            <a:picLocks noGrp="1" noChangeAspect="1" noChangeArrowheads="1"/>
          </p:cNvPicPr>
          <p:nvPr>
            <p:ph sz="half" idx="1"/>
          </p:nvPr>
        </p:nvPicPr>
        <p:blipFill>
          <a:blip r:embed="rId3"/>
          <a:stretch>
            <a:fillRect/>
          </a:stretch>
        </p:blipFill>
        <p:spPr bwMode="auto">
          <a:xfrm>
            <a:off x="2028" y="0"/>
            <a:ext cx="9139943" cy="6858000"/>
          </a:xfrm>
          <a:noFill/>
        </p:spPr>
      </p:pic>
      <p:pic>
        <p:nvPicPr>
          <p:cNvPr id="24580" name="Picture 7" descr="hinged2"/>
          <p:cNvPicPr>
            <a:picLocks noGrp="1" noChangeAspect="1" noChangeArrowheads="1"/>
          </p:cNvPicPr>
          <p:nvPr>
            <p:ph sz="half" idx="2"/>
          </p:nvPr>
        </p:nvPicPr>
        <p:blipFill>
          <a:blip r:embed="rId4" cstate="print"/>
          <a:srcRect/>
          <a:stretch>
            <a:fillRect/>
          </a:stretch>
        </p:blipFill>
        <p:spPr bwMode="auto">
          <a:xfrm>
            <a:off x="6934200" y="0"/>
            <a:ext cx="2057400" cy="4114800"/>
          </a:xfrm>
          <a:noFill/>
        </p:spPr>
      </p:pic>
    </p:spTree>
  </p:cSld>
  <p:clrMapOvr>
    <a:masterClrMapping/>
  </p:clrMapOvr>
  <p:transition>
    <p:dissolv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5337" name="Rectangle 9"/>
          <p:cNvSpPr>
            <a:spLocks noGrp="1" noChangeArrowheads="1"/>
          </p:cNvSpPr>
          <p:nvPr>
            <p:ph type="title"/>
          </p:nvPr>
        </p:nvSpPr>
        <p:spPr/>
        <p:txBody>
          <a:bodyPr/>
          <a:lstStyle/>
          <a:p>
            <a:pPr eaLnBrk="1" hangingPunct="1">
              <a:defRPr/>
            </a:pPr>
            <a:endParaRPr lang="en-US"/>
          </a:p>
        </p:txBody>
      </p:sp>
      <p:pic>
        <p:nvPicPr>
          <p:cNvPr id="25603" name="Picture 4" descr="rigid"/>
          <p:cNvPicPr>
            <a:picLocks noGrp="1" noChangeAspect="1" noChangeArrowheads="1"/>
          </p:cNvPicPr>
          <p:nvPr>
            <p:ph sz="half" idx="1"/>
          </p:nvPr>
        </p:nvPicPr>
        <p:blipFill>
          <a:blip r:embed="rId3"/>
          <a:stretch>
            <a:fillRect/>
          </a:stretch>
        </p:blipFill>
        <p:spPr bwMode="auto">
          <a:xfrm>
            <a:off x="2028" y="0"/>
            <a:ext cx="9139943" cy="6858000"/>
          </a:xfrm>
          <a:noFill/>
        </p:spPr>
      </p:pic>
      <p:pic>
        <p:nvPicPr>
          <p:cNvPr id="25604" name="Picture 8" descr="rigid2"/>
          <p:cNvPicPr>
            <a:picLocks noGrp="1" noChangeAspect="1" noChangeArrowheads="1"/>
          </p:cNvPicPr>
          <p:nvPr>
            <p:ph sz="half" idx="2"/>
          </p:nvPr>
        </p:nvPicPr>
        <p:blipFill>
          <a:blip r:embed="rId4"/>
          <a:srcRect/>
          <a:stretch>
            <a:fillRect/>
          </a:stretch>
        </p:blipFill>
        <p:spPr bwMode="auto">
          <a:xfrm>
            <a:off x="6477000" y="0"/>
            <a:ext cx="2667000" cy="3587750"/>
          </a:xfrm>
          <a:noFill/>
        </p:spPr>
      </p:pic>
    </p:spTree>
  </p:cSld>
  <p:clrMapOvr>
    <a:masterClrMapping/>
  </p:clrMapOvr>
  <p:transition>
    <p:dissolv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ctrTitle"/>
          </p:nvPr>
        </p:nvSpPr>
        <p:spPr>
          <a:xfrm>
            <a:off x="152400" y="1600200"/>
            <a:ext cx="8839200" cy="1828800"/>
          </a:xfrm>
        </p:spPr>
        <p:txBody>
          <a:bodyPr/>
          <a:lstStyle/>
          <a:p>
            <a:pPr fontAlgn="auto">
              <a:spcAft>
                <a:spcPts val="0"/>
              </a:spcAft>
              <a:defRPr/>
            </a:pPr>
            <a:r>
              <a:rPr lang="en-US" sz="3600" dirty="0" smtClean="0">
                <a:solidFill>
                  <a:srgbClr val="FFC269"/>
                </a:solidFill>
                <a:effectLst>
                  <a:outerShdw blurRad="38100" dist="38100" dir="2700000" algn="tl">
                    <a:srgbClr val="000000">
                      <a:alpha val="43137"/>
                    </a:srgbClr>
                  </a:outerShdw>
                </a:effectLst>
              </a:rPr>
              <a:t>ASP Basic Tactical Handcuff </a:t>
            </a:r>
            <a:br>
              <a:rPr lang="en-US" sz="3600" dirty="0" smtClean="0">
                <a:solidFill>
                  <a:srgbClr val="FFC269"/>
                </a:solidFill>
                <a:effectLst>
                  <a:outerShdw blurRad="38100" dist="38100" dir="2700000" algn="tl">
                    <a:srgbClr val="000000">
                      <a:alpha val="43137"/>
                    </a:srgbClr>
                  </a:outerShdw>
                </a:effectLst>
              </a:rPr>
            </a:br>
            <a:r>
              <a:rPr lang="en-US" sz="3600" dirty="0" smtClean="0">
                <a:solidFill>
                  <a:srgbClr val="FFC269"/>
                </a:solidFill>
                <a:effectLst>
                  <a:outerShdw blurRad="38100" dist="38100" dir="2700000" algn="tl">
                    <a:srgbClr val="000000">
                      <a:alpha val="43137"/>
                    </a:srgbClr>
                  </a:outerShdw>
                </a:effectLst>
              </a:rPr>
              <a:t> Certification (ABC) Program</a:t>
            </a:r>
          </a:p>
        </p:txBody>
      </p:sp>
      <p:sp>
        <p:nvSpPr>
          <p:cNvPr id="257029" name="Rectangle 5"/>
          <p:cNvSpPr>
            <a:spLocks noGrp="1" noChangeArrowheads="1"/>
          </p:cNvSpPr>
          <p:nvPr>
            <p:ph type="subTitle" idx="1"/>
          </p:nvPr>
        </p:nvSpPr>
        <p:spPr>
          <a:xfrm>
            <a:off x="1143000" y="3886200"/>
            <a:ext cx="7010400" cy="1752600"/>
          </a:xfrm>
        </p:spPr>
        <p:txBody>
          <a:bodyPr/>
          <a:lstStyle/>
          <a:p>
            <a:pPr fontAlgn="auto">
              <a:spcAft>
                <a:spcPts val="0"/>
              </a:spcAft>
              <a:defRPr/>
            </a:pPr>
            <a:r>
              <a:rPr lang="en-US" dirty="0">
                <a:solidFill>
                  <a:srgbClr val="FFC269"/>
                </a:solidFill>
                <a:effectLst>
                  <a:outerShdw blurRad="38100" dist="38100" dir="2700000" algn="tl">
                    <a:srgbClr val="000000">
                      <a:alpha val="43137"/>
                    </a:srgbClr>
                  </a:outerShdw>
                </a:effectLst>
                <a:latin typeface="Arial Black" pitchFamily="34" charset="0"/>
              </a:rPr>
              <a:t>Section 1: Course Introduction</a:t>
            </a:r>
          </a:p>
        </p:txBody>
      </p:sp>
    </p:spTree>
  </p:cSld>
  <p:clrMapOvr>
    <a:masterClrMapping/>
  </p:clrMapOvr>
  <p:transition>
    <p:wipe dir="d"/>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9429" name="Rectangle 5"/>
          <p:cNvSpPr>
            <a:spLocks noGrp="1" noChangeArrowheads="1"/>
          </p:cNvSpPr>
          <p:nvPr>
            <p:ph type="title"/>
          </p:nvPr>
        </p:nvSpPr>
        <p:spPr/>
        <p:txBody>
          <a:bodyPr/>
          <a:lstStyle/>
          <a:p>
            <a:pPr eaLnBrk="1" hangingPunct="1">
              <a:defRPr/>
            </a:pPr>
            <a:endParaRPr lang="en-US"/>
          </a:p>
        </p:txBody>
      </p:sp>
      <p:pic>
        <p:nvPicPr>
          <p:cNvPr id="26627" name="Picture 4" descr="tri-fold"/>
          <p:cNvPicPr>
            <a:picLocks noGrp="1" noChangeAspect="1" noChangeArrowheads="1"/>
          </p:cNvPicPr>
          <p:nvPr>
            <p:ph idx="1"/>
          </p:nvPr>
        </p:nvPicPr>
        <p:blipFill>
          <a:blip r:embed="rId3"/>
          <a:stretch>
            <a:fillRect/>
          </a:stretch>
        </p:blipFill>
        <p:spPr bwMode="auto">
          <a:xfrm>
            <a:off x="462" y="0"/>
            <a:ext cx="4647275" cy="3505200"/>
          </a:xfrm>
          <a:noFill/>
        </p:spPr>
      </p:pic>
      <p:pic>
        <p:nvPicPr>
          <p:cNvPr id="26628" name="Picture 3" descr="Tri-Fold Folding - Color.jpg"/>
          <p:cNvPicPr>
            <a:picLocks noChangeAspect="1"/>
          </p:cNvPicPr>
          <p:nvPr/>
        </p:nvPicPr>
        <p:blipFill>
          <a:blip r:embed="rId4"/>
          <a:srcRect/>
          <a:stretch>
            <a:fillRect/>
          </a:stretch>
        </p:blipFill>
        <p:spPr bwMode="auto">
          <a:xfrm>
            <a:off x="0" y="3429000"/>
            <a:ext cx="4648200" cy="3429000"/>
          </a:xfrm>
          <a:prstGeom prst="rect">
            <a:avLst/>
          </a:prstGeom>
          <a:noFill/>
          <a:ln w="9525">
            <a:noFill/>
            <a:miter lim="800000"/>
            <a:headEnd/>
            <a:tailEnd/>
          </a:ln>
        </p:spPr>
      </p:pic>
      <p:pic>
        <p:nvPicPr>
          <p:cNvPr id="6146" name="Picture 2"/>
          <p:cNvPicPr>
            <a:picLocks noChangeAspect="1" noChangeArrowheads="1"/>
          </p:cNvPicPr>
          <p:nvPr/>
        </p:nvPicPr>
        <p:blipFill>
          <a:blip r:embed="rId5"/>
          <a:stretch>
            <a:fillRect/>
          </a:stretch>
        </p:blipFill>
        <p:spPr bwMode="auto">
          <a:xfrm>
            <a:off x="6172200" y="4263"/>
            <a:ext cx="1447800" cy="2429874"/>
          </a:xfrm>
          <a:prstGeom prst="rect">
            <a:avLst/>
          </a:prstGeom>
          <a:noFill/>
          <a:ln w="9525">
            <a:noFill/>
            <a:miter lim="800000"/>
            <a:headEnd/>
            <a:tailEnd/>
          </a:ln>
          <a:effectLst/>
        </p:spPr>
      </p:pic>
      <p:pic>
        <p:nvPicPr>
          <p:cNvPr id="6147" name="Picture 3"/>
          <p:cNvPicPr>
            <a:picLocks noChangeAspect="1" noChangeArrowheads="1"/>
          </p:cNvPicPr>
          <p:nvPr/>
        </p:nvPicPr>
        <p:blipFill>
          <a:blip r:embed="rId6"/>
          <a:stretch>
            <a:fillRect/>
          </a:stretch>
        </p:blipFill>
        <p:spPr bwMode="auto">
          <a:xfrm>
            <a:off x="6172200" y="2446481"/>
            <a:ext cx="2971800" cy="2117437"/>
          </a:xfrm>
          <a:prstGeom prst="rect">
            <a:avLst/>
          </a:prstGeom>
          <a:noFill/>
          <a:ln w="9525">
            <a:noFill/>
            <a:miter lim="800000"/>
            <a:headEnd/>
            <a:tailEnd/>
          </a:ln>
          <a:effectLst/>
        </p:spPr>
      </p:pic>
      <p:pic>
        <p:nvPicPr>
          <p:cNvPr id="6148" name="Picture 4"/>
          <p:cNvPicPr>
            <a:picLocks noChangeAspect="1" noChangeArrowheads="1"/>
          </p:cNvPicPr>
          <p:nvPr/>
        </p:nvPicPr>
        <p:blipFill>
          <a:blip r:embed="rId7"/>
          <a:stretch>
            <a:fillRect/>
          </a:stretch>
        </p:blipFill>
        <p:spPr bwMode="auto">
          <a:xfrm>
            <a:off x="7622304" y="0"/>
            <a:ext cx="1519391" cy="2438400"/>
          </a:xfrm>
          <a:prstGeom prst="rect">
            <a:avLst/>
          </a:prstGeom>
          <a:noFill/>
          <a:ln w="9525">
            <a:noFill/>
            <a:miter lim="800000"/>
            <a:headEnd/>
            <a:tailEnd/>
          </a:ln>
          <a:effectLst/>
        </p:spPr>
      </p:pic>
      <p:pic>
        <p:nvPicPr>
          <p:cNvPr id="6149" name="Picture 5"/>
          <p:cNvPicPr>
            <a:picLocks noChangeAspect="1" noChangeArrowheads="1"/>
          </p:cNvPicPr>
          <p:nvPr/>
        </p:nvPicPr>
        <p:blipFill>
          <a:blip r:embed="rId8"/>
          <a:stretch>
            <a:fillRect/>
          </a:stretch>
        </p:blipFill>
        <p:spPr bwMode="auto">
          <a:xfrm>
            <a:off x="6176152" y="4572001"/>
            <a:ext cx="2963898" cy="2286000"/>
          </a:xfrm>
          <a:prstGeom prst="rect">
            <a:avLst/>
          </a:prstGeom>
          <a:noFill/>
          <a:ln w="9525">
            <a:noFill/>
            <a:miter lim="800000"/>
            <a:headEnd/>
            <a:tailEnd/>
          </a:ln>
          <a:effectLst/>
        </p:spPr>
      </p:pic>
      <p:pic>
        <p:nvPicPr>
          <p:cNvPr id="6150" name="Picture 6"/>
          <p:cNvPicPr>
            <a:picLocks noChangeAspect="1" noChangeArrowheads="1"/>
          </p:cNvPicPr>
          <p:nvPr/>
        </p:nvPicPr>
        <p:blipFill>
          <a:blip r:embed="rId9"/>
          <a:stretch>
            <a:fillRect/>
          </a:stretch>
        </p:blipFill>
        <p:spPr bwMode="auto">
          <a:xfrm>
            <a:off x="4648200" y="184939"/>
            <a:ext cx="1524000" cy="6640522"/>
          </a:xfrm>
          <a:prstGeom prst="rect">
            <a:avLst/>
          </a:prstGeom>
          <a:noFill/>
          <a:ln w="9525">
            <a:noFill/>
            <a:miter lim="800000"/>
            <a:headEnd/>
            <a:tailEnd/>
          </a:ln>
          <a:effectLst/>
        </p:spPr>
      </p:pic>
    </p:spTree>
  </p:cSld>
  <p:clrMapOvr>
    <a:masterClrMapping/>
  </p:clrMapOvr>
  <p:transition>
    <p:dissolv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74638"/>
            <a:ext cx="8839200" cy="1143000"/>
          </a:xfrm>
        </p:spPr>
        <p:txBody>
          <a:bodyPr>
            <a:normAutofit/>
          </a:bodyPr>
          <a:lstStyle/>
          <a:p>
            <a:r>
              <a:rPr lang="en-US" sz="2400" dirty="0" smtClean="0"/>
              <a:t>ASP also makes a full like of accessories for the handcuffs.</a:t>
            </a:r>
          </a:p>
        </p:txBody>
      </p:sp>
      <p:sp>
        <p:nvSpPr>
          <p:cNvPr id="5" name="Content Placeholder 4"/>
          <p:cNvSpPr>
            <a:spLocks noGrp="1"/>
          </p:cNvSpPr>
          <p:nvPr>
            <p:ph idx="1"/>
          </p:nvPr>
        </p:nvSpPr>
        <p:spPr/>
        <p:txBody>
          <a:bodyPr/>
          <a:lstStyle/>
          <a:p>
            <a:pPr>
              <a:buFont typeface="Arial" pitchFamily="34" charset="0"/>
              <a:buChar char="•"/>
            </a:pPr>
            <a:endParaRPr lang="en-US" dirty="0"/>
          </a:p>
        </p:txBody>
      </p:sp>
      <p:pic>
        <p:nvPicPr>
          <p:cNvPr id="4099" name="Picture 3"/>
          <p:cNvPicPr>
            <a:picLocks noChangeAspect="1" noChangeArrowheads="1"/>
          </p:cNvPicPr>
          <p:nvPr/>
        </p:nvPicPr>
        <p:blipFill>
          <a:blip r:embed="rId3"/>
          <a:stretch>
            <a:fillRect/>
          </a:stretch>
        </p:blipFill>
        <p:spPr bwMode="auto">
          <a:xfrm>
            <a:off x="4572000" y="1601595"/>
            <a:ext cx="2514600" cy="1811723"/>
          </a:xfrm>
          <a:prstGeom prst="rect">
            <a:avLst/>
          </a:prstGeom>
          <a:noFill/>
          <a:ln w="9525">
            <a:noFill/>
            <a:miter lim="800000"/>
            <a:headEnd/>
            <a:tailEnd/>
          </a:ln>
          <a:effectLst/>
        </p:spPr>
      </p:pic>
      <p:pic>
        <p:nvPicPr>
          <p:cNvPr id="4100" name="Picture 4"/>
          <p:cNvPicPr>
            <a:picLocks noChangeAspect="1" noChangeArrowheads="1"/>
          </p:cNvPicPr>
          <p:nvPr/>
        </p:nvPicPr>
        <p:blipFill>
          <a:blip r:embed="rId4"/>
          <a:stretch>
            <a:fillRect/>
          </a:stretch>
        </p:blipFill>
        <p:spPr bwMode="auto">
          <a:xfrm>
            <a:off x="7087253" y="1600200"/>
            <a:ext cx="1903695" cy="1571625"/>
          </a:xfrm>
          <a:prstGeom prst="rect">
            <a:avLst/>
          </a:prstGeom>
          <a:noFill/>
          <a:ln w="9525">
            <a:noFill/>
            <a:miter lim="800000"/>
            <a:headEnd/>
            <a:tailEnd/>
          </a:ln>
          <a:effectLst/>
        </p:spPr>
      </p:pic>
      <p:pic>
        <p:nvPicPr>
          <p:cNvPr id="4103" name="Picture 7" descr="E:\cuffcase_db1_blk 2.jpg"/>
          <p:cNvPicPr>
            <a:picLocks noChangeAspect="1" noChangeArrowheads="1"/>
          </p:cNvPicPr>
          <p:nvPr/>
        </p:nvPicPr>
        <p:blipFill>
          <a:blip r:embed="rId5"/>
          <a:srcRect/>
          <a:stretch>
            <a:fillRect/>
          </a:stretch>
        </p:blipFill>
        <p:spPr bwMode="auto">
          <a:xfrm>
            <a:off x="152400" y="5029200"/>
            <a:ext cx="2133600" cy="1676400"/>
          </a:xfrm>
          <a:prstGeom prst="rect">
            <a:avLst/>
          </a:prstGeom>
          <a:noFill/>
        </p:spPr>
      </p:pic>
      <p:pic>
        <p:nvPicPr>
          <p:cNvPr id="4104" name="Picture 8" descr="E:\nylon_invest_HC_case GS.tif"/>
          <p:cNvPicPr>
            <a:picLocks noChangeAspect="1" noChangeArrowheads="1"/>
          </p:cNvPicPr>
          <p:nvPr/>
        </p:nvPicPr>
        <p:blipFill>
          <a:blip r:embed="rId6"/>
          <a:stretch>
            <a:fillRect/>
          </a:stretch>
        </p:blipFill>
        <p:spPr bwMode="auto">
          <a:xfrm>
            <a:off x="2286000" y="4649110"/>
            <a:ext cx="2286000" cy="2055580"/>
          </a:xfrm>
          <a:prstGeom prst="rect">
            <a:avLst/>
          </a:prstGeom>
          <a:noFill/>
        </p:spPr>
      </p:pic>
      <p:pic>
        <p:nvPicPr>
          <p:cNvPr id="4105" name="Picture 9" descr="E:\NylonDutyCase GS.tif"/>
          <p:cNvPicPr>
            <a:picLocks noChangeAspect="1" noChangeArrowheads="1"/>
          </p:cNvPicPr>
          <p:nvPr/>
        </p:nvPicPr>
        <p:blipFill>
          <a:blip r:embed="rId7"/>
          <a:stretch>
            <a:fillRect/>
          </a:stretch>
        </p:blipFill>
        <p:spPr bwMode="auto">
          <a:xfrm>
            <a:off x="152400" y="1600633"/>
            <a:ext cx="2133600" cy="1751734"/>
          </a:xfrm>
          <a:prstGeom prst="rect">
            <a:avLst/>
          </a:prstGeom>
          <a:noFill/>
        </p:spPr>
      </p:pic>
      <p:pic>
        <p:nvPicPr>
          <p:cNvPr id="4106" name="Picture 10"/>
          <p:cNvPicPr>
            <a:picLocks noChangeAspect="1" noChangeArrowheads="1"/>
          </p:cNvPicPr>
          <p:nvPr/>
        </p:nvPicPr>
        <p:blipFill>
          <a:blip r:embed="rId8"/>
          <a:stretch>
            <a:fillRect/>
          </a:stretch>
        </p:blipFill>
        <p:spPr bwMode="auto">
          <a:xfrm>
            <a:off x="7090092" y="3200400"/>
            <a:ext cx="1821815" cy="1447800"/>
          </a:xfrm>
          <a:prstGeom prst="rect">
            <a:avLst/>
          </a:prstGeom>
          <a:noFill/>
          <a:ln w="9525">
            <a:noFill/>
            <a:miter lim="800000"/>
            <a:headEnd/>
            <a:tailEnd/>
          </a:ln>
          <a:effectLst/>
        </p:spPr>
      </p:pic>
      <p:pic>
        <p:nvPicPr>
          <p:cNvPr id="4107" name="Picture 11"/>
          <p:cNvPicPr>
            <a:picLocks noChangeAspect="1" noChangeArrowheads="1"/>
          </p:cNvPicPr>
          <p:nvPr/>
        </p:nvPicPr>
        <p:blipFill>
          <a:blip r:embed="rId9"/>
          <a:stretch>
            <a:fillRect/>
          </a:stretch>
        </p:blipFill>
        <p:spPr bwMode="auto">
          <a:xfrm>
            <a:off x="7086600" y="4650471"/>
            <a:ext cx="1828800" cy="2052858"/>
          </a:xfrm>
          <a:prstGeom prst="rect">
            <a:avLst/>
          </a:prstGeom>
          <a:noFill/>
          <a:ln w="9525">
            <a:noFill/>
            <a:miter lim="800000"/>
            <a:headEnd/>
            <a:tailEnd/>
          </a:ln>
          <a:effectLst/>
        </p:spPr>
      </p:pic>
      <p:pic>
        <p:nvPicPr>
          <p:cNvPr id="4108" name="Picture 12"/>
          <p:cNvPicPr>
            <a:picLocks noChangeAspect="1" noChangeArrowheads="1"/>
          </p:cNvPicPr>
          <p:nvPr/>
        </p:nvPicPr>
        <p:blipFill>
          <a:blip r:embed="rId10"/>
          <a:stretch>
            <a:fillRect/>
          </a:stretch>
        </p:blipFill>
        <p:spPr bwMode="auto">
          <a:xfrm>
            <a:off x="4572000" y="3434325"/>
            <a:ext cx="2514600" cy="3265950"/>
          </a:xfrm>
          <a:prstGeom prst="rect">
            <a:avLst/>
          </a:prstGeom>
          <a:noFill/>
          <a:ln w="9525">
            <a:noFill/>
            <a:miter lim="800000"/>
            <a:headEnd/>
            <a:tailEnd/>
          </a:ln>
          <a:effectLst/>
        </p:spPr>
      </p:pic>
      <p:pic>
        <p:nvPicPr>
          <p:cNvPr id="4109" name="Picture 13"/>
          <p:cNvPicPr>
            <a:picLocks noChangeAspect="1" noChangeArrowheads="1"/>
          </p:cNvPicPr>
          <p:nvPr/>
        </p:nvPicPr>
        <p:blipFill>
          <a:blip r:embed="rId11"/>
          <a:stretch>
            <a:fillRect/>
          </a:stretch>
        </p:blipFill>
        <p:spPr bwMode="auto">
          <a:xfrm>
            <a:off x="2286000" y="1602423"/>
            <a:ext cx="2286000" cy="3043553"/>
          </a:xfrm>
          <a:prstGeom prst="rect">
            <a:avLst/>
          </a:prstGeom>
          <a:noFill/>
          <a:ln w="9525">
            <a:noFill/>
            <a:miter lim="800000"/>
            <a:headEnd/>
            <a:tailEnd/>
          </a:ln>
          <a:effectLst/>
        </p:spPr>
      </p:pic>
      <p:pic>
        <p:nvPicPr>
          <p:cNvPr id="4110" name="Picture 14"/>
          <p:cNvPicPr>
            <a:picLocks noChangeAspect="1" noChangeArrowheads="1"/>
          </p:cNvPicPr>
          <p:nvPr/>
        </p:nvPicPr>
        <p:blipFill>
          <a:blip r:embed="rId12"/>
          <a:stretch>
            <a:fillRect/>
          </a:stretch>
        </p:blipFill>
        <p:spPr bwMode="auto">
          <a:xfrm>
            <a:off x="152400" y="3353758"/>
            <a:ext cx="2133600" cy="1826884"/>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4105"/>
                                        </p:tgtEl>
                                        <p:attrNameLst>
                                          <p:attrName>style.visibility</p:attrName>
                                        </p:attrNameLst>
                                      </p:cBhvr>
                                      <p:to>
                                        <p:strVal val="visible"/>
                                      </p:to>
                                    </p:set>
                                    <p:animEffect transition="in" filter="checkerboard(across)">
                                      <p:cBhvr>
                                        <p:cTn id="7" dur="500"/>
                                        <p:tgtEl>
                                          <p:spTgt spid="4105"/>
                                        </p:tgtEl>
                                      </p:cBhvr>
                                    </p:animEffect>
                                  </p:childTnLst>
                                </p:cTn>
                              </p:par>
                              <p:par>
                                <p:cTn id="8" presetID="5" presetClass="entr" presetSubtype="10" fill="hold" nodeType="withEffect">
                                  <p:stCondLst>
                                    <p:cond delay="0"/>
                                  </p:stCondLst>
                                  <p:childTnLst>
                                    <p:set>
                                      <p:cBhvr>
                                        <p:cTn id="9" dur="1" fill="hold">
                                          <p:stCondLst>
                                            <p:cond delay="0"/>
                                          </p:stCondLst>
                                        </p:cTn>
                                        <p:tgtEl>
                                          <p:spTgt spid="4110"/>
                                        </p:tgtEl>
                                        <p:attrNameLst>
                                          <p:attrName>style.visibility</p:attrName>
                                        </p:attrNameLst>
                                      </p:cBhvr>
                                      <p:to>
                                        <p:strVal val="visible"/>
                                      </p:to>
                                    </p:set>
                                    <p:animEffect transition="in" filter="checkerboard(across)">
                                      <p:cBhvr>
                                        <p:cTn id="10" dur="500"/>
                                        <p:tgtEl>
                                          <p:spTgt spid="4110"/>
                                        </p:tgtEl>
                                      </p:cBhvr>
                                    </p:animEffect>
                                  </p:childTnLst>
                                </p:cTn>
                              </p:par>
                              <p:par>
                                <p:cTn id="11" presetID="5" presetClass="entr" presetSubtype="10" fill="hold" nodeType="withEffect">
                                  <p:stCondLst>
                                    <p:cond delay="0"/>
                                  </p:stCondLst>
                                  <p:childTnLst>
                                    <p:set>
                                      <p:cBhvr>
                                        <p:cTn id="12" dur="1" fill="hold">
                                          <p:stCondLst>
                                            <p:cond delay="0"/>
                                          </p:stCondLst>
                                        </p:cTn>
                                        <p:tgtEl>
                                          <p:spTgt spid="4103"/>
                                        </p:tgtEl>
                                        <p:attrNameLst>
                                          <p:attrName>style.visibility</p:attrName>
                                        </p:attrNameLst>
                                      </p:cBhvr>
                                      <p:to>
                                        <p:strVal val="visible"/>
                                      </p:to>
                                    </p:set>
                                    <p:animEffect transition="in" filter="checkerboard(across)">
                                      <p:cBhvr>
                                        <p:cTn id="13" dur="500"/>
                                        <p:tgtEl>
                                          <p:spTgt spid="4103"/>
                                        </p:tgtEl>
                                      </p:cBhvr>
                                    </p:animEffect>
                                  </p:childTnLst>
                                </p:cTn>
                              </p:par>
                              <p:par>
                                <p:cTn id="14" presetID="5" presetClass="entr" presetSubtype="10" fill="hold" nodeType="withEffect">
                                  <p:stCondLst>
                                    <p:cond delay="1000"/>
                                  </p:stCondLst>
                                  <p:childTnLst>
                                    <p:set>
                                      <p:cBhvr>
                                        <p:cTn id="15" dur="1" fill="hold">
                                          <p:stCondLst>
                                            <p:cond delay="0"/>
                                          </p:stCondLst>
                                        </p:cTn>
                                        <p:tgtEl>
                                          <p:spTgt spid="4109"/>
                                        </p:tgtEl>
                                        <p:attrNameLst>
                                          <p:attrName>style.visibility</p:attrName>
                                        </p:attrNameLst>
                                      </p:cBhvr>
                                      <p:to>
                                        <p:strVal val="visible"/>
                                      </p:to>
                                    </p:set>
                                    <p:animEffect transition="in" filter="checkerboard(across)">
                                      <p:cBhvr>
                                        <p:cTn id="16" dur="500"/>
                                        <p:tgtEl>
                                          <p:spTgt spid="4109"/>
                                        </p:tgtEl>
                                      </p:cBhvr>
                                    </p:animEffect>
                                  </p:childTnLst>
                                </p:cTn>
                              </p:par>
                              <p:par>
                                <p:cTn id="17" presetID="5" presetClass="entr" presetSubtype="10" fill="hold" nodeType="withEffect">
                                  <p:stCondLst>
                                    <p:cond delay="1000"/>
                                  </p:stCondLst>
                                  <p:childTnLst>
                                    <p:set>
                                      <p:cBhvr>
                                        <p:cTn id="18" dur="1" fill="hold">
                                          <p:stCondLst>
                                            <p:cond delay="0"/>
                                          </p:stCondLst>
                                        </p:cTn>
                                        <p:tgtEl>
                                          <p:spTgt spid="4104"/>
                                        </p:tgtEl>
                                        <p:attrNameLst>
                                          <p:attrName>style.visibility</p:attrName>
                                        </p:attrNameLst>
                                      </p:cBhvr>
                                      <p:to>
                                        <p:strVal val="visible"/>
                                      </p:to>
                                    </p:set>
                                    <p:animEffect transition="in" filter="checkerboard(across)">
                                      <p:cBhvr>
                                        <p:cTn id="19" dur="500"/>
                                        <p:tgtEl>
                                          <p:spTgt spid="4104"/>
                                        </p:tgtEl>
                                      </p:cBhvr>
                                    </p:animEffect>
                                  </p:childTnLst>
                                </p:cTn>
                              </p:par>
                              <p:par>
                                <p:cTn id="20" presetID="5" presetClass="entr" presetSubtype="10" fill="hold" nodeType="withEffect">
                                  <p:stCondLst>
                                    <p:cond delay="1500"/>
                                  </p:stCondLst>
                                  <p:childTnLst>
                                    <p:set>
                                      <p:cBhvr>
                                        <p:cTn id="21" dur="1" fill="hold">
                                          <p:stCondLst>
                                            <p:cond delay="0"/>
                                          </p:stCondLst>
                                        </p:cTn>
                                        <p:tgtEl>
                                          <p:spTgt spid="4099"/>
                                        </p:tgtEl>
                                        <p:attrNameLst>
                                          <p:attrName>style.visibility</p:attrName>
                                        </p:attrNameLst>
                                      </p:cBhvr>
                                      <p:to>
                                        <p:strVal val="visible"/>
                                      </p:to>
                                    </p:set>
                                    <p:animEffect transition="in" filter="checkerboard(across)">
                                      <p:cBhvr>
                                        <p:cTn id="22" dur="500"/>
                                        <p:tgtEl>
                                          <p:spTgt spid="4099"/>
                                        </p:tgtEl>
                                      </p:cBhvr>
                                    </p:animEffect>
                                  </p:childTnLst>
                                </p:cTn>
                              </p:par>
                              <p:par>
                                <p:cTn id="23" presetID="5" presetClass="entr" presetSubtype="10" fill="hold" nodeType="withEffect">
                                  <p:stCondLst>
                                    <p:cond delay="1500"/>
                                  </p:stCondLst>
                                  <p:childTnLst>
                                    <p:set>
                                      <p:cBhvr>
                                        <p:cTn id="24" dur="1" fill="hold">
                                          <p:stCondLst>
                                            <p:cond delay="0"/>
                                          </p:stCondLst>
                                        </p:cTn>
                                        <p:tgtEl>
                                          <p:spTgt spid="4108"/>
                                        </p:tgtEl>
                                        <p:attrNameLst>
                                          <p:attrName>style.visibility</p:attrName>
                                        </p:attrNameLst>
                                      </p:cBhvr>
                                      <p:to>
                                        <p:strVal val="visible"/>
                                      </p:to>
                                    </p:set>
                                    <p:animEffect transition="in" filter="checkerboard(across)">
                                      <p:cBhvr>
                                        <p:cTn id="25" dur="500"/>
                                        <p:tgtEl>
                                          <p:spTgt spid="4108"/>
                                        </p:tgtEl>
                                      </p:cBhvr>
                                    </p:animEffect>
                                  </p:childTnLst>
                                </p:cTn>
                              </p:par>
                              <p:par>
                                <p:cTn id="26" presetID="5" presetClass="entr" presetSubtype="10" fill="hold" nodeType="withEffect">
                                  <p:stCondLst>
                                    <p:cond delay="2000"/>
                                  </p:stCondLst>
                                  <p:childTnLst>
                                    <p:set>
                                      <p:cBhvr>
                                        <p:cTn id="27" dur="1" fill="hold">
                                          <p:stCondLst>
                                            <p:cond delay="0"/>
                                          </p:stCondLst>
                                        </p:cTn>
                                        <p:tgtEl>
                                          <p:spTgt spid="4100"/>
                                        </p:tgtEl>
                                        <p:attrNameLst>
                                          <p:attrName>style.visibility</p:attrName>
                                        </p:attrNameLst>
                                      </p:cBhvr>
                                      <p:to>
                                        <p:strVal val="visible"/>
                                      </p:to>
                                    </p:set>
                                    <p:animEffect transition="in" filter="checkerboard(across)">
                                      <p:cBhvr>
                                        <p:cTn id="28" dur="500"/>
                                        <p:tgtEl>
                                          <p:spTgt spid="4100"/>
                                        </p:tgtEl>
                                      </p:cBhvr>
                                    </p:animEffect>
                                  </p:childTnLst>
                                </p:cTn>
                              </p:par>
                              <p:par>
                                <p:cTn id="29" presetID="5" presetClass="entr" presetSubtype="10" fill="hold" nodeType="withEffect">
                                  <p:stCondLst>
                                    <p:cond delay="2000"/>
                                  </p:stCondLst>
                                  <p:childTnLst>
                                    <p:set>
                                      <p:cBhvr>
                                        <p:cTn id="30" dur="1" fill="hold">
                                          <p:stCondLst>
                                            <p:cond delay="0"/>
                                          </p:stCondLst>
                                        </p:cTn>
                                        <p:tgtEl>
                                          <p:spTgt spid="4106"/>
                                        </p:tgtEl>
                                        <p:attrNameLst>
                                          <p:attrName>style.visibility</p:attrName>
                                        </p:attrNameLst>
                                      </p:cBhvr>
                                      <p:to>
                                        <p:strVal val="visible"/>
                                      </p:to>
                                    </p:set>
                                    <p:animEffect transition="in" filter="checkerboard(across)">
                                      <p:cBhvr>
                                        <p:cTn id="31" dur="500"/>
                                        <p:tgtEl>
                                          <p:spTgt spid="4106"/>
                                        </p:tgtEl>
                                      </p:cBhvr>
                                    </p:animEffect>
                                  </p:childTnLst>
                                </p:cTn>
                              </p:par>
                              <p:par>
                                <p:cTn id="32" presetID="5" presetClass="entr" presetSubtype="10" fill="hold" nodeType="withEffect">
                                  <p:stCondLst>
                                    <p:cond delay="2000"/>
                                  </p:stCondLst>
                                  <p:childTnLst>
                                    <p:set>
                                      <p:cBhvr>
                                        <p:cTn id="33" dur="1" fill="hold">
                                          <p:stCondLst>
                                            <p:cond delay="0"/>
                                          </p:stCondLst>
                                        </p:cTn>
                                        <p:tgtEl>
                                          <p:spTgt spid="4107"/>
                                        </p:tgtEl>
                                        <p:attrNameLst>
                                          <p:attrName>style.visibility</p:attrName>
                                        </p:attrNameLst>
                                      </p:cBhvr>
                                      <p:to>
                                        <p:strVal val="visible"/>
                                      </p:to>
                                    </p:set>
                                    <p:animEffect transition="in" filter="checkerboard(across)">
                                      <p:cBhvr>
                                        <p:cTn id="34" dur="500"/>
                                        <p:tgtEl>
                                          <p:spTgt spid="4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ctrTitle"/>
          </p:nvPr>
        </p:nvSpPr>
        <p:spPr>
          <a:xfrm>
            <a:off x="152400" y="1600200"/>
            <a:ext cx="8839200" cy="1828800"/>
          </a:xfrm>
        </p:spPr>
        <p:txBody>
          <a:bodyPr/>
          <a:lstStyle/>
          <a:p>
            <a:pPr fontAlgn="auto">
              <a:spcAft>
                <a:spcPts val="0"/>
              </a:spcAft>
              <a:defRPr/>
            </a:pPr>
            <a:r>
              <a:rPr lang="en-US" sz="3600" dirty="0" smtClean="0">
                <a:solidFill>
                  <a:srgbClr val="FFC269"/>
                </a:solidFill>
                <a:effectLst>
                  <a:outerShdw blurRad="38100" dist="38100" dir="2700000" algn="tl">
                    <a:srgbClr val="000000">
                      <a:alpha val="43137"/>
                    </a:srgbClr>
                  </a:outerShdw>
                </a:effectLst>
              </a:rPr>
              <a:t>ASP Basic Tactical Handcuff </a:t>
            </a:r>
            <a:br>
              <a:rPr lang="en-US" sz="3600" dirty="0" smtClean="0">
                <a:solidFill>
                  <a:srgbClr val="FFC269"/>
                </a:solidFill>
                <a:effectLst>
                  <a:outerShdw blurRad="38100" dist="38100" dir="2700000" algn="tl">
                    <a:srgbClr val="000000">
                      <a:alpha val="43137"/>
                    </a:srgbClr>
                  </a:outerShdw>
                </a:effectLst>
              </a:rPr>
            </a:br>
            <a:r>
              <a:rPr lang="en-US" sz="3600" dirty="0" smtClean="0">
                <a:solidFill>
                  <a:srgbClr val="FFC269"/>
                </a:solidFill>
                <a:effectLst>
                  <a:outerShdw blurRad="38100" dist="38100" dir="2700000" algn="tl">
                    <a:srgbClr val="000000">
                      <a:alpha val="43137"/>
                    </a:srgbClr>
                  </a:outerShdw>
                </a:effectLst>
              </a:rPr>
              <a:t> Certification (ABC) Program</a:t>
            </a:r>
          </a:p>
        </p:txBody>
      </p:sp>
      <p:sp>
        <p:nvSpPr>
          <p:cNvPr id="257029" name="Rectangle 5"/>
          <p:cNvSpPr>
            <a:spLocks noGrp="1" noChangeArrowheads="1"/>
          </p:cNvSpPr>
          <p:nvPr>
            <p:ph type="subTitle" idx="1"/>
          </p:nvPr>
        </p:nvSpPr>
        <p:spPr/>
        <p:txBody>
          <a:bodyPr/>
          <a:lstStyle/>
          <a:p>
            <a:pPr fontAlgn="auto">
              <a:spcAft>
                <a:spcPts val="0"/>
              </a:spcAft>
              <a:defRPr/>
            </a:pPr>
            <a:r>
              <a:rPr lang="en-US" dirty="0" smtClean="0">
                <a:solidFill>
                  <a:srgbClr val="FFC269"/>
                </a:solidFill>
              </a:rPr>
              <a:t>Section 4: Body Mechanics</a:t>
            </a:r>
            <a:endParaRPr lang="en-US" dirty="0">
              <a:solidFill>
                <a:srgbClr val="FFC269"/>
              </a:solidFill>
            </a:endParaRPr>
          </a:p>
        </p:txBody>
      </p:sp>
    </p:spTree>
  </p:cSld>
  <p:clrMapOvr>
    <a:masterClrMapping/>
  </p:clrMapOvr>
  <p:transition>
    <p:wipe dir="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fontAlgn="auto">
              <a:spcAft>
                <a:spcPts val="0"/>
              </a:spcAft>
              <a:defRPr/>
            </a:pPr>
            <a:r>
              <a:rPr lang="en-US" sz="4400" b="0" dirty="0" smtClean="0"/>
              <a:t>Principles of Human Movement</a:t>
            </a:r>
          </a:p>
        </p:txBody>
      </p:sp>
      <p:sp>
        <p:nvSpPr>
          <p:cNvPr id="27651" name="Rectangle 3"/>
          <p:cNvSpPr>
            <a:spLocks noGrp="1" noChangeArrowheads="1"/>
          </p:cNvSpPr>
          <p:nvPr>
            <p:ph sz="half" idx="1"/>
          </p:nvPr>
        </p:nvSpPr>
        <p:spPr>
          <a:xfrm>
            <a:off x="228600" y="1371600"/>
            <a:ext cx="5410200" cy="5257800"/>
          </a:xfrm>
        </p:spPr>
        <p:txBody>
          <a:bodyPr/>
          <a:lstStyle/>
          <a:p>
            <a:pPr marL="225425" indent="-225425" fontAlgn="auto">
              <a:lnSpc>
                <a:spcPct val="90000"/>
              </a:lnSpc>
              <a:spcAft>
                <a:spcPts val="0"/>
              </a:spcAft>
              <a:buClr>
                <a:srgbClr val="FFFF00"/>
              </a:buClr>
              <a:buSzPct val="80000"/>
              <a:defRPr/>
            </a:pPr>
            <a:r>
              <a:rPr lang="en-US" sz="2000" dirty="0" smtClean="0">
                <a:latin typeface="Arial" charset="0"/>
                <a:cs typeface="Arial" charset="0"/>
              </a:rPr>
              <a:t>The ability to use basic body mechanics dramatically increases the officers ability to control a confrontation, while decreasing the chance of injury</a:t>
            </a:r>
          </a:p>
          <a:p>
            <a:pPr marL="225425" indent="-225425" fontAlgn="auto">
              <a:lnSpc>
                <a:spcPct val="90000"/>
              </a:lnSpc>
              <a:spcAft>
                <a:spcPts val="0"/>
              </a:spcAft>
              <a:buClr>
                <a:srgbClr val="FFFF00"/>
              </a:buClr>
              <a:buSzPct val="80000"/>
              <a:defRPr/>
            </a:pPr>
            <a:r>
              <a:rPr lang="en-US" sz="2000" dirty="0" smtClean="0">
                <a:latin typeface="Arial" charset="0"/>
                <a:cs typeface="Arial" charset="0"/>
              </a:rPr>
              <a:t>The foundation is the PYRAMID concept of defensive measures</a:t>
            </a:r>
          </a:p>
          <a:p>
            <a:pPr marL="225425" indent="-225425" fontAlgn="auto">
              <a:lnSpc>
                <a:spcPct val="90000"/>
              </a:lnSpc>
              <a:spcAft>
                <a:spcPts val="0"/>
              </a:spcAft>
              <a:buClr>
                <a:srgbClr val="FFFF00"/>
              </a:buClr>
              <a:buSzPct val="80000"/>
              <a:defRPr/>
            </a:pPr>
            <a:r>
              <a:rPr lang="en-US" sz="2000" dirty="0" smtClean="0">
                <a:latin typeface="Arial" charset="0"/>
                <a:cs typeface="Arial" charset="0"/>
              </a:rPr>
              <a:t>Hand position is the first line of defense. They must kept above the waist in front of the body and not over extended</a:t>
            </a:r>
          </a:p>
          <a:p>
            <a:pPr marL="225425" indent="-225425" fontAlgn="auto">
              <a:lnSpc>
                <a:spcPct val="90000"/>
              </a:lnSpc>
              <a:spcAft>
                <a:spcPts val="0"/>
              </a:spcAft>
              <a:buClr>
                <a:srgbClr val="FFFF00"/>
              </a:buClr>
              <a:buSzPct val="80000"/>
              <a:defRPr/>
            </a:pPr>
            <a:r>
              <a:rPr lang="en-US" sz="2000" dirty="0" smtClean="0">
                <a:latin typeface="Arial" charset="0"/>
                <a:cs typeface="Arial" charset="0"/>
              </a:rPr>
              <a:t>Officers must remain relaxed. Tense muscles cannot engage in dynamic movement and expend greater energy</a:t>
            </a:r>
          </a:p>
          <a:p>
            <a:pPr marL="225425" indent="-225425" fontAlgn="auto">
              <a:lnSpc>
                <a:spcPct val="90000"/>
              </a:lnSpc>
              <a:spcAft>
                <a:spcPts val="0"/>
              </a:spcAft>
              <a:buClr>
                <a:srgbClr val="FFFF00"/>
              </a:buClr>
              <a:buSzPct val="80000"/>
              <a:defRPr/>
            </a:pPr>
            <a:r>
              <a:rPr lang="en-US" sz="2000" dirty="0" smtClean="0">
                <a:latin typeface="Arial" charset="0"/>
                <a:cs typeface="Arial" charset="0"/>
              </a:rPr>
              <a:t>Officers should remain centered while decentralizing there assailant maintaining a position of advantage</a:t>
            </a:r>
          </a:p>
          <a:p>
            <a:pPr marL="1181100" lvl="1" indent="-457200" fontAlgn="auto">
              <a:lnSpc>
                <a:spcPct val="90000"/>
              </a:lnSpc>
              <a:spcAft>
                <a:spcPts val="0"/>
              </a:spcAft>
              <a:buClr>
                <a:srgbClr val="FFFF00"/>
              </a:buClr>
              <a:buFont typeface="Wingdings" pitchFamily="2" charset="2"/>
              <a:buNone/>
              <a:defRPr/>
            </a:pPr>
            <a:endParaRPr lang="en-US" sz="1800" b="1" dirty="0" smtClean="0">
              <a:latin typeface="Arial" charset="0"/>
              <a:cs typeface="Arial" charset="0"/>
            </a:endParaRPr>
          </a:p>
          <a:p>
            <a:pPr marL="1181100" lvl="1" indent="-457200" fontAlgn="auto">
              <a:lnSpc>
                <a:spcPct val="90000"/>
              </a:lnSpc>
              <a:spcAft>
                <a:spcPts val="0"/>
              </a:spcAft>
              <a:buClr>
                <a:srgbClr val="FFFF00"/>
              </a:buClr>
              <a:buFont typeface="Wingdings" pitchFamily="2" charset="2"/>
              <a:buAutoNum type="arabicPeriod"/>
              <a:defRPr/>
            </a:pPr>
            <a:endParaRPr lang="en-US" sz="1800" b="1" dirty="0" smtClean="0">
              <a:latin typeface="Arial" charset="0"/>
              <a:cs typeface="Arial" charset="0"/>
            </a:endParaRPr>
          </a:p>
          <a:p>
            <a:pPr marL="609600" indent="-609600" fontAlgn="auto">
              <a:lnSpc>
                <a:spcPct val="90000"/>
              </a:lnSpc>
              <a:spcAft>
                <a:spcPts val="0"/>
              </a:spcAft>
              <a:buClr>
                <a:srgbClr val="FFFF00"/>
              </a:buClr>
              <a:buFont typeface="Wingdings" pitchFamily="2" charset="2"/>
              <a:buChar char="§"/>
              <a:defRPr/>
            </a:pPr>
            <a:endParaRPr lang="en-US" sz="2000" b="1" dirty="0" smtClean="0">
              <a:latin typeface="Arial" charset="0"/>
              <a:cs typeface="Arial" charset="0"/>
            </a:endParaRPr>
          </a:p>
        </p:txBody>
      </p:sp>
      <p:pic>
        <p:nvPicPr>
          <p:cNvPr id="7" name="Picture 4" descr="pyramid"/>
          <p:cNvPicPr>
            <a:picLocks noGrp="1" noChangeAspect="1" noChangeArrowheads="1"/>
          </p:cNvPicPr>
          <p:nvPr>
            <p:ph sz="half" idx="2"/>
          </p:nvPr>
        </p:nvPicPr>
        <p:blipFill>
          <a:blip r:embed="rId3" cstate="print"/>
          <a:stretch>
            <a:fillRect/>
          </a:stretch>
        </p:blipFill>
        <p:spPr bwMode="auto">
          <a:xfrm>
            <a:off x="5638800" y="1447800"/>
            <a:ext cx="3276600" cy="4705853"/>
          </a:xfrm>
        </p:spPr>
      </p:pic>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27651">
                                            <p:txEl>
                                              <p:pRg st="0" end="0"/>
                                            </p:txEl>
                                          </p:spTgt>
                                        </p:tgtEl>
                                        <p:attrNameLst>
                                          <p:attrName>style.visibility</p:attrName>
                                        </p:attrNameLst>
                                      </p:cBhvr>
                                      <p:to>
                                        <p:strVal val="visible"/>
                                      </p:to>
                                    </p:set>
                                    <p:animEffect transition="in" filter="fade">
                                      <p:cBhvr>
                                        <p:cTn id="7" dur="1000"/>
                                        <p:tgtEl>
                                          <p:spTgt spid="27651">
                                            <p:txEl>
                                              <p:pRg st="0" end="0"/>
                                            </p:txEl>
                                          </p:spTgt>
                                        </p:tgtEl>
                                      </p:cBhvr>
                                    </p:animEffect>
                                    <p:anim calcmode="lin" valueType="num">
                                      <p:cBhvr>
                                        <p:cTn id="8" dur="1000" fill="hold"/>
                                        <p:tgtEl>
                                          <p:spTgt spid="27651">
                                            <p:txEl>
                                              <p:pRg st="0" end="0"/>
                                            </p:txEl>
                                          </p:spTgt>
                                        </p:tgtEl>
                                        <p:attrNameLst>
                                          <p:attrName>ppt_x</p:attrName>
                                        </p:attrNameLst>
                                      </p:cBhvr>
                                      <p:tavLst>
                                        <p:tav tm="0">
                                          <p:val>
                                            <p:strVal val="#ppt_x"/>
                                          </p:val>
                                        </p:tav>
                                        <p:tav tm="100000">
                                          <p:val>
                                            <p:strVal val="#ppt_x"/>
                                          </p:val>
                                        </p:tav>
                                      </p:tavLst>
                                    </p:anim>
                                    <p:anim calcmode="lin" valueType="num">
                                      <p:cBhvr>
                                        <p:cTn id="9" dur="900" decel="100000" fill="hold"/>
                                        <p:tgtEl>
                                          <p:spTgt spid="27651">
                                            <p:txEl>
                                              <p:pRg st="0" end="0"/>
                                            </p:tx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7651">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29" presetClass="entr" presetSubtype="0" fill="hold" nodeType="clickEffect">
                                  <p:stCondLst>
                                    <p:cond delay="0"/>
                                  </p:stCondLst>
                                  <p:childTnLst>
                                    <p:set>
                                      <p:cBhvr>
                                        <p:cTn id="14" dur="1" fill="hold">
                                          <p:stCondLst>
                                            <p:cond delay="0"/>
                                          </p:stCondLst>
                                        </p:cTn>
                                        <p:tgtEl>
                                          <p:spTgt spid="27651">
                                            <p:txEl>
                                              <p:pRg st="1" end="1"/>
                                            </p:txEl>
                                          </p:spTgt>
                                        </p:tgtEl>
                                        <p:attrNameLst>
                                          <p:attrName>style.visibility</p:attrName>
                                        </p:attrNameLst>
                                      </p:cBhvr>
                                      <p:to>
                                        <p:strVal val="visible"/>
                                      </p:to>
                                    </p:set>
                                    <p:anim calcmode="lin" valueType="num">
                                      <p:cBhvr>
                                        <p:cTn id="15" dur="1000" fill="hold"/>
                                        <p:tgtEl>
                                          <p:spTgt spid="27651">
                                            <p:txEl>
                                              <p:pRg st="1" end="1"/>
                                            </p:txEl>
                                          </p:spTgt>
                                        </p:tgtEl>
                                        <p:attrNameLst>
                                          <p:attrName>ppt_x</p:attrName>
                                        </p:attrNameLst>
                                      </p:cBhvr>
                                      <p:tavLst>
                                        <p:tav tm="0">
                                          <p:val>
                                            <p:strVal val="#ppt_x-.2"/>
                                          </p:val>
                                        </p:tav>
                                        <p:tav tm="100000">
                                          <p:val>
                                            <p:strVal val="#ppt_x"/>
                                          </p:val>
                                        </p:tav>
                                      </p:tavLst>
                                    </p:anim>
                                    <p:anim calcmode="lin" valueType="num">
                                      <p:cBhvr>
                                        <p:cTn id="16" dur="1000" fill="hold"/>
                                        <p:tgtEl>
                                          <p:spTgt spid="27651">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7" dur="1000"/>
                                        <p:tgtEl>
                                          <p:spTgt spid="27651">
                                            <p:txEl>
                                              <p:pRg st="1" end="1"/>
                                            </p:txEl>
                                          </p:spTgt>
                                        </p:tgtEl>
                                      </p:cBhvr>
                                    </p:animEffect>
                                  </p:childTnLst>
                                </p:cTn>
                              </p:par>
                              <p:par>
                                <p:cTn id="18" presetID="5" presetClass="entr" presetSubtype="10" fill="hold" nodeType="with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checkerboard(across)">
                                      <p:cBhvr>
                                        <p:cTn id="20" dur="5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37" presetClass="entr" presetSubtype="0" fill="hold" nodeType="clickEffect">
                                  <p:stCondLst>
                                    <p:cond delay="0"/>
                                  </p:stCondLst>
                                  <p:childTnLst>
                                    <p:set>
                                      <p:cBhvr>
                                        <p:cTn id="24" dur="1" fill="hold">
                                          <p:stCondLst>
                                            <p:cond delay="0"/>
                                          </p:stCondLst>
                                        </p:cTn>
                                        <p:tgtEl>
                                          <p:spTgt spid="27651">
                                            <p:txEl>
                                              <p:pRg st="2" end="2"/>
                                            </p:txEl>
                                          </p:spTgt>
                                        </p:tgtEl>
                                        <p:attrNameLst>
                                          <p:attrName>style.visibility</p:attrName>
                                        </p:attrNameLst>
                                      </p:cBhvr>
                                      <p:to>
                                        <p:strVal val="visible"/>
                                      </p:to>
                                    </p:set>
                                    <p:animEffect transition="in" filter="fade">
                                      <p:cBhvr>
                                        <p:cTn id="25" dur="1000"/>
                                        <p:tgtEl>
                                          <p:spTgt spid="27651">
                                            <p:txEl>
                                              <p:pRg st="2" end="2"/>
                                            </p:txEl>
                                          </p:spTgt>
                                        </p:tgtEl>
                                      </p:cBhvr>
                                    </p:animEffect>
                                    <p:anim calcmode="lin" valueType="num">
                                      <p:cBhvr>
                                        <p:cTn id="26" dur="1000" fill="hold"/>
                                        <p:tgtEl>
                                          <p:spTgt spid="27651">
                                            <p:txEl>
                                              <p:pRg st="2" end="2"/>
                                            </p:txEl>
                                          </p:spTgt>
                                        </p:tgtEl>
                                        <p:attrNameLst>
                                          <p:attrName>ppt_x</p:attrName>
                                        </p:attrNameLst>
                                      </p:cBhvr>
                                      <p:tavLst>
                                        <p:tav tm="0">
                                          <p:val>
                                            <p:strVal val="#ppt_x"/>
                                          </p:val>
                                        </p:tav>
                                        <p:tav tm="100000">
                                          <p:val>
                                            <p:strVal val="#ppt_x"/>
                                          </p:val>
                                        </p:tav>
                                      </p:tavLst>
                                    </p:anim>
                                    <p:anim calcmode="lin" valueType="num">
                                      <p:cBhvr>
                                        <p:cTn id="27" dur="900" decel="100000" fill="hold"/>
                                        <p:tgtEl>
                                          <p:spTgt spid="27651">
                                            <p:txEl>
                                              <p:pRg st="2" end="2"/>
                                            </p:txEl>
                                          </p:spTgt>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27651">
                                            <p:txEl>
                                              <p:pRg st="2" end="2"/>
                                            </p:txEl>
                                          </p:spTgt>
                                        </p:tgtEl>
                                        <p:attrNameLst>
                                          <p:attrName>ppt_y</p:attrName>
                                        </p:attrNameLst>
                                      </p:cBhvr>
                                      <p:tavLst>
                                        <p:tav tm="0">
                                          <p:val>
                                            <p:strVal val="#ppt_y-.03"/>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37" presetClass="entr" presetSubtype="0" fill="hold" nodeType="clickEffect">
                                  <p:stCondLst>
                                    <p:cond delay="0"/>
                                  </p:stCondLst>
                                  <p:childTnLst>
                                    <p:set>
                                      <p:cBhvr>
                                        <p:cTn id="32" dur="1" fill="hold">
                                          <p:stCondLst>
                                            <p:cond delay="0"/>
                                          </p:stCondLst>
                                        </p:cTn>
                                        <p:tgtEl>
                                          <p:spTgt spid="27651">
                                            <p:txEl>
                                              <p:pRg st="3" end="3"/>
                                            </p:txEl>
                                          </p:spTgt>
                                        </p:tgtEl>
                                        <p:attrNameLst>
                                          <p:attrName>style.visibility</p:attrName>
                                        </p:attrNameLst>
                                      </p:cBhvr>
                                      <p:to>
                                        <p:strVal val="visible"/>
                                      </p:to>
                                    </p:set>
                                    <p:animEffect transition="in" filter="fade">
                                      <p:cBhvr>
                                        <p:cTn id="33" dur="1000"/>
                                        <p:tgtEl>
                                          <p:spTgt spid="27651">
                                            <p:txEl>
                                              <p:pRg st="3" end="3"/>
                                            </p:txEl>
                                          </p:spTgt>
                                        </p:tgtEl>
                                      </p:cBhvr>
                                    </p:animEffect>
                                    <p:anim calcmode="lin" valueType="num">
                                      <p:cBhvr>
                                        <p:cTn id="34" dur="1000" fill="hold"/>
                                        <p:tgtEl>
                                          <p:spTgt spid="27651">
                                            <p:txEl>
                                              <p:pRg st="3" end="3"/>
                                            </p:txEl>
                                          </p:spTgt>
                                        </p:tgtEl>
                                        <p:attrNameLst>
                                          <p:attrName>ppt_x</p:attrName>
                                        </p:attrNameLst>
                                      </p:cBhvr>
                                      <p:tavLst>
                                        <p:tav tm="0">
                                          <p:val>
                                            <p:strVal val="#ppt_x"/>
                                          </p:val>
                                        </p:tav>
                                        <p:tav tm="100000">
                                          <p:val>
                                            <p:strVal val="#ppt_x"/>
                                          </p:val>
                                        </p:tav>
                                      </p:tavLst>
                                    </p:anim>
                                    <p:anim calcmode="lin" valueType="num">
                                      <p:cBhvr>
                                        <p:cTn id="35" dur="900" decel="100000" fill="hold"/>
                                        <p:tgtEl>
                                          <p:spTgt spid="27651">
                                            <p:txEl>
                                              <p:pRg st="3" end="3"/>
                                            </p:txEl>
                                          </p:spTgt>
                                        </p:tgtEl>
                                        <p:attrNameLst>
                                          <p:attrName>ppt_y</p:attrName>
                                        </p:attrNameLst>
                                      </p:cBhvr>
                                      <p:tavLst>
                                        <p:tav tm="0">
                                          <p:val>
                                            <p:strVal val="#ppt_y+1"/>
                                          </p:val>
                                        </p:tav>
                                        <p:tav tm="100000">
                                          <p:val>
                                            <p:strVal val="#ppt_y-.03"/>
                                          </p:val>
                                        </p:tav>
                                      </p:tavLst>
                                    </p:anim>
                                    <p:anim calcmode="lin" valueType="num">
                                      <p:cBhvr>
                                        <p:cTn id="36" dur="100" accel="100000" fill="hold">
                                          <p:stCondLst>
                                            <p:cond delay="900"/>
                                          </p:stCondLst>
                                        </p:cTn>
                                        <p:tgtEl>
                                          <p:spTgt spid="27651">
                                            <p:txEl>
                                              <p:pRg st="3" end="3"/>
                                            </p:txEl>
                                          </p:spTgt>
                                        </p:tgtEl>
                                        <p:attrNameLst>
                                          <p:attrName>ppt_y</p:attrName>
                                        </p:attrNameLst>
                                      </p:cBhvr>
                                      <p:tavLst>
                                        <p:tav tm="0">
                                          <p:val>
                                            <p:strVal val="#ppt_y-.03"/>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37" presetClass="entr" presetSubtype="0" fill="hold" nodeType="clickEffect">
                                  <p:stCondLst>
                                    <p:cond delay="0"/>
                                  </p:stCondLst>
                                  <p:childTnLst>
                                    <p:set>
                                      <p:cBhvr>
                                        <p:cTn id="40" dur="1" fill="hold">
                                          <p:stCondLst>
                                            <p:cond delay="0"/>
                                          </p:stCondLst>
                                        </p:cTn>
                                        <p:tgtEl>
                                          <p:spTgt spid="27651">
                                            <p:txEl>
                                              <p:pRg st="4" end="4"/>
                                            </p:txEl>
                                          </p:spTgt>
                                        </p:tgtEl>
                                        <p:attrNameLst>
                                          <p:attrName>style.visibility</p:attrName>
                                        </p:attrNameLst>
                                      </p:cBhvr>
                                      <p:to>
                                        <p:strVal val="visible"/>
                                      </p:to>
                                    </p:set>
                                    <p:animEffect transition="in" filter="fade">
                                      <p:cBhvr>
                                        <p:cTn id="41" dur="1000"/>
                                        <p:tgtEl>
                                          <p:spTgt spid="27651">
                                            <p:txEl>
                                              <p:pRg st="4" end="4"/>
                                            </p:txEl>
                                          </p:spTgt>
                                        </p:tgtEl>
                                      </p:cBhvr>
                                    </p:animEffect>
                                    <p:anim calcmode="lin" valueType="num">
                                      <p:cBhvr>
                                        <p:cTn id="42" dur="1000" fill="hold"/>
                                        <p:tgtEl>
                                          <p:spTgt spid="27651">
                                            <p:txEl>
                                              <p:pRg st="4" end="4"/>
                                            </p:txEl>
                                          </p:spTgt>
                                        </p:tgtEl>
                                        <p:attrNameLst>
                                          <p:attrName>ppt_x</p:attrName>
                                        </p:attrNameLst>
                                      </p:cBhvr>
                                      <p:tavLst>
                                        <p:tav tm="0">
                                          <p:val>
                                            <p:strVal val="#ppt_x"/>
                                          </p:val>
                                        </p:tav>
                                        <p:tav tm="100000">
                                          <p:val>
                                            <p:strVal val="#ppt_x"/>
                                          </p:val>
                                        </p:tav>
                                      </p:tavLst>
                                    </p:anim>
                                    <p:anim calcmode="lin" valueType="num">
                                      <p:cBhvr>
                                        <p:cTn id="43" dur="900" decel="100000" fill="hold"/>
                                        <p:tgtEl>
                                          <p:spTgt spid="27651">
                                            <p:txEl>
                                              <p:pRg st="4" end="4"/>
                                            </p:txEl>
                                          </p:spTgt>
                                        </p:tgtEl>
                                        <p:attrNameLst>
                                          <p:attrName>ppt_y</p:attrName>
                                        </p:attrNameLst>
                                      </p:cBhvr>
                                      <p:tavLst>
                                        <p:tav tm="0">
                                          <p:val>
                                            <p:strVal val="#ppt_y+1"/>
                                          </p:val>
                                        </p:tav>
                                        <p:tav tm="100000">
                                          <p:val>
                                            <p:strVal val="#ppt_y-.03"/>
                                          </p:val>
                                        </p:tav>
                                      </p:tavLst>
                                    </p:anim>
                                    <p:anim calcmode="lin" valueType="num">
                                      <p:cBhvr>
                                        <p:cTn id="44" dur="100" accel="100000" fill="hold">
                                          <p:stCondLst>
                                            <p:cond delay="900"/>
                                          </p:stCondLst>
                                        </p:cTn>
                                        <p:tgtEl>
                                          <p:spTgt spid="27651">
                                            <p:txEl>
                                              <p:pRg st="4" end="4"/>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5"/>
          <p:cNvSpPr>
            <a:spLocks noGrp="1" noChangeArrowheads="1"/>
          </p:cNvSpPr>
          <p:nvPr>
            <p:ph type="title"/>
          </p:nvPr>
        </p:nvSpPr>
        <p:spPr/>
        <p:txBody>
          <a:bodyPr/>
          <a:lstStyle/>
          <a:p>
            <a:pPr fontAlgn="auto">
              <a:spcAft>
                <a:spcPts val="0"/>
              </a:spcAft>
              <a:defRPr/>
            </a:pPr>
            <a:endParaRPr lang="en-US" dirty="0" smtClean="0"/>
          </a:p>
        </p:txBody>
      </p:sp>
      <p:pic>
        <p:nvPicPr>
          <p:cNvPr id="28675" name="Picture 4" descr="s1"/>
          <p:cNvPicPr>
            <a:picLocks noGrp="1" noChangeAspect="1" noChangeArrowheads="1"/>
          </p:cNvPicPr>
          <p:nvPr>
            <p:ph idx="1"/>
          </p:nvPr>
        </p:nvPicPr>
        <p:blipFill>
          <a:blip r:embed="rId3"/>
          <a:srcRect/>
          <a:stretch>
            <a:fillRect/>
          </a:stretch>
        </p:blipFill>
        <p:spPr bwMode="auto">
          <a:xfrm>
            <a:off x="0" y="0"/>
            <a:ext cx="9296400" cy="6858000"/>
          </a:xfrm>
        </p:spPr>
      </p:pic>
    </p:spTree>
  </p:cSld>
  <p:clrMapOvr>
    <a:masterClrMapping/>
  </p:clrMapOvr>
  <p:transition>
    <p:wipe dir="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5"/>
          <p:cNvSpPr>
            <a:spLocks noGrp="1" noChangeArrowheads="1"/>
          </p:cNvSpPr>
          <p:nvPr>
            <p:ph type="title"/>
          </p:nvPr>
        </p:nvSpPr>
        <p:spPr/>
        <p:txBody>
          <a:bodyPr/>
          <a:lstStyle/>
          <a:p>
            <a:pPr fontAlgn="auto">
              <a:spcAft>
                <a:spcPts val="0"/>
              </a:spcAft>
              <a:defRPr/>
            </a:pPr>
            <a:endParaRPr lang="en-US" dirty="0" smtClean="0"/>
          </a:p>
        </p:txBody>
      </p:sp>
      <p:pic>
        <p:nvPicPr>
          <p:cNvPr id="29699" name="Picture 4" descr="s2"/>
          <p:cNvPicPr>
            <a:picLocks noGrp="1" noChangeAspect="1" noChangeArrowheads="1"/>
          </p:cNvPicPr>
          <p:nvPr>
            <p:ph idx="1"/>
          </p:nvPr>
        </p:nvPicPr>
        <p:blipFill>
          <a:blip r:embed="rId3"/>
          <a:srcRect/>
          <a:stretch>
            <a:fillRect/>
          </a:stretch>
        </p:blipFill>
        <p:spPr bwMode="auto">
          <a:xfrm>
            <a:off x="-152400" y="0"/>
            <a:ext cx="9296400" cy="6858000"/>
          </a:xfrm>
        </p:spPr>
      </p:pic>
    </p:spTree>
  </p:cSld>
  <p:clrMapOvr>
    <a:masterClrMapping/>
  </p:clrMapOvr>
  <p:transition>
    <p:wip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5"/>
          <p:cNvSpPr>
            <a:spLocks noGrp="1" noChangeArrowheads="1"/>
          </p:cNvSpPr>
          <p:nvPr>
            <p:ph type="title"/>
          </p:nvPr>
        </p:nvSpPr>
        <p:spPr/>
        <p:txBody>
          <a:bodyPr/>
          <a:lstStyle/>
          <a:p>
            <a:pPr fontAlgn="auto">
              <a:spcAft>
                <a:spcPts val="0"/>
              </a:spcAft>
              <a:defRPr/>
            </a:pPr>
            <a:endParaRPr lang="en-US" dirty="0" smtClean="0"/>
          </a:p>
        </p:txBody>
      </p:sp>
      <p:pic>
        <p:nvPicPr>
          <p:cNvPr id="30723" name="Picture 8" descr="s3"/>
          <p:cNvPicPr>
            <a:picLocks noGrp="1" noChangeAspect="1" noChangeArrowheads="1"/>
          </p:cNvPicPr>
          <p:nvPr>
            <p:ph idx="1"/>
          </p:nvPr>
        </p:nvPicPr>
        <p:blipFill>
          <a:blip r:embed="rId3"/>
          <a:srcRect/>
          <a:stretch>
            <a:fillRect/>
          </a:stretch>
        </p:blipFill>
        <p:spPr bwMode="auto">
          <a:xfrm>
            <a:off x="-152400" y="0"/>
            <a:ext cx="9601200" cy="6858000"/>
          </a:xfrm>
        </p:spPr>
      </p:pic>
    </p:spTree>
  </p:cSld>
  <p:clrMapOvr>
    <a:masterClrMapping/>
  </p:clrMapOvr>
  <p:transition>
    <p:wipe dir="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5"/>
          <p:cNvSpPr>
            <a:spLocks noGrp="1" noChangeArrowheads="1"/>
          </p:cNvSpPr>
          <p:nvPr>
            <p:ph type="title"/>
          </p:nvPr>
        </p:nvSpPr>
        <p:spPr/>
        <p:txBody>
          <a:bodyPr/>
          <a:lstStyle/>
          <a:p>
            <a:pPr fontAlgn="auto">
              <a:spcAft>
                <a:spcPts val="0"/>
              </a:spcAft>
              <a:defRPr/>
            </a:pPr>
            <a:endParaRPr lang="en-US" dirty="0" smtClean="0"/>
          </a:p>
        </p:txBody>
      </p:sp>
      <p:pic>
        <p:nvPicPr>
          <p:cNvPr id="31747" name="Picture 4" descr="s4"/>
          <p:cNvPicPr>
            <a:picLocks noGrp="1" noChangeAspect="1" noChangeArrowheads="1"/>
          </p:cNvPicPr>
          <p:nvPr>
            <p:ph idx="1"/>
          </p:nvPr>
        </p:nvPicPr>
        <p:blipFill>
          <a:blip r:embed="rId3"/>
          <a:srcRect/>
          <a:stretch>
            <a:fillRect/>
          </a:stretch>
        </p:blipFill>
        <p:spPr bwMode="auto">
          <a:xfrm>
            <a:off x="0" y="0"/>
            <a:ext cx="9144000" cy="6858000"/>
          </a:xfrm>
        </p:spPr>
      </p:pic>
    </p:spTree>
  </p:cSld>
  <p:clrMapOvr>
    <a:masterClrMapping/>
  </p:clrMapOvr>
  <p:transition>
    <p:wipe dir="u"/>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5"/>
          <p:cNvSpPr>
            <a:spLocks noGrp="1" noChangeArrowheads="1"/>
          </p:cNvSpPr>
          <p:nvPr>
            <p:ph type="title"/>
          </p:nvPr>
        </p:nvSpPr>
        <p:spPr/>
        <p:txBody>
          <a:bodyPr/>
          <a:lstStyle/>
          <a:p>
            <a:pPr fontAlgn="auto">
              <a:spcAft>
                <a:spcPts val="0"/>
              </a:spcAft>
              <a:defRPr/>
            </a:pPr>
            <a:endParaRPr lang="en-US" dirty="0" smtClean="0"/>
          </a:p>
        </p:txBody>
      </p:sp>
      <p:pic>
        <p:nvPicPr>
          <p:cNvPr id="32771" name="Picture 4" descr="s5"/>
          <p:cNvPicPr>
            <a:picLocks noGrp="1" noChangeAspect="1" noChangeArrowheads="1"/>
          </p:cNvPicPr>
          <p:nvPr>
            <p:ph idx="1"/>
          </p:nvPr>
        </p:nvPicPr>
        <p:blipFill>
          <a:blip r:embed="rId3"/>
          <a:srcRect/>
          <a:stretch>
            <a:fillRect/>
          </a:stretch>
        </p:blipFill>
        <p:spPr bwMode="auto">
          <a:xfrm>
            <a:off x="0" y="0"/>
            <a:ext cx="9144000" cy="6858000"/>
          </a:xfrm>
        </p:spPr>
      </p:pic>
    </p:spTree>
  </p:cSld>
  <p:clrMapOvr>
    <a:masterClrMapping/>
  </p:clrMapOvr>
  <p:transition>
    <p:wipe dir="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5"/>
          <p:cNvSpPr>
            <a:spLocks noGrp="1" noChangeArrowheads="1"/>
          </p:cNvSpPr>
          <p:nvPr>
            <p:ph type="title"/>
          </p:nvPr>
        </p:nvSpPr>
        <p:spPr/>
        <p:txBody>
          <a:bodyPr/>
          <a:lstStyle/>
          <a:p>
            <a:pPr fontAlgn="auto">
              <a:spcAft>
                <a:spcPts val="0"/>
              </a:spcAft>
              <a:defRPr/>
            </a:pPr>
            <a:endParaRPr lang="en-US" dirty="0" smtClean="0"/>
          </a:p>
        </p:txBody>
      </p:sp>
      <p:pic>
        <p:nvPicPr>
          <p:cNvPr id="33795" name="Picture 4" descr="s6"/>
          <p:cNvPicPr>
            <a:picLocks noGrp="1" noChangeAspect="1" noChangeArrowheads="1"/>
          </p:cNvPicPr>
          <p:nvPr>
            <p:ph idx="1"/>
          </p:nvPr>
        </p:nvPicPr>
        <p:blipFill>
          <a:blip r:embed="rId3"/>
          <a:srcRect/>
          <a:stretch>
            <a:fillRect/>
          </a:stretch>
        </p:blipFill>
        <p:spPr bwMode="auto">
          <a:xfrm>
            <a:off x="0" y="0"/>
            <a:ext cx="9144000" cy="6858000"/>
          </a:xfrm>
        </p:spPr>
      </p:pic>
    </p:spTree>
  </p:cSld>
  <p:clrMapOvr>
    <a:masterClrMapping/>
  </p:clrMapOvr>
  <p:transition>
    <p:wip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normAutofit fontScale="90000"/>
          </a:bodyPr>
          <a:lstStyle/>
          <a:p>
            <a:pPr fontAlgn="auto">
              <a:spcAft>
                <a:spcPts val="0"/>
              </a:spcAft>
              <a:defRPr/>
            </a:pPr>
            <a:r>
              <a:rPr lang="en-US" b="0" dirty="0" smtClean="0">
                <a:effectLst>
                  <a:outerShdw blurRad="38100" dist="38100" dir="2700000" algn="tl">
                    <a:srgbClr val="000000">
                      <a:alpha val="43137"/>
                    </a:srgbClr>
                  </a:outerShdw>
                </a:effectLst>
              </a:rPr>
              <a:t>1.04 Course Description</a:t>
            </a:r>
          </a:p>
        </p:txBody>
      </p:sp>
      <p:sp>
        <p:nvSpPr>
          <p:cNvPr id="259075" name="Rectangle 3"/>
          <p:cNvSpPr>
            <a:spLocks noGrp="1" noChangeArrowheads="1"/>
          </p:cNvSpPr>
          <p:nvPr>
            <p:ph idx="1"/>
          </p:nvPr>
        </p:nvSpPr>
        <p:spPr/>
        <p:txBody>
          <a:bodyPr>
            <a:normAutofit/>
          </a:bodyPr>
          <a:lstStyle/>
          <a:p>
            <a:pPr fontAlgn="auto">
              <a:spcAft>
                <a:spcPts val="0"/>
              </a:spcAft>
              <a:buClr>
                <a:srgbClr val="FFFF00"/>
              </a:buClr>
              <a:buSzPct val="80000"/>
              <a:defRPr/>
            </a:pPr>
            <a:r>
              <a:rPr lang="en-US" sz="2800" dirty="0" smtClean="0"/>
              <a:t>4 hour hands on participatory seminar</a:t>
            </a:r>
          </a:p>
          <a:p>
            <a:pPr marL="338138" indent="-338138">
              <a:buClr>
                <a:srgbClr val="FFFF00"/>
              </a:buClr>
              <a:buSzPct val="80000"/>
            </a:pPr>
            <a:r>
              <a:rPr lang="en-US" sz="2800" dirty="0" smtClean="0"/>
              <a:t>Trained in the operational use of the ASP tactical Handcuffs</a:t>
            </a:r>
          </a:p>
          <a:p>
            <a:pPr fontAlgn="auto">
              <a:spcAft>
                <a:spcPts val="0"/>
              </a:spcAft>
              <a:buClr>
                <a:srgbClr val="FFFF00"/>
              </a:buClr>
              <a:buSzPct val="80000"/>
              <a:defRPr/>
            </a:pPr>
            <a:r>
              <a:rPr lang="en-US" sz="2800" dirty="0" smtClean="0"/>
              <a:t>Focus on: </a:t>
            </a:r>
          </a:p>
          <a:p>
            <a:pPr marL="688975" indent="-350838" fontAlgn="auto">
              <a:spcAft>
                <a:spcPts val="0"/>
              </a:spcAft>
              <a:buClr>
                <a:schemeClr val="tx1"/>
              </a:buClr>
              <a:buFont typeface="Wingdings" pitchFamily="2" charset="2"/>
              <a:buChar char="Ø"/>
              <a:defRPr/>
            </a:pPr>
            <a:r>
              <a:rPr lang="en-US" sz="2800" dirty="0" err="1" smtClean="0"/>
              <a:t>Portation</a:t>
            </a:r>
            <a:r>
              <a:rPr lang="en-US" sz="2800" dirty="0" smtClean="0"/>
              <a:t> (Carrying)</a:t>
            </a:r>
          </a:p>
          <a:p>
            <a:pPr marL="688975" indent="-350838" fontAlgn="auto">
              <a:spcAft>
                <a:spcPts val="0"/>
              </a:spcAft>
              <a:buClr>
                <a:schemeClr val="tx1"/>
              </a:buClr>
              <a:buFont typeface="Wingdings" pitchFamily="2" charset="2"/>
              <a:buChar char="Ø"/>
              <a:defRPr/>
            </a:pPr>
            <a:r>
              <a:rPr lang="en-US" sz="2800" dirty="0" smtClean="0"/>
              <a:t>Presentation (Drawing)</a:t>
            </a:r>
          </a:p>
          <a:p>
            <a:pPr marL="688975" indent="-350838" fontAlgn="auto">
              <a:spcAft>
                <a:spcPts val="0"/>
              </a:spcAft>
              <a:buClr>
                <a:schemeClr val="tx1"/>
              </a:buClr>
              <a:buFont typeface="Wingdings" pitchFamily="2" charset="2"/>
              <a:buChar char="Ø"/>
              <a:defRPr/>
            </a:pPr>
            <a:r>
              <a:rPr lang="en-US" sz="2800" dirty="0" smtClean="0"/>
              <a:t>Handcuff application techniques</a:t>
            </a:r>
          </a:p>
          <a:p>
            <a:pPr marL="688975" indent="-350838" fontAlgn="auto">
              <a:spcAft>
                <a:spcPts val="0"/>
              </a:spcAft>
              <a:buClr>
                <a:schemeClr val="tx1"/>
              </a:buClr>
              <a:buFont typeface="Wingdings" pitchFamily="2" charset="2"/>
              <a:buChar char="Ø"/>
              <a:defRPr/>
            </a:pPr>
            <a:endParaRPr lang="en-US" sz="2800" dirty="0" smtClean="0"/>
          </a:p>
          <a:p>
            <a:pPr fontAlgn="auto">
              <a:spcAft>
                <a:spcPts val="0"/>
              </a:spcAft>
              <a:buClr>
                <a:srgbClr val="FFFF00"/>
              </a:buClr>
              <a:buFont typeface="Wingdings" pitchFamily="2" charset="2"/>
              <a:buChar char="§"/>
              <a:defRPr/>
            </a:pPr>
            <a:endParaRPr lang="en-US" sz="2800" dirty="0"/>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259075">
                                            <p:txEl>
                                              <p:pRg st="0" end="0"/>
                                            </p:txEl>
                                          </p:spTgt>
                                        </p:tgtEl>
                                        <p:attrNameLst>
                                          <p:attrName>style.visibility</p:attrName>
                                        </p:attrNameLst>
                                      </p:cBhvr>
                                      <p:to>
                                        <p:strVal val="visible"/>
                                      </p:to>
                                    </p:set>
                                    <p:animEffect transition="in" filter="fade">
                                      <p:cBhvr>
                                        <p:cTn id="7" dur="1000"/>
                                        <p:tgtEl>
                                          <p:spTgt spid="259075">
                                            <p:txEl>
                                              <p:pRg st="0" end="0"/>
                                            </p:txEl>
                                          </p:spTgt>
                                        </p:tgtEl>
                                      </p:cBhvr>
                                    </p:animEffect>
                                    <p:anim calcmode="lin" valueType="num">
                                      <p:cBhvr>
                                        <p:cTn id="8" dur="1000" fill="hold"/>
                                        <p:tgtEl>
                                          <p:spTgt spid="259075">
                                            <p:txEl>
                                              <p:pRg st="0" end="0"/>
                                            </p:txEl>
                                          </p:spTgt>
                                        </p:tgtEl>
                                        <p:attrNameLst>
                                          <p:attrName>ppt_x</p:attrName>
                                        </p:attrNameLst>
                                      </p:cBhvr>
                                      <p:tavLst>
                                        <p:tav tm="0">
                                          <p:val>
                                            <p:strVal val="#ppt_x"/>
                                          </p:val>
                                        </p:tav>
                                        <p:tav tm="100000">
                                          <p:val>
                                            <p:strVal val="#ppt_x"/>
                                          </p:val>
                                        </p:tav>
                                      </p:tavLst>
                                    </p:anim>
                                    <p:anim calcmode="lin" valueType="num">
                                      <p:cBhvr>
                                        <p:cTn id="9" dur="900" decel="100000" fill="hold"/>
                                        <p:tgtEl>
                                          <p:spTgt spid="259075">
                                            <p:txEl>
                                              <p:pRg st="0" end="0"/>
                                            </p:tx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59075">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nodeType="clickEffect">
                                  <p:stCondLst>
                                    <p:cond delay="0"/>
                                  </p:stCondLst>
                                  <p:childTnLst>
                                    <p:set>
                                      <p:cBhvr>
                                        <p:cTn id="14" dur="1" fill="hold">
                                          <p:stCondLst>
                                            <p:cond delay="0"/>
                                          </p:stCondLst>
                                        </p:cTn>
                                        <p:tgtEl>
                                          <p:spTgt spid="259075">
                                            <p:txEl>
                                              <p:pRg st="1" end="1"/>
                                            </p:txEl>
                                          </p:spTgt>
                                        </p:tgtEl>
                                        <p:attrNameLst>
                                          <p:attrName>style.visibility</p:attrName>
                                        </p:attrNameLst>
                                      </p:cBhvr>
                                      <p:to>
                                        <p:strVal val="visible"/>
                                      </p:to>
                                    </p:set>
                                    <p:animEffect transition="in" filter="fade">
                                      <p:cBhvr>
                                        <p:cTn id="15" dur="1000"/>
                                        <p:tgtEl>
                                          <p:spTgt spid="259075">
                                            <p:txEl>
                                              <p:pRg st="1" end="1"/>
                                            </p:txEl>
                                          </p:spTgt>
                                        </p:tgtEl>
                                      </p:cBhvr>
                                    </p:animEffect>
                                    <p:anim calcmode="lin" valueType="num">
                                      <p:cBhvr>
                                        <p:cTn id="16" dur="1000" fill="hold"/>
                                        <p:tgtEl>
                                          <p:spTgt spid="259075">
                                            <p:txEl>
                                              <p:pRg st="1" end="1"/>
                                            </p:txEl>
                                          </p:spTgt>
                                        </p:tgtEl>
                                        <p:attrNameLst>
                                          <p:attrName>ppt_x</p:attrName>
                                        </p:attrNameLst>
                                      </p:cBhvr>
                                      <p:tavLst>
                                        <p:tav tm="0">
                                          <p:val>
                                            <p:strVal val="#ppt_x"/>
                                          </p:val>
                                        </p:tav>
                                        <p:tav tm="100000">
                                          <p:val>
                                            <p:strVal val="#ppt_x"/>
                                          </p:val>
                                        </p:tav>
                                      </p:tavLst>
                                    </p:anim>
                                    <p:anim calcmode="lin" valueType="num">
                                      <p:cBhvr>
                                        <p:cTn id="17" dur="900" decel="100000" fill="hold"/>
                                        <p:tgtEl>
                                          <p:spTgt spid="259075">
                                            <p:txEl>
                                              <p:pRg st="1" end="1"/>
                                            </p:txEl>
                                          </p:spTgt>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259075">
                                            <p:txEl>
                                              <p:pRg st="1" end="1"/>
                                            </p:txEl>
                                          </p:spTgt>
                                        </p:tgtEl>
                                        <p:attrNameLst>
                                          <p:attrName>ppt_y</p:attrName>
                                        </p:attrNameLst>
                                      </p:cBhvr>
                                      <p:tavLst>
                                        <p:tav tm="0">
                                          <p:val>
                                            <p:strVal val="#ppt_y-.03"/>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7" presetClass="entr" presetSubtype="0" fill="hold" nodeType="clickEffect">
                                  <p:stCondLst>
                                    <p:cond delay="0"/>
                                  </p:stCondLst>
                                  <p:childTnLst>
                                    <p:set>
                                      <p:cBhvr>
                                        <p:cTn id="22" dur="1" fill="hold">
                                          <p:stCondLst>
                                            <p:cond delay="0"/>
                                          </p:stCondLst>
                                        </p:cTn>
                                        <p:tgtEl>
                                          <p:spTgt spid="259075">
                                            <p:txEl>
                                              <p:pRg st="2" end="2"/>
                                            </p:txEl>
                                          </p:spTgt>
                                        </p:tgtEl>
                                        <p:attrNameLst>
                                          <p:attrName>style.visibility</p:attrName>
                                        </p:attrNameLst>
                                      </p:cBhvr>
                                      <p:to>
                                        <p:strVal val="visible"/>
                                      </p:to>
                                    </p:set>
                                    <p:animEffect transition="in" filter="fade">
                                      <p:cBhvr>
                                        <p:cTn id="23" dur="1000"/>
                                        <p:tgtEl>
                                          <p:spTgt spid="259075">
                                            <p:txEl>
                                              <p:pRg st="2" end="2"/>
                                            </p:txEl>
                                          </p:spTgt>
                                        </p:tgtEl>
                                      </p:cBhvr>
                                    </p:animEffect>
                                    <p:anim calcmode="lin" valueType="num">
                                      <p:cBhvr>
                                        <p:cTn id="24" dur="1000" fill="hold"/>
                                        <p:tgtEl>
                                          <p:spTgt spid="259075">
                                            <p:txEl>
                                              <p:pRg st="2" end="2"/>
                                            </p:txEl>
                                          </p:spTgt>
                                        </p:tgtEl>
                                        <p:attrNameLst>
                                          <p:attrName>ppt_x</p:attrName>
                                        </p:attrNameLst>
                                      </p:cBhvr>
                                      <p:tavLst>
                                        <p:tav tm="0">
                                          <p:val>
                                            <p:strVal val="#ppt_x"/>
                                          </p:val>
                                        </p:tav>
                                        <p:tav tm="100000">
                                          <p:val>
                                            <p:strVal val="#ppt_x"/>
                                          </p:val>
                                        </p:tav>
                                      </p:tavLst>
                                    </p:anim>
                                    <p:anim calcmode="lin" valueType="num">
                                      <p:cBhvr>
                                        <p:cTn id="25" dur="900" decel="100000" fill="hold"/>
                                        <p:tgtEl>
                                          <p:spTgt spid="259075">
                                            <p:txEl>
                                              <p:pRg st="2" end="2"/>
                                            </p:txEl>
                                          </p:spTgt>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259075">
                                            <p:txEl>
                                              <p:pRg st="2" end="2"/>
                                            </p:txEl>
                                          </p:spTgt>
                                        </p:tgtEl>
                                        <p:attrNameLst>
                                          <p:attrName>ppt_y</p:attrName>
                                        </p:attrNameLst>
                                      </p:cBhvr>
                                      <p:tavLst>
                                        <p:tav tm="0">
                                          <p:val>
                                            <p:strVal val="#ppt_y-.03"/>
                                          </p:val>
                                        </p:tav>
                                        <p:tav tm="100000">
                                          <p:val>
                                            <p:strVal val="#ppt_y"/>
                                          </p:val>
                                        </p:tav>
                                      </p:tavLst>
                                    </p:anim>
                                  </p:childTnLst>
                                </p:cTn>
                              </p:par>
                              <p:par>
                                <p:cTn id="27" presetID="37" presetClass="entr" presetSubtype="0" fill="hold" nodeType="withEffect">
                                  <p:stCondLst>
                                    <p:cond delay="0"/>
                                  </p:stCondLst>
                                  <p:childTnLst>
                                    <p:set>
                                      <p:cBhvr>
                                        <p:cTn id="28" dur="1" fill="hold">
                                          <p:stCondLst>
                                            <p:cond delay="0"/>
                                          </p:stCondLst>
                                        </p:cTn>
                                        <p:tgtEl>
                                          <p:spTgt spid="259075">
                                            <p:txEl>
                                              <p:pRg st="3" end="3"/>
                                            </p:txEl>
                                          </p:spTgt>
                                        </p:tgtEl>
                                        <p:attrNameLst>
                                          <p:attrName>style.visibility</p:attrName>
                                        </p:attrNameLst>
                                      </p:cBhvr>
                                      <p:to>
                                        <p:strVal val="visible"/>
                                      </p:to>
                                    </p:set>
                                    <p:animEffect transition="in" filter="fade">
                                      <p:cBhvr>
                                        <p:cTn id="29" dur="1000"/>
                                        <p:tgtEl>
                                          <p:spTgt spid="259075">
                                            <p:txEl>
                                              <p:pRg st="3" end="3"/>
                                            </p:txEl>
                                          </p:spTgt>
                                        </p:tgtEl>
                                      </p:cBhvr>
                                    </p:animEffect>
                                    <p:anim calcmode="lin" valueType="num">
                                      <p:cBhvr>
                                        <p:cTn id="30" dur="1000" fill="hold"/>
                                        <p:tgtEl>
                                          <p:spTgt spid="259075">
                                            <p:txEl>
                                              <p:pRg st="3" end="3"/>
                                            </p:txEl>
                                          </p:spTgt>
                                        </p:tgtEl>
                                        <p:attrNameLst>
                                          <p:attrName>ppt_x</p:attrName>
                                        </p:attrNameLst>
                                      </p:cBhvr>
                                      <p:tavLst>
                                        <p:tav tm="0">
                                          <p:val>
                                            <p:strVal val="#ppt_x"/>
                                          </p:val>
                                        </p:tav>
                                        <p:tav tm="100000">
                                          <p:val>
                                            <p:strVal val="#ppt_x"/>
                                          </p:val>
                                        </p:tav>
                                      </p:tavLst>
                                    </p:anim>
                                    <p:anim calcmode="lin" valueType="num">
                                      <p:cBhvr>
                                        <p:cTn id="31" dur="900" decel="100000" fill="hold"/>
                                        <p:tgtEl>
                                          <p:spTgt spid="259075">
                                            <p:txEl>
                                              <p:pRg st="3" end="3"/>
                                            </p:txEl>
                                          </p:spTgt>
                                        </p:tgtEl>
                                        <p:attrNameLst>
                                          <p:attrName>ppt_y</p:attrName>
                                        </p:attrNameLst>
                                      </p:cBhvr>
                                      <p:tavLst>
                                        <p:tav tm="0">
                                          <p:val>
                                            <p:strVal val="#ppt_y+1"/>
                                          </p:val>
                                        </p:tav>
                                        <p:tav tm="100000">
                                          <p:val>
                                            <p:strVal val="#ppt_y-.03"/>
                                          </p:val>
                                        </p:tav>
                                      </p:tavLst>
                                    </p:anim>
                                    <p:anim calcmode="lin" valueType="num">
                                      <p:cBhvr>
                                        <p:cTn id="32" dur="100" accel="100000" fill="hold">
                                          <p:stCondLst>
                                            <p:cond delay="900"/>
                                          </p:stCondLst>
                                        </p:cTn>
                                        <p:tgtEl>
                                          <p:spTgt spid="259075">
                                            <p:txEl>
                                              <p:pRg st="3" end="3"/>
                                            </p:txEl>
                                          </p:spTgt>
                                        </p:tgtEl>
                                        <p:attrNameLst>
                                          <p:attrName>ppt_y</p:attrName>
                                        </p:attrNameLst>
                                      </p:cBhvr>
                                      <p:tavLst>
                                        <p:tav tm="0">
                                          <p:val>
                                            <p:strVal val="#ppt_y-.03"/>
                                          </p:val>
                                        </p:tav>
                                        <p:tav tm="100000">
                                          <p:val>
                                            <p:strVal val="#ppt_y"/>
                                          </p:val>
                                        </p:tav>
                                      </p:tavLst>
                                    </p:anim>
                                  </p:childTnLst>
                                </p:cTn>
                              </p:par>
                              <p:par>
                                <p:cTn id="33" presetID="37" presetClass="entr" presetSubtype="0" fill="hold" nodeType="withEffect">
                                  <p:stCondLst>
                                    <p:cond delay="0"/>
                                  </p:stCondLst>
                                  <p:childTnLst>
                                    <p:set>
                                      <p:cBhvr>
                                        <p:cTn id="34" dur="1" fill="hold">
                                          <p:stCondLst>
                                            <p:cond delay="0"/>
                                          </p:stCondLst>
                                        </p:cTn>
                                        <p:tgtEl>
                                          <p:spTgt spid="259075">
                                            <p:txEl>
                                              <p:pRg st="4" end="4"/>
                                            </p:txEl>
                                          </p:spTgt>
                                        </p:tgtEl>
                                        <p:attrNameLst>
                                          <p:attrName>style.visibility</p:attrName>
                                        </p:attrNameLst>
                                      </p:cBhvr>
                                      <p:to>
                                        <p:strVal val="visible"/>
                                      </p:to>
                                    </p:set>
                                    <p:animEffect transition="in" filter="fade">
                                      <p:cBhvr>
                                        <p:cTn id="35" dur="1000"/>
                                        <p:tgtEl>
                                          <p:spTgt spid="259075">
                                            <p:txEl>
                                              <p:pRg st="4" end="4"/>
                                            </p:txEl>
                                          </p:spTgt>
                                        </p:tgtEl>
                                      </p:cBhvr>
                                    </p:animEffect>
                                    <p:anim calcmode="lin" valueType="num">
                                      <p:cBhvr>
                                        <p:cTn id="36" dur="1000" fill="hold"/>
                                        <p:tgtEl>
                                          <p:spTgt spid="259075">
                                            <p:txEl>
                                              <p:pRg st="4" end="4"/>
                                            </p:txEl>
                                          </p:spTgt>
                                        </p:tgtEl>
                                        <p:attrNameLst>
                                          <p:attrName>ppt_x</p:attrName>
                                        </p:attrNameLst>
                                      </p:cBhvr>
                                      <p:tavLst>
                                        <p:tav tm="0">
                                          <p:val>
                                            <p:strVal val="#ppt_x"/>
                                          </p:val>
                                        </p:tav>
                                        <p:tav tm="100000">
                                          <p:val>
                                            <p:strVal val="#ppt_x"/>
                                          </p:val>
                                        </p:tav>
                                      </p:tavLst>
                                    </p:anim>
                                    <p:anim calcmode="lin" valueType="num">
                                      <p:cBhvr>
                                        <p:cTn id="37" dur="900" decel="100000" fill="hold"/>
                                        <p:tgtEl>
                                          <p:spTgt spid="259075">
                                            <p:txEl>
                                              <p:pRg st="4" end="4"/>
                                            </p:txEl>
                                          </p:spTgt>
                                        </p:tgtEl>
                                        <p:attrNameLst>
                                          <p:attrName>ppt_y</p:attrName>
                                        </p:attrNameLst>
                                      </p:cBhvr>
                                      <p:tavLst>
                                        <p:tav tm="0">
                                          <p:val>
                                            <p:strVal val="#ppt_y+1"/>
                                          </p:val>
                                        </p:tav>
                                        <p:tav tm="100000">
                                          <p:val>
                                            <p:strVal val="#ppt_y-.03"/>
                                          </p:val>
                                        </p:tav>
                                      </p:tavLst>
                                    </p:anim>
                                    <p:anim calcmode="lin" valueType="num">
                                      <p:cBhvr>
                                        <p:cTn id="38" dur="100" accel="100000" fill="hold">
                                          <p:stCondLst>
                                            <p:cond delay="900"/>
                                          </p:stCondLst>
                                        </p:cTn>
                                        <p:tgtEl>
                                          <p:spTgt spid="259075">
                                            <p:txEl>
                                              <p:pRg st="4" end="4"/>
                                            </p:txEl>
                                          </p:spTgt>
                                        </p:tgtEl>
                                        <p:attrNameLst>
                                          <p:attrName>ppt_y</p:attrName>
                                        </p:attrNameLst>
                                      </p:cBhvr>
                                      <p:tavLst>
                                        <p:tav tm="0">
                                          <p:val>
                                            <p:strVal val="#ppt_y-.03"/>
                                          </p:val>
                                        </p:tav>
                                        <p:tav tm="100000">
                                          <p:val>
                                            <p:strVal val="#ppt_y"/>
                                          </p:val>
                                        </p:tav>
                                      </p:tavLst>
                                    </p:anim>
                                  </p:childTnLst>
                                </p:cTn>
                              </p:par>
                              <p:par>
                                <p:cTn id="39" presetID="37" presetClass="entr" presetSubtype="0" fill="hold" nodeType="withEffect">
                                  <p:stCondLst>
                                    <p:cond delay="0"/>
                                  </p:stCondLst>
                                  <p:childTnLst>
                                    <p:set>
                                      <p:cBhvr>
                                        <p:cTn id="40" dur="1" fill="hold">
                                          <p:stCondLst>
                                            <p:cond delay="0"/>
                                          </p:stCondLst>
                                        </p:cTn>
                                        <p:tgtEl>
                                          <p:spTgt spid="259075">
                                            <p:txEl>
                                              <p:pRg st="5" end="5"/>
                                            </p:txEl>
                                          </p:spTgt>
                                        </p:tgtEl>
                                        <p:attrNameLst>
                                          <p:attrName>style.visibility</p:attrName>
                                        </p:attrNameLst>
                                      </p:cBhvr>
                                      <p:to>
                                        <p:strVal val="visible"/>
                                      </p:to>
                                    </p:set>
                                    <p:animEffect transition="in" filter="fade">
                                      <p:cBhvr>
                                        <p:cTn id="41" dur="1000"/>
                                        <p:tgtEl>
                                          <p:spTgt spid="259075">
                                            <p:txEl>
                                              <p:pRg st="5" end="5"/>
                                            </p:txEl>
                                          </p:spTgt>
                                        </p:tgtEl>
                                      </p:cBhvr>
                                    </p:animEffect>
                                    <p:anim calcmode="lin" valueType="num">
                                      <p:cBhvr>
                                        <p:cTn id="42" dur="1000" fill="hold"/>
                                        <p:tgtEl>
                                          <p:spTgt spid="259075">
                                            <p:txEl>
                                              <p:pRg st="5" end="5"/>
                                            </p:txEl>
                                          </p:spTgt>
                                        </p:tgtEl>
                                        <p:attrNameLst>
                                          <p:attrName>ppt_x</p:attrName>
                                        </p:attrNameLst>
                                      </p:cBhvr>
                                      <p:tavLst>
                                        <p:tav tm="0">
                                          <p:val>
                                            <p:strVal val="#ppt_x"/>
                                          </p:val>
                                        </p:tav>
                                        <p:tav tm="100000">
                                          <p:val>
                                            <p:strVal val="#ppt_x"/>
                                          </p:val>
                                        </p:tav>
                                      </p:tavLst>
                                    </p:anim>
                                    <p:anim calcmode="lin" valueType="num">
                                      <p:cBhvr>
                                        <p:cTn id="43" dur="900" decel="100000" fill="hold"/>
                                        <p:tgtEl>
                                          <p:spTgt spid="259075">
                                            <p:txEl>
                                              <p:pRg st="5" end="5"/>
                                            </p:txEl>
                                          </p:spTgt>
                                        </p:tgtEl>
                                        <p:attrNameLst>
                                          <p:attrName>ppt_y</p:attrName>
                                        </p:attrNameLst>
                                      </p:cBhvr>
                                      <p:tavLst>
                                        <p:tav tm="0">
                                          <p:val>
                                            <p:strVal val="#ppt_y+1"/>
                                          </p:val>
                                        </p:tav>
                                        <p:tav tm="100000">
                                          <p:val>
                                            <p:strVal val="#ppt_y-.03"/>
                                          </p:val>
                                        </p:tav>
                                      </p:tavLst>
                                    </p:anim>
                                    <p:anim calcmode="lin" valueType="num">
                                      <p:cBhvr>
                                        <p:cTn id="44" dur="100" accel="100000" fill="hold">
                                          <p:stCondLst>
                                            <p:cond delay="900"/>
                                          </p:stCondLst>
                                        </p:cTn>
                                        <p:tgtEl>
                                          <p:spTgt spid="259075">
                                            <p:txEl>
                                              <p:pRg st="5" end="5"/>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5"/>
          <p:cNvSpPr>
            <a:spLocks noGrp="1" noChangeArrowheads="1"/>
          </p:cNvSpPr>
          <p:nvPr>
            <p:ph type="title"/>
          </p:nvPr>
        </p:nvSpPr>
        <p:spPr/>
        <p:txBody>
          <a:bodyPr/>
          <a:lstStyle/>
          <a:p>
            <a:pPr fontAlgn="auto">
              <a:spcAft>
                <a:spcPts val="0"/>
              </a:spcAft>
              <a:defRPr/>
            </a:pPr>
            <a:endParaRPr lang="en-US" dirty="0" smtClean="0"/>
          </a:p>
        </p:txBody>
      </p:sp>
      <p:pic>
        <p:nvPicPr>
          <p:cNvPr id="34819" name="Picture 4" descr="s7"/>
          <p:cNvPicPr>
            <a:picLocks noGrp="1" noChangeAspect="1" noChangeArrowheads="1"/>
          </p:cNvPicPr>
          <p:nvPr>
            <p:ph idx="1"/>
          </p:nvPr>
        </p:nvPicPr>
        <p:blipFill>
          <a:blip r:embed="rId3"/>
          <a:srcRect/>
          <a:stretch>
            <a:fillRect/>
          </a:stretch>
        </p:blipFill>
        <p:spPr bwMode="auto">
          <a:xfrm>
            <a:off x="0" y="0"/>
            <a:ext cx="9372600" cy="6858000"/>
          </a:xfrm>
        </p:spPr>
      </p:pic>
    </p:spTree>
  </p:cSld>
  <p:clrMapOvr>
    <a:masterClrMapping/>
  </p:clrMapOvr>
  <p:transition>
    <p:dissolv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ctrTitle"/>
          </p:nvPr>
        </p:nvSpPr>
        <p:spPr>
          <a:xfrm>
            <a:off x="152400" y="1600200"/>
            <a:ext cx="8839200" cy="1828800"/>
          </a:xfrm>
        </p:spPr>
        <p:txBody>
          <a:bodyPr/>
          <a:lstStyle/>
          <a:p>
            <a:pPr fontAlgn="auto">
              <a:spcAft>
                <a:spcPts val="0"/>
              </a:spcAft>
              <a:defRPr/>
            </a:pPr>
            <a:r>
              <a:rPr lang="en-US" sz="3600" dirty="0" smtClean="0">
                <a:solidFill>
                  <a:srgbClr val="FFC269"/>
                </a:solidFill>
                <a:effectLst>
                  <a:outerShdw blurRad="38100" dist="38100" dir="2700000" algn="tl">
                    <a:srgbClr val="000000">
                      <a:alpha val="43137"/>
                    </a:srgbClr>
                  </a:outerShdw>
                </a:effectLst>
              </a:rPr>
              <a:t>ASP Basic Tactical Handcuff </a:t>
            </a:r>
            <a:br>
              <a:rPr lang="en-US" sz="3600" dirty="0" smtClean="0">
                <a:solidFill>
                  <a:srgbClr val="FFC269"/>
                </a:solidFill>
                <a:effectLst>
                  <a:outerShdw blurRad="38100" dist="38100" dir="2700000" algn="tl">
                    <a:srgbClr val="000000">
                      <a:alpha val="43137"/>
                    </a:srgbClr>
                  </a:outerShdw>
                </a:effectLst>
              </a:rPr>
            </a:br>
            <a:r>
              <a:rPr lang="en-US" sz="3600" dirty="0" smtClean="0">
                <a:solidFill>
                  <a:srgbClr val="FFC269"/>
                </a:solidFill>
                <a:effectLst>
                  <a:outerShdw blurRad="38100" dist="38100" dir="2700000" algn="tl">
                    <a:srgbClr val="000000">
                      <a:alpha val="43137"/>
                    </a:srgbClr>
                  </a:outerShdw>
                </a:effectLst>
              </a:rPr>
              <a:t> Certification (ABC) Program</a:t>
            </a:r>
          </a:p>
        </p:txBody>
      </p:sp>
      <p:sp>
        <p:nvSpPr>
          <p:cNvPr id="257029" name="Rectangle 5"/>
          <p:cNvSpPr>
            <a:spLocks noGrp="1" noChangeArrowheads="1"/>
          </p:cNvSpPr>
          <p:nvPr>
            <p:ph type="subTitle" idx="1"/>
          </p:nvPr>
        </p:nvSpPr>
        <p:spPr/>
        <p:txBody>
          <a:bodyPr/>
          <a:lstStyle/>
          <a:p>
            <a:pPr fontAlgn="auto">
              <a:spcAft>
                <a:spcPts val="0"/>
              </a:spcAft>
              <a:defRPr/>
            </a:pPr>
            <a:r>
              <a:rPr lang="en-US" dirty="0" smtClean="0">
                <a:solidFill>
                  <a:srgbClr val="FFC269"/>
                </a:solidFill>
              </a:rPr>
              <a:t>Section 6: Training Format</a:t>
            </a:r>
            <a:endParaRPr lang="en-US" dirty="0">
              <a:solidFill>
                <a:srgbClr val="FFC269"/>
              </a:solidFill>
            </a:endParaRPr>
          </a:p>
        </p:txBody>
      </p:sp>
    </p:spTree>
  </p:cSld>
  <p:clrMapOvr>
    <a:masterClrMapping/>
  </p:clrMapOvr>
  <p:transition>
    <p:wipe dir="d"/>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a:xfrm>
            <a:off x="228600" y="274638"/>
            <a:ext cx="8610600" cy="1143000"/>
          </a:xfrm>
        </p:spPr>
        <p:txBody>
          <a:bodyPr/>
          <a:lstStyle/>
          <a:p>
            <a:pPr fontAlgn="auto">
              <a:spcAft>
                <a:spcPts val="0"/>
              </a:spcAft>
              <a:defRPr/>
            </a:pPr>
            <a:r>
              <a:rPr lang="en-US" sz="4000" b="0" dirty="0" smtClean="0"/>
              <a:t>6.02 Warm-Up and Warm-Down</a:t>
            </a:r>
          </a:p>
        </p:txBody>
      </p:sp>
      <p:sp>
        <p:nvSpPr>
          <p:cNvPr id="38915" name="Rectangle 3"/>
          <p:cNvSpPr>
            <a:spLocks noGrp="1" noChangeArrowheads="1"/>
          </p:cNvSpPr>
          <p:nvPr>
            <p:ph idx="1"/>
          </p:nvPr>
        </p:nvSpPr>
        <p:spPr>
          <a:xfrm>
            <a:off x="152400" y="1600200"/>
            <a:ext cx="4419600" cy="4530725"/>
          </a:xfrm>
        </p:spPr>
        <p:txBody>
          <a:bodyPr>
            <a:normAutofit fontScale="92500" lnSpcReduction="10000"/>
          </a:bodyPr>
          <a:lstStyle/>
          <a:p>
            <a:pPr marL="338138" indent="-338138" fontAlgn="auto">
              <a:spcAft>
                <a:spcPts val="0"/>
              </a:spcAft>
              <a:buClr>
                <a:srgbClr val="FFFF00"/>
              </a:buClr>
              <a:buSzPct val="80000"/>
              <a:defRPr/>
            </a:pPr>
            <a:r>
              <a:rPr lang="en-US" sz="2800" dirty="0" smtClean="0">
                <a:latin typeface="Arial" charset="0"/>
                <a:cs typeface="Arial" charset="0"/>
              </a:rPr>
              <a:t>All training sessions will be preceded by an adequate warm-up (Daily Dozen)</a:t>
            </a:r>
          </a:p>
          <a:p>
            <a:pPr marL="688975" lvl="1" indent="-350838" fontAlgn="auto">
              <a:spcAft>
                <a:spcPts val="0"/>
              </a:spcAft>
              <a:buClrTx/>
              <a:buSzPct val="100000"/>
              <a:buFont typeface="+mj-lt"/>
              <a:buAutoNum type="arabicParenR"/>
              <a:defRPr/>
            </a:pPr>
            <a:r>
              <a:rPr lang="en-US" sz="2400" dirty="0" smtClean="0">
                <a:latin typeface="Arial" charset="0"/>
                <a:cs typeface="Arial" charset="0"/>
              </a:rPr>
              <a:t>A warm-up emphasizing flexibility and agility without bouncing or jerking. The warm-up will be repeated after extended breaks</a:t>
            </a:r>
          </a:p>
          <a:p>
            <a:pPr marL="688975" lvl="1" indent="-350838" fontAlgn="auto">
              <a:spcAft>
                <a:spcPts val="0"/>
              </a:spcAft>
              <a:buClrTx/>
              <a:buSzPct val="100000"/>
              <a:buFont typeface="+mj-lt"/>
              <a:buAutoNum type="arabicParenR"/>
              <a:defRPr/>
            </a:pPr>
            <a:r>
              <a:rPr lang="en-US" sz="2400" dirty="0" smtClean="0">
                <a:latin typeface="Arial" charset="0"/>
                <a:cs typeface="Arial" charset="0"/>
              </a:rPr>
              <a:t>A warm-down will be done after strenuous activity to reduce stiffness and soreness</a:t>
            </a:r>
          </a:p>
        </p:txBody>
      </p:sp>
      <p:pic>
        <p:nvPicPr>
          <p:cNvPr id="34820" name="Picture 4" descr="DailyDozen"/>
          <p:cNvPicPr>
            <a:picLocks noChangeAspect="1" noChangeArrowheads="1"/>
          </p:cNvPicPr>
          <p:nvPr/>
        </p:nvPicPr>
        <p:blipFill>
          <a:blip r:embed="rId3"/>
          <a:srcRect/>
          <a:stretch>
            <a:fillRect/>
          </a:stretch>
        </p:blipFill>
        <p:spPr bwMode="auto">
          <a:xfrm>
            <a:off x="4572000" y="1600200"/>
            <a:ext cx="4572000" cy="4572000"/>
          </a:xfrm>
          <a:prstGeom prst="rect">
            <a:avLst/>
          </a:prstGeom>
          <a:noFill/>
          <a:ln w="9525">
            <a:noFill/>
            <a:miter lim="800000"/>
            <a:headEnd/>
            <a:tailEnd/>
          </a:ln>
        </p:spPr>
      </p:pic>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38915">
                                            <p:txEl>
                                              <p:pRg st="0" end="0"/>
                                            </p:txEl>
                                          </p:spTgt>
                                        </p:tgtEl>
                                        <p:attrNameLst>
                                          <p:attrName>style.visibility</p:attrName>
                                        </p:attrNameLst>
                                      </p:cBhvr>
                                      <p:to>
                                        <p:strVal val="visible"/>
                                      </p:to>
                                    </p:set>
                                    <p:animEffect transition="in" filter="fade">
                                      <p:cBhvr>
                                        <p:cTn id="7" dur="1000"/>
                                        <p:tgtEl>
                                          <p:spTgt spid="38915">
                                            <p:txEl>
                                              <p:pRg st="0" end="0"/>
                                            </p:txEl>
                                          </p:spTgt>
                                        </p:tgtEl>
                                      </p:cBhvr>
                                    </p:animEffect>
                                    <p:anim calcmode="lin" valueType="num">
                                      <p:cBhvr>
                                        <p:cTn id="8" dur="1000" fill="hold"/>
                                        <p:tgtEl>
                                          <p:spTgt spid="38915">
                                            <p:txEl>
                                              <p:pRg st="0" end="0"/>
                                            </p:txEl>
                                          </p:spTgt>
                                        </p:tgtEl>
                                        <p:attrNameLst>
                                          <p:attrName>ppt_x</p:attrName>
                                        </p:attrNameLst>
                                      </p:cBhvr>
                                      <p:tavLst>
                                        <p:tav tm="0">
                                          <p:val>
                                            <p:strVal val="#ppt_x"/>
                                          </p:val>
                                        </p:tav>
                                        <p:tav tm="100000">
                                          <p:val>
                                            <p:strVal val="#ppt_x"/>
                                          </p:val>
                                        </p:tav>
                                      </p:tavLst>
                                    </p:anim>
                                    <p:anim calcmode="lin" valueType="num">
                                      <p:cBhvr>
                                        <p:cTn id="9" dur="900" decel="100000" fill="hold"/>
                                        <p:tgtEl>
                                          <p:spTgt spid="38915">
                                            <p:txEl>
                                              <p:pRg st="0" end="0"/>
                                            </p:tx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8915">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29" presetClass="entr" presetSubtype="0" fill="hold" nodeType="clickEffect">
                                  <p:stCondLst>
                                    <p:cond delay="0"/>
                                  </p:stCondLst>
                                  <p:childTnLst>
                                    <p:set>
                                      <p:cBhvr>
                                        <p:cTn id="14" dur="1" fill="hold">
                                          <p:stCondLst>
                                            <p:cond delay="0"/>
                                          </p:stCondLst>
                                        </p:cTn>
                                        <p:tgtEl>
                                          <p:spTgt spid="38915">
                                            <p:txEl>
                                              <p:pRg st="1" end="1"/>
                                            </p:txEl>
                                          </p:spTgt>
                                        </p:tgtEl>
                                        <p:attrNameLst>
                                          <p:attrName>style.visibility</p:attrName>
                                        </p:attrNameLst>
                                      </p:cBhvr>
                                      <p:to>
                                        <p:strVal val="visible"/>
                                      </p:to>
                                    </p:set>
                                    <p:anim calcmode="lin" valueType="num">
                                      <p:cBhvr>
                                        <p:cTn id="15" dur="1000" fill="hold"/>
                                        <p:tgtEl>
                                          <p:spTgt spid="38915">
                                            <p:txEl>
                                              <p:pRg st="1" end="1"/>
                                            </p:txEl>
                                          </p:spTgt>
                                        </p:tgtEl>
                                        <p:attrNameLst>
                                          <p:attrName>ppt_x</p:attrName>
                                        </p:attrNameLst>
                                      </p:cBhvr>
                                      <p:tavLst>
                                        <p:tav tm="0">
                                          <p:val>
                                            <p:strVal val="#ppt_x-.2"/>
                                          </p:val>
                                        </p:tav>
                                        <p:tav tm="100000">
                                          <p:val>
                                            <p:strVal val="#ppt_x"/>
                                          </p:val>
                                        </p:tav>
                                      </p:tavLst>
                                    </p:anim>
                                    <p:anim calcmode="lin" valueType="num">
                                      <p:cBhvr>
                                        <p:cTn id="16" dur="1000" fill="hold"/>
                                        <p:tgtEl>
                                          <p:spTgt spid="38915">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7" dur="1000"/>
                                        <p:tgtEl>
                                          <p:spTgt spid="38915">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9" presetClass="entr" presetSubtype="0" fill="hold" nodeType="clickEffect">
                                  <p:stCondLst>
                                    <p:cond delay="0"/>
                                  </p:stCondLst>
                                  <p:childTnLst>
                                    <p:set>
                                      <p:cBhvr>
                                        <p:cTn id="21" dur="1" fill="hold">
                                          <p:stCondLst>
                                            <p:cond delay="0"/>
                                          </p:stCondLst>
                                        </p:cTn>
                                        <p:tgtEl>
                                          <p:spTgt spid="38915">
                                            <p:txEl>
                                              <p:pRg st="2" end="2"/>
                                            </p:txEl>
                                          </p:spTgt>
                                        </p:tgtEl>
                                        <p:attrNameLst>
                                          <p:attrName>style.visibility</p:attrName>
                                        </p:attrNameLst>
                                      </p:cBhvr>
                                      <p:to>
                                        <p:strVal val="visible"/>
                                      </p:to>
                                    </p:set>
                                    <p:anim calcmode="lin" valueType="num">
                                      <p:cBhvr>
                                        <p:cTn id="22" dur="1000" fill="hold"/>
                                        <p:tgtEl>
                                          <p:spTgt spid="38915">
                                            <p:txEl>
                                              <p:pRg st="2" end="2"/>
                                            </p:txEl>
                                          </p:spTgt>
                                        </p:tgtEl>
                                        <p:attrNameLst>
                                          <p:attrName>ppt_x</p:attrName>
                                        </p:attrNameLst>
                                      </p:cBhvr>
                                      <p:tavLst>
                                        <p:tav tm="0">
                                          <p:val>
                                            <p:strVal val="#ppt_x-.2"/>
                                          </p:val>
                                        </p:tav>
                                        <p:tav tm="100000">
                                          <p:val>
                                            <p:strVal val="#ppt_x"/>
                                          </p:val>
                                        </p:tav>
                                      </p:tavLst>
                                    </p:anim>
                                    <p:anim calcmode="lin" valueType="num">
                                      <p:cBhvr>
                                        <p:cTn id="23" dur="1000" fill="hold"/>
                                        <p:tgtEl>
                                          <p:spTgt spid="38915">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4" dur="1000"/>
                                        <p:tgtEl>
                                          <p:spTgt spid="3891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normAutofit fontScale="90000"/>
          </a:bodyPr>
          <a:lstStyle/>
          <a:p>
            <a:pPr fontAlgn="auto">
              <a:spcAft>
                <a:spcPts val="0"/>
              </a:spcAft>
              <a:defRPr/>
            </a:pPr>
            <a:r>
              <a:rPr lang="en-US" b="0" dirty="0" smtClean="0"/>
              <a:t>6.03 Progressive Training</a:t>
            </a:r>
          </a:p>
        </p:txBody>
      </p:sp>
      <p:sp>
        <p:nvSpPr>
          <p:cNvPr id="39939" name="Rectangle 3"/>
          <p:cNvSpPr>
            <a:spLocks noGrp="1" noChangeArrowheads="1"/>
          </p:cNvSpPr>
          <p:nvPr>
            <p:ph idx="1"/>
          </p:nvPr>
        </p:nvSpPr>
        <p:spPr>
          <a:xfrm>
            <a:off x="152400" y="1600200"/>
            <a:ext cx="8763000" cy="4530725"/>
          </a:xfrm>
        </p:spPr>
        <p:txBody>
          <a:bodyPr/>
          <a:lstStyle/>
          <a:p>
            <a:pPr marL="338138" indent="-338138" fontAlgn="auto">
              <a:lnSpc>
                <a:spcPct val="90000"/>
              </a:lnSpc>
              <a:spcAft>
                <a:spcPts val="0"/>
              </a:spcAft>
              <a:buClr>
                <a:srgbClr val="FFFF00"/>
              </a:buClr>
              <a:buSzPct val="80000"/>
              <a:defRPr/>
            </a:pPr>
            <a:r>
              <a:rPr lang="en-US" dirty="0" smtClean="0">
                <a:latin typeface="Arial" charset="0"/>
                <a:cs typeface="Arial" charset="0"/>
              </a:rPr>
              <a:t>Asp training teaches new skills in a progressive format going from basic skills to dynamic simulation.</a:t>
            </a:r>
          </a:p>
          <a:p>
            <a:pPr marL="801688" lvl="1" indent="-463550" fontAlgn="auto">
              <a:lnSpc>
                <a:spcPct val="90000"/>
              </a:lnSpc>
              <a:spcAft>
                <a:spcPts val="0"/>
              </a:spcAft>
              <a:buClrTx/>
              <a:buSzPct val="100000"/>
              <a:buFont typeface="+mj-lt"/>
              <a:buAutoNum type="arabicParenR"/>
              <a:defRPr/>
            </a:pPr>
            <a:r>
              <a:rPr lang="en-US" b="1" dirty="0" smtClean="0">
                <a:effectLst>
                  <a:outerShdw blurRad="38100" dist="38100" dir="2700000" algn="tl">
                    <a:srgbClr val="000000">
                      <a:alpha val="43137"/>
                    </a:srgbClr>
                  </a:outerShdw>
                </a:effectLst>
                <a:latin typeface="Arial" charset="0"/>
                <a:cs typeface="Arial" charset="0"/>
              </a:rPr>
              <a:t>Skill Discussion: </a:t>
            </a:r>
            <a:r>
              <a:rPr lang="en-US" dirty="0" smtClean="0">
                <a:latin typeface="Arial" charset="0"/>
                <a:cs typeface="Arial" charset="0"/>
              </a:rPr>
              <a:t>A overview of the technique and the environment in which it is used is explained.</a:t>
            </a:r>
          </a:p>
          <a:p>
            <a:pPr marL="801688" lvl="1" indent="-463550" fontAlgn="auto">
              <a:lnSpc>
                <a:spcPct val="90000"/>
              </a:lnSpc>
              <a:spcAft>
                <a:spcPts val="0"/>
              </a:spcAft>
              <a:buClrTx/>
              <a:buSzPct val="100000"/>
              <a:buFont typeface="+mj-lt"/>
              <a:buAutoNum type="arabicParenR"/>
              <a:defRPr/>
            </a:pPr>
            <a:r>
              <a:rPr lang="en-US" b="1" dirty="0" smtClean="0">
                <a:effectLst>
                  <a:outerShdw blurRad="38100" dist="38100" dir="2700000" algn="tl">
                    <a:srgbClr val="000000">
                      <a:alpha val="43137"/>
                    </a:srgbClr>
                  </a:outerShdw>
                </a:effectLst>
                <a:latin typeface="Arial" charset="0"/>
                <a:cs typeface="Arial" charset="0"/>
              </a:rPr>
              <a:t>Skill Demonstration: </a:t>
            </a:r>
            <a:r>
              <a:rPr lang="en-US" dirty="0" smtClean="0">
                <a:latin typeface="Arial" charset="0"/>
                <a:cs typeface="Arial" charset="0"/>
              </a:rPr>
              <a:t>The technique is demonstrated. </a:t>
            </a:r>
          </a:p>
          <a:p>
            <a:pPr marL="801688" lvl="1" indent="-463550" fontAlgn="auto">
              <a:lnSpc>
                <a:spcPct val="90000"/>
              </a:lnSpc>
              <a:spcAft>
                <a:spcPts val="0"/>
              </a:spcAft>
              <a:buClrTx/>
              <a:buSzPct val="100000"/>
              <a:buFont typeface="+mj-lt"/>
              <a:buAutoNum type="arabicParenR"/>
              <a:defRPr/>
            </a:pPr>
            <a:r>
              <a:rPr lang="en-US" b="1" dirty="0" smtClean="0">
                <a:effectLst>
                  <a:outerShdw blurRad="38100" dist="38100" dir="2700000" algn="tl">
                    <a:srgbClr val="000000">
                      <a:alpha val="43137"/>
                    </a:srgbClr>
                  </a:outerShdw>
                </a:effectLst>
                <a:latin typeface="Arial" charset="0"/>
                <a:cs typeface="Arial" charset="0"/>
              </a:rPr>
              <a:t>Skill practice: </a:t>
            </a:r>
            <a:r>
              <a:rPr lang="en-US" dirty="0" smtClean="0">
                <a:latin typeface="Arial" charset="0"/>
                <a:cs typeface="Arial" charset="0"/>
              </a:rPr>
              <a:t>The technique is repeated to mastery.</a:t>
            </a: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39939">
                                            <p:txEl>
                                              <p:pRg st="0" end="0"/>
                                            </p:txEl>
                                          </p:spTgt>
                                        </p:tgtEl>
                                        <p:attrNameLst>
                                          <p:attrName>style.visibility</p:attrName>
                                        </p:attrNameLst>
                                      </p:cBhvr>
                                      <p:to>
                                        <p:strVal val="visible"/>
                                      </p:to>
                                    </p:set>
                                    <p:animEffect transition="in" filter="fade">
                                      <p:cBhvr>
                                        <p:cTn id="7" dur="1000"/>
                                        <p:tgtEl>
                                          <p:spTgt spid="39939">
                                            <p:txEl>
                                              <p:pRg st="0" end="0"/>
                                            </p:txEl>
                                          </p:spTgt>
                                        </p:tgtEl>
                                      </p:cBhvr>
                                    </p:animEffect>
                                    <p:anim calcmode="lin" valueType="num">
                                      <p:cBhvr>
                                        <p:cTn id="8" dur="1000" fill="hold"/>
                                        <p:tgtEl>
                                          <p:spTgt spid="39939">
                                            <p:txEl>
                                              <p:pRg st="0" end="0"/>
                                            </p:txEl>
                                          </p:spTgt>
                                        </p:tgtEl>
                                        <p:attrNameLst>
                                          <p:attrName>ppt_x</p:attrName>
                                        </p:attrNameLst>
                                      </p:cBhvr>
                                      <p:tavLst>
                                        <p:tav tm="0">
                                          <p:val>
                                            <p:strVal val="#ppt_x"/>
                                          </p:val>
                                        </p:tav>
                                        <p:tav tm="100000">
                                          <p:val>
                                            <p:strVal val="#ppt_x"/>
                                          </p:val>
                                        </p:tav>
                                      </p:tavLst>
                                    </p:anim>
                                    <p:anim calcmode="lin" valueType="num">
                                      <p:cBhvr>
                                        <p:cTn id="9" dur="900" decel="100000" fill="hold"/>
                                        <p:tgtEl>
                                          <p:spTgt spid="39939">
                                            <p:txEl>
                                              <p:pRg st="0" end="0"/>
                                            </p:tx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9939">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29" presetClass="entr" presetSubtype="0" fill="hold" nodeType="clickEffect">
                                  <p:stCondLst>
                                    <p:cond delay="0"/>
                                  </p:stCondLst>
                                  <p:childTnLst>
                                    <p:set>
                                      <p:cBhvr>
                                        <p:cTn id="14" dur="1" fill="hold">
                                          <p:stCondLst>
                                            <p:cond delay="0"/>
                                          </p:stCondLst>
                                        </p:cTn>
                                        <p:tgtEl>
                                          <p:spTgt spid="39939">
                                            <p:txEl>
                                              <p:pRg st="1" end="1"/>
                                            </p:txEl>
                                          </p:spTgt>
                                        </p:tgtEl>
                                        <p:attrNameLst>
                                          <p:attrName>style.visibility</p:attrName>
                                        </p:attrNameLst>
                                      </p:cBhvr>
                                      <p:to>
                                        <p:strVal val="visible"/>
                                      </p:to>
                                    </p:set>
                                    <p:anim calcmode="lin" valueType="num">
                                      <p:cBhvr>
                                        <p:cTn id="15" dur="1000" fill="hold"/>
                                        <p:tgtEl>
                                          <p:spTgt spid="39939">
                                            <p:txEl>
                                              <p:pRg st="1" end="1"/>
                                            </p:txEl>
                                          </p:spTgt>
                                        </p:tgtEl>
                                        <p:attrNameLst>
                                          <p:attrName>ppt_x</p:attrName>
                                        </p:attrNameLst>
                                      </p:cBhvr>
                                      <p:tavLst>
                                        <p:tav tm="0">
                                          <p:val>
                                            <p:strVal val="#ppt_x-.2"/>
                                          </p:val>
                                        </p:tav>
                                        <p:tav tm="100000">
                                          <p:val>
                                            <p:strVal val="#ppt_x"/>
                                          </p:val>
                                        </p:tav>
                                      </p:tavLst>
                                    </p:anim>
                                    <p:anim calcmode="lin" valueType="num">
                                      <p:cBhvr>
                                        <p:cTn id="16" dur="1000" fill="hold"/>
                                        <p:tgtEl>
                                          <p:spTgt spid="39939">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7" dur="1000"/>
                                        <p:tgtEl>
                                          <p:spTgt spid="39939">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9" presetClass="entr" presetSubtype="0" fill="hold" nodeType="clickEffect">
                                  <p:stCondLst>
                                    <p:cond delay="0"/>
                                  </p:stCondLst>
                                  <p:childTnLst>
                                    <p:set>
                                      <p:cBhvr>
                                        <p:cTn id="21" dur="1" fill="hold">
                                          <p:stCondLst>
                                            <p:cond delay="0"/>
                                          </p:stCondLst>
                                        </p:cTn>
                                        <p:tgtEl>
                                          <p:spTgt spid="39939">
                                            <p:txEl>
                                              <p:pRg st="2" end="2"/>
                                            </p:txEl>
                                          </p:spTgt>
                                        </p:tgtEl>
                                        <p:attrNameLst>
                                          <p:attrName>style.visibility</p:attrName>
                                        </p:attrNameLst>
                                      </p:cBhvr>
                                      <p:to>
                                        <p:strVal val="visible"/>
                                      </p:to>
                                    </p:set>
                                    <p:anim calcmode="lin" valueType="num">
                                      <p:cBhvr>
                                        <p:cTn id="22" dur="1000" fill="hold"/>
                                        <p:tgtEl>
                                          <p:spTgt spid="39939">
                                            <p:txEl>
                                              <p:pRg st="2" end="2"/>
                                            </p:txEl>
                                          </p:spTgt>
                                        </p:tgtEl>
                                        <p:attrNameLst>
                                          <p:attrName>ppt_x</p:attrName>
                                        </p:attrNameLst>
                                      </p:cBhvr>
                                      <p:tavLst>
                                        <p:tav tm="0">
                                          <p:val>
                                            <p:strVal val="#ppt_x-.2"/>
                                          </p:val>
                                        </p:tav>
                                        <p:tav tm="100000">
                                          <p:val>
                                            <p:strVal val="#ppt_x"/>
                                          </p:val>
                                        </p:tav>
                                      </p:tavLst>
                                    </p:anim>
                                    <p:anim calcmode="lin" valueType="num">
                                      <p:cBhvr>
                                        <p:cTn id="23" dur="1000" fill="hold"/>
                                        <p:tgtEl>
                                          <p:spTgt spid="39939">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4" dur="1000"/>
                                        <p:tgtEl>
                                          <p:spTgt spid="39939">
                                            <p:txEl>
                                              <p:pRg st="2" end="2"/>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9" presetClass="entr" presetSubtype="0" fill="hold" nodeType="clickEffect">
                                  <p:stCondLst>
                                    <p:cond delay="0"/>
                                  </p:stCondLst>
                                  <p:childTnLst>
                                    <p:set>
                                      <p:cBhvr>
                                        <p:cTn id="28" dur="1" fill="hold">
                                          <p:stCondLst>
                                            <p:cond delay="0"/>
                                          </p:stCondLst>
                                        </p:cTn>
                                        <p:tgtEl>
                                          <p:spTgt spid="39939">
                                            <p:txEl>
                                              <p:pRg st="3" end="3"/>
                                            </p:txEl>
                                          </p:spTgt>
                                        </p:tgtEl>
                                        <p:attrNameLst>
                                          <p:attrName>style.visibility</p:attrName>
                                        </p:attrNameLst>
                                      </p:cBhvr>
                                      <p:to>
                                        <p:strVal val="visible"/>
                                      </p:to>
                                    </p:set>
                                    <p:anim calcmode="lin" valueType="num">
                                      <p:cBhvr>
                                        <p:cTn id="29" dur="1000" fill="hold"/>
                                        <p:tgtEl>
                                          <p:spTgt spid="39939">
                                            <p:txEl>
                                              <p:pRg st="3" end="3"/>
                                            </p:txEl>
                                          </p:spTgt>
                                        </p:tgtEl>
                                        <p:attrNameLst>
                                          <p:attrName>ppt_x</p:attrName>
                                        </p:attrNameLst>
                                      </p:cBhvr>
                                      <p:tavLst>
                                        <p:tav tm="0">
                                          <p:val>
                                            <p:strVal val="#ppt_x-.2"/>
                                          </p:val>
                                        </p:tav>
                                        <p:tav tm="100000">
                                          <p:val>
                                            <p:strVal val="#ppt_x"/>
                                          </p:val>
                                        </p:tav>
                                      </p:tavLst>
                                    </p:anim>
                                    <p:anim calcmode="lin" valueType="num">
                                      <p:cBhvr>
                                        <p:cTn id="30" dur="1000" fill="hold"/>
                                        <p:tgtEl>
                                          <p:spTgt spid="39939">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31" dur="1000"/>
                                        <p:tgtEl>
                                          <p:spTgt spid="3993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normAutofit fontScale="90000"/>
          </a:bodyPr>
          <a:lstStyle/>
          <a:p>
            <a:pPr fontAlgn="auto">
              <a:spcAft>
                <a:spcPts val="0"/>
              </a:spcAft>
              <a:defRPr/>
            </a:pPr>
            <a:r>
              <a:rPr lang="en-US" b="0" dirty="0" smtClean="0"/>
              <a:t>6.04 Practice Sequences</a:t>
            </a:r>
          </a:p>
        </p:txBody>
      </p:sp>
      <p:sp>
        <p:nvSpPr>
          <p:cNvPr id="40963" name="Rectangle 3"/>
          <p:cNvSpPr>
            <a:spLocks noGrp="1" noChangeArrowheads="1"/>
          </p:cNvSpPr>
          <p:nvPr>
            <p:ph idx="1"/>
          </p:nvPr>
        </p:nvSpPr>
        <p:spPr>
          <a:xfrm>
            <a:off x="152400" y="1600200"/>
            <a:ext cx="8763000" cy="4530725"/>
          </a:xfrm>
        </p:spPr>
        <p:txBody>
          <a:bodyPr/>
          <a:lstStyle/>
          <a:p>
            <a:pPr marL="338138" indent="-338138" fontAlgn="auto">
              <a:spcAft>
                <a:spcPts val="0"/>
              </a:spcAft>
              <a:buClr>
                <a:srgbClr val="FFFF00"/>
              </a:buClr>
              <a:buSzPct val="80000"/>
              <a:defRPr/>
            </a:pPr>
            <a:r>
              <a:rPr lang="en-US" sz="2800" dirty="0" smtClean="0">
                <a:latin typeface="Arial" charset="0"/>
                <a:cs typeface="Arial" charset="0"/>
              </a:rPr>
              <a:t>Techniques are taught using a four part progressive format to ensure that all participants gain competency during the session</a:t>
            </a:r>
          </a:p>
          <a:p>
            <a:pPr marL="338138" indent="-338138" fontAlgn="auto">
              <a:spcAft>
                <a:spcPts val="0"/>
              </a:spcAft>
              <a:buClr>
                <a:srgbClr val="FFFF00"/>
              </a:buClr>
              <a:buSzPct val="80000"/>
              <a:defRPr/>
            </a:pPr>
            <a:r>
              <a:rPr lang="en-US" sz="2800" dirty="0" smtClean="0">
                <a:latin typeface="Arial" charset="0"/>
                <a:cs typeface="Arial" charset="0"/>
              </a:rPr>
              <a:t>Structured to a set deliberate 8 strike pace:</a:t>
            </a:r>
          </a:p>
          <a:p>
            <a:pPr marL="744538" indent="-406400" fontAlgn="auto">
              <a:spcAft>
                <a:spcPts val="0"/>
              </a:spcAft>
              <a:buSzPct val="100000"/>
              <a:buFont typeface="+mj-lt"/>
              <a:buAutoNum type="arabicParenR"/>
              <a:defRPr/>
            </a:pPr>
            <a:r>
              <a:rPr lang="en-US" sz="2800" dirty="0" smtClean="0">
                <a:latin typeface="Arial" charset="0"/>
                <a:cs typeface="Arial" charset="0"/>
              </a:rPr>
              <a:t> </a:t>
            </a:r>
            <a:r>
              <a:rPr lang="en-US" sz="2800" b="1" dirty="0" smtClean="0">
                <a:effectLst>
                  <a:outerShdw blurRad="38100" dist="38100" dir="2700000" algn="tl">
                    <a:srgbClr val="000000">
                      <a:alpha val="43137"/>
                    </a:srgbClr>
                  </a:outerShdw>
                </a:effectLst>
                <a:latin typeface="Arial" charset="0"/>
                <a:cs typeface="Arial" charset="0"/>
              </a:rPr>
              <a:t>By the numbers: </a:t>
            </a:r>
            <a:r>
              <a:rPr lang="en-US" sz="2800" dirty="0" smtClean="0">
                <a:latin typeface="Arial" charset="0"/>
                <a:cs typeface="Arial" charset="0"/>
              </a:rPr>
              <a:t>1-2-3 to introduce the skill</a:t>
            </a:r>
          </a:p>
          <a:p>
            <a:pPr marL="744538" indent="-406400" fontAlgn="auto">
              <a:spcAft>
                <a:spcPts val="0"/>
              </a:spcAft>
              <a:buSzPct val="100000"/>
              <a:buFont typeface="+mj-lt"/>
              <a:buAutoNum type="arabicParenR"/>
              <a:defRPr/>
            </a:pPr>
            <a:r>
              <a:rPr lang="en-US" sz="2800" dirty="0" smtClean="0">
                <a:latin typeface="Arial" charset="0"/>
                <a:cs typeface="Arial" charset="0"/>
              </a:rPr>
              <a:t> </a:t>
            </a:r>
            <a:r>
              <a:rPr lang="en-US" sz="2800" b="1" dirty="0" smtClean="0">
                <a:effectLst>
                  <a:outerShdw blurRad="38100" dist="38100" dir="2700000" algn="tl">
                    <a:srgbClr val="000000">
                      <a:alpha val="43137"/>
                    </a:srgbClr>
                  </a:outerShdw>
                </a:effectLst>
                <a:latin typeface="Arial" charset="0"/>
                <a:cs typeface="Arial" charset="0"/>
              </a:rPr>
              <a:t>Slow to form: </a:t>
            </a:r>
            <a:r>
              <a:rPr lang="en-US" sz="2800" dirty="0" smtClean="0">
                <a:latin typeface="Arial" charset="0"/>
                <a:cs typeface="Arial" charset="0"/>
              </a:rPr>
              <a:t>4-5-6 to concentrate on the form</a:t>
            </a:r>
          </a:p>
          <a:p>
            <a:pPr marL="744538" indent="-406400" fontAlgn="auto">
              <a:spcAft>
                <a:spcPts val="0"/>
              </a:spcAft>
              <a:buSzPct val="100000"/>
              <a:buFont typeface="+mj-lt"/>
              <a:buAutoNum type="arabicParenR"/>
              <a:defRPr/>
            </a:pPr>
            <a:r>
              <a:rPr lang="en-US" sz="2800" dirty="0" smtClean="0">
                <a:latin typeface="Arial" charset="0"/>
                <a:cs typeface="Arial" charset="0"/>
              </a:rPr>
              <a:t> </a:t>
            </a:r>
            <a:r>
              <a:rPr lang="en-US" sz="2800" b="1" dirty="0" smtClean="0">
                <a:effectLst>
                  <a:outerShdw blurRad="38100" dist="38100" dir="2700000" algn="tl">
                    <a:srgbClr val="000000">
                      <a:alpha val="43137"/>
                    </a:srgbClr>
                  </a:outerShdw>
                </a:effectLst>
                <a:latin typeface="Arial" charset="0"/>
                <a:cs typeface="Arial" charset="0"/>
              </a:rPr>
              <a:t>Full speed and power: </a:t>
            </a:r>
            <a:r>
              <a:rPr lang="en-US" sz="2800" dirty="0" smtClean="0">
                <a:latin typeface="Arial" charset="0"/>
                <a:cs typeface="Arial" charset="0"/>
              </a:rPr>
              <a:t>7-8 add speed and      power</a:t>
            </a:r>
          </a:p>
          <a:p>
            <a:pPr marL="744538" indent="-406400" fontAlgn="auto">
              <a:spcAft>
                <a:spcPts val="0"/>
              </a:spcAft>
              <a:buSzPct val="100000"/>
              <a:buFont typeface="+mj-lt"/>
              <a:buAutoNum type="arabicParenR"/>
              <a:defRPr/>
            </a:pPr>
            <a:r>
              <a:rPr lang="en-US" sz="2800" dirty="0" smtClean="0">
                <a:latin typeface="Arial" charset="0"/>
                <a:cs typeface="Arial" charset="0"/>
              </a:rPr>
              <a:t> </a:t>
            </a:r>
            <a:r>
              <a:rPr lang="en-US" sz="2800" b="1" dirty="0" smtClean="0">
                <a:effectLst>
                  <a:outerShdw blurRad="38100" dist="38100" dir="2700000" algn="tl">
                    <a:srgbClr val="000000">
                      <a:alpha val="43137"/>
                    </a:srgbClr>
                  </a:outerShdw>
                </a:effectLst>
                <a:latin typeface="Arial" charset="0"/>
                <a:cs typeface="Arial" charset="0"/>
              </a:rPr>
              <a:t>Simulation:</a:t>
            </a:r>
            <a:r>
              <a:rPr lang="en-US" sz="2800" dirty="0" smtClean="0">
                <a:latin typeface="Arial" charset="0"/>
                <a:cs typeface="Arial" charset="0"/>
              </a:rPr>
              <a:t> Realism under stress</a:t>
            </a: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40963">
                                            <p:txEl>
                                              <p:pRg st="0" end="0"/>
                                            </p:txEl>
                                          </p:spTgt>
                                        </p:tgtEl>
                                        <p:attrNameLst>
                                          <p:attrName>style.visibility</p:attrName>
                                        </p:attrNameLst>
                                      </p:cBhvr>
                                      <p:to>
                                        <p:strVal val="visible"/>
                                      </p:to>
                                    </p:set>
                                    <p:animEffect transition="in" filter="fade">
                                      <p:cBhvr>
                                        <p:cTn id="7" dur="1000"/>
                                        <p:tgtEl>
                                          <p:spTgt spid="40963">
                                            <p:txEl>
                                              <p:pRg st="0" end="0"/>
                                            </p:txEl>
                                          </p:spTgt>
                                        </p:tgtEl>
                                      </p:cBhvr>
                                    </p:animEffect>
                                    <p:anim calcmode="lin" valueType="num">
                                      <p:cBhvr>
                                        <p:cTn id="8" dur="1000" fill="hold"/>
                                        <p:tgtEl>
                                          <p:spTgt spid="40963">
                                            <p:txEl>
                                              <p:pRg st="0" end="0"/>
                                            </p:txEl>
                                          </p:spTgt>
                                        </p:tgtEl>
                                        <p:attrNameLst>
                                          <p:attrName>ppt_x</p:attrName>
                                        </p:attrNameLst>
                                      </p:cBhvr>
                                      <p:tavLst>
                                        <p:tav tm="0">
                                          <p:val>
                                            <p:strVal val="#ppt_x"/>
                                          </p:val>
                                        </p:tav>
                                        <p:tav tm="100000">
                                          <p:val>
                                            <p:strVal val="#ppt_x"/>
                                          </p:val>
                                        </p:tav>
                                      </p:tavLst>
                                    </p:anim>
                                    <p:anim calcmode="lin" valueType="num">
                                      <p:cBhvr>
                                        <p:cTn id="9" dur="900" decel="100000" fill="hold"/>
                                        <p:tgtEl>
                                          <p:spTgt spid="40963">
                                            <p:txEl>
                                              <p:pRg st="0" end="0"/>
                                            </p:tx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0963">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nodeType="clickEffect">
                                  <p:stCondLst>
                                    <p:cond delay="0"/>
                                  </p:stCondLst>
                                  <p:childTnLst>
                                    <p:set>
                                      <p:cBhvr>
                                        <p:cTn id="14" dur="1" fill="hold">
                                          <p:stCondLst>
                                            <p:cond delay="0"/>
                                          </p:stCondLst>
                                        </p:cTn>
                                        <p:tgtEl>
                                          <p:spTgt spid="40963">
                                            <p:txEl>
                                              <p:pRg st="1" end="1"/>
                                            </p:txEl>
                                          </p:spTgt>
                                        </p:tgtEl>
                                        <p:attrNameLst>
                                          <p:attrName>style.visibility</p:attrName>
                                        </p:attrNameLst>
                                      </p:cBhvr>
                                      <p:to>
                                        <p:strVal val="visible"/>
                                      </p:to>
                                    </p:set>
                                    <p:animEffect transition="in" filter="fade">
                                      <p:cBhvr>
                                        <p:cTn id="15" dur="1000"/>
                                        <p:tgtEl>
                                          <p:spTgt spid="40963">
                                            <p:txEl>
                                              <p:pRg st="1" end="1"/>
                                            </p:txEl>
                                          </p:spTgt>
                                        </p:tgtEl>
                                      </p:cBhvr>
                                    </p:animEffect>
                                    <p:anim calcmode="lin" valueType="num">
                                      <p:cBhvr>
                                        <p:cTn id="16" dur="1000" fill="hold"/>
                                        <p:tgtEl>
                                          <p:spTgt spid="40963">
                                            <p:txEl>
                                              <p:pRg st="1" end="1"/>
                                            </p:txEl>
                                          </p:spTgt>
                                        </p:tgtEl>
                                        <p:attrNameLst>
                                          <p:attrName>ppt_x</p:attrName>
                                        </p:attrNameLst>
                                      </p:cBhvr>
                                      <p:tavLst>
                                        <p:tav tm="0">
                                          <p:val>
                                            <p:strVal val="#ppt_x"/>
                                          </p:val>
                                        </p:tav>
                                        <p:tav tm="100000">
                                          <p:val>
                                            <p:strVal val="#ppt_x"/>
                                          </p:val>
                                        </p:tav>
                                      </p:tavLst>
                                    </p:anim>
                                    <p:anim calcmode="lin" valueType="num">
                                      <p:cBhvr>
                                        <p:cTn id="17" dur="900" decel="100000" fill="hold"/>
                                        <p:tgtEl>
                                          <p:spTgt spid="40963">
                                            <p:txEl>
                                              <p:pRg st="1" end="1"/>
                                            </p:txEl>
                                          </p:spTgt>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40963">
                                            <p:txEl>
                                              <p:pRg st="1" end="1"/>
                                            </p:txEl>
                                          </p:spTgt>
                                        </p:tgtEl>
                                        <p:attrNameLst>
                                          <p:attrName>ppt_y</p:attrName>
                                        </p:attrNameLst>
                                      </p:cBhvr>
                                      <p:tavLst>
                                        <p:tav tm="0">
                                          <p:val>
                                            <p:strVal val="#ppt_y-.03"/>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9" presetClass="entr" presetSubtype="0" fill="hold" nodeType="clickEffect">
                                  <p:stCondLst>
                                    <p:cond delay="0"/>
                                  </p:stCondLst>
                                  <p:childTnLst>
                                    <p:set>
                                      <p:cBhvr>
                                        <p:cTn id="22" dur="1" fill="hold">
                                          <p:stCondLst>
                                            <p:cond delay="0"/>
                                          </p:stCondLst>
                                        </p:cTn>
                                        <p:tgtEl>
                                          <p:spTgt spid="40963">
                                            <p:txEl>
                                              <p:pRg st="2" end="2"/>
                                            </p:txEl>
                                          </p:spTgt>
                                        </p:tgtEl>
                                        <p:attrNameLst>
                                          <p:attrName>style.visibility</p:attrName>
                                        </p:attrNameLst>
                                      </p:cBhvr>
                                      <p:to>
                                        <p:strVal val="visible"/>
                                      </p:to>
                                    </p:set>
                                    <p:anim calcmode="lin" valueType="num">
                                      <p:cBhvr>
                                        <p:cTn id="23" dur="1000" fill="hold"/>
                                        <p:tgtEl>
                                          <p:spTgt spid="40963">
                                            <p:txEl>
                                              <p:pRg st="2" end="2"/>
                                            </p:txEl>
                                          </p:spTgt>
                                        </p:tgtEl>
                                        <p:attrNameLst>
                                          <p:attrName>ppt_x</p:attrName>
                                        </p:attrNameLst>
                                      </p:cBhvr>
                                      <p:tavLst>
                                        <p:tav tm="0">
                                          <p:val>
                                            <p:strVal val="#ppt_x-.2"/>
                                          </p:val>
                                        </p:tav>
                                        <p:tav tm="100000">
                                          <p:val>
                                            <p:strVal val="#ppt_x"/>
                                          </p:val>
                                        </p:tav>
                                      </p:tavLst>
                                    </p:anim>
                                    <p:anim calcmode="lin" valueType="num">
                                      <p:cBhvr>
                                        <p:cTn id="24" dur="1000" fill="hold"/>
                                        <p:tgtEl>
                                          <p:spTgt spid="40963">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5" dur="1000"/>
                                        <p:tgtEl>
                                          <p:spTgt spid="40963">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9" presetClass="entr" presetSubtype="0" fill="hold" nodeType="clickEffect">
                                  <p:stCondLst>
                                    <p:cond delay="0"/>
                                  </p:stCondLst>
                                  <p:childTnLst>
                                    <p:set>
                                      <p:cBhvr>
                                        <p:cTn id="29" dur="1" fill="hold">
                                          <p:stCondLst>
                                            <p:cond delay="0"/>
                                          </p:stCondLst>
                                        </p:cTn>
                                        <p:tgtEl>
                                          <p:spTgt spid="40963">
                                            <p:txEl>
                                              <p:pRg st="3" end="3"/>
                                            </p:txEl>
                                          </p:spTgt>
                                        </p:tgtEl>
                                        <p:attrNameLst>
                                          <p:attrName>style.visibility</p:attrName>
                                        </p:attrNameLst>
                                      </p:cBhvr>
                                      <p:to>
                                        <p:strVal val="visible"/>
                                      </p:to>
                                    </p:set>
                                    <p:anim calcmode="lin" valueType="num">
                                      <p:cBhvr>
                                        <p:cTn id="30" dur="1000" fill="hold"/>
                                        <p:tgtEl>
                                          <p:spTgt spid="40963">
                                            <p:txEl>
                                              <p:pRg st="3" end="3"/>
                                            </p:txEl>
                                          </p:spTgt>
                                        </p:tgtEl>
                                        <p:attrNameLst>
                                          <p:attrName>ppt_x</p:attrName>
                                        </p:attrNameLst>
                                      </p:cBhvr>
                                      <p:tavLst>
                                        <p:tav tm="0">
                                          <p:val>
                                            <p:strVal val="#ppt_x-.2"/>
                                          </p:val>
                                        </p:tav>
                                        <p:tav tm="100000">
                                          <p:val>
                                            <p:strVal val="#ppt_x"/>
                                          </p:val>
                                        </p:tav>
                                      </p:tavLst>
                                    </p:anim>
                                    <p:anim calcmode="lin" valueType="num">
                                      <p:cBhvr>
                                        <p:cTn id="31" dur="1000" fill="hold"/>
                                        <p:tgtEl>
                                          <p:spTgt spid="40963">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0963">
                                            <p:txEl>
                                              <p:pRg st="3" end="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9" presetClass="entr" presetSubtype="0" fill="hold" nodeType="clickEffect">
                                  <p:stCondLst>
                                    <p:cond delay="0"/>
                                  </p:stCondLst>
                                  <p:childTnLst>
                                    <p:set>
                                      <p:cBhvr>
                                        <p:cTn id="36" dur="1" fill="hold">
                                          <p:stCondLst>
                                            <p:cond delay="0"/>
                                          </p:stCondLst>
                                        </p:cTn>
                                        <p:tgtEl>
                                          <p:spTgt spid="40963">
                                            <p:txEl>
                                              <p:pRg st="4" end="4"/>
                                            </p:txEl>
                                          </p:spTgt>
                                        </p:tgtEl>
                                        <p:attrNameLst>
                                          <p:attrName>style.visibility</p:attrName>
                                        </p:attrNameLst>
                                      </p:cBhvr>
                                      <p:to>
                                        <p:strVal val="visible"/>
                                      </p:to>
                                    </p:set>
                                    <p:anim calcmode="lin" valueType="num">
                                      <p:cBhvr>
                                        <p:cTn id="37" dur="1000" fill="hold"/>
                                        <p:tgtEl>
                                          <p:spTgt spid="40963">
                                            <p:txEl>
                                              <p:pRg st="4" end="4"/>
                                            </p:txEl>
                                          </p:spTgt>
                                        </p:tgtEl>
                                        <p:attrNameLst>
                                          <p:attrName>ppt_x</p:attrName>
                                        </p:attrNameLst>
                                      </p:cBhvr>
                                      <p:tavLst>
                                        <p:tav tm="0">
                                          <p:val>
                                            <p:strVal val="#ppt_x-.2"/>
                                          </p:val>
                                        </p:tav>
                                        <p:tav tm="100000">
                                          <p:val>
                                            <p:strVal val="#ppt_x"/>
                                          </p:val>
                                        </p:tav>
                                      </p:tavLst>
                                    </p:anim>
                                    <p:anim calcmode="lin" valueType="num">
                                      <p:cBhvr>
                                        <p:cTn id="38" dur="1000" fill="hold"/>
                                        <p:tgtEl>
                                          <p:spTgt spid="40963">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39" dur="1000"/>
                                        <p:tgtEl>
                                          <p:spTgt spid="40963">
                                            <p:txEl>
                                              <p:pRg st="4" end="4"/>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29" presetClass="entr" presetSubtype="0" fill="hold" nodeType="clickEffect">
                                  <p:stCondLst>
                                    <p:cond delay="0"/>
                                  </p:stCondLst>
                                  <p:childTnLst>
                                    <p:set>
                                      <p:cBhvr>
                                        <p:cTn id="43" dur="1" fill="hold">
                                          <p:stCondLst>
                                            <p:cond delay="0"/>
                                          </p:stCondLst>
                                        </p:cTn>
                                        <p:tgtEl>
                                          <p:spTgt spid="40963">
                                            <p:txEl>
                                              <p:pRg st="5" end="5"/>
                                            </p:txEl>
                                          </p:spTgt>
                                        </p:tgtEl>
                                        <p:attrNameLst>
                                          <p:attrName>style.visibility</p:attrName>
                                        </p:attrNameLst>
                                      </p:cBhvr>
                                      <p:to>
                                        <p:strVal val="visible"/>
                                      </p:to>
                                    </p:set>
                                    <p:anim calcmode="lin" valueType="num">
                                      <p:cBhvr>
                                        <p:cTn id="44" dur="1000" fill="hold"/>
                                        <p:tgtEl>
                                          <p:spTgt spid="40963">
                                            <p:txEl>
                                              <p:pRg st="5" end="5"/>
                                            </p:txEl>
                                          </p:spTgt>
                                        </p:tgtEl>
                                        <p:attrNameLst>
                                          <p:attrName>ppt_x</p:attrName>
                                        </p:attrNameLst>
                                      </p:cBhvr>
                                      <p:tavLst>
                                        <p:tav tm="0">
                                          <p:val>
                                            <p:strVal val="#ppt_x-.2"/>
                                          </p:val>
                                        </p:tav>
                                        <p:tav tm="100000">
                                          <p:val>
                                            <p:strVal val="#ppt_x"/>
                                          </p:val>
                                        </p:tav>
                                      </p:tavLst>
                                    </p:anim>
                                    <p:anim calcmode="lin" valueType="num">
                                      <p:cBhvr>
                                        <p:cTn id="45" dur="1000" fill="hold"/>
                                        <p:tgtEl>
                                          <p:spTgt spid="40963">
                                            <p:txEl>
                                              <p:pRg st="5" end="5"/>
                                            </p:txEl>
                                          </p:spTgt>
                                        </p:tgtEl>
                                        <p:attrNameLst>
                                          <p:attrName>ppt_y</p:attrName>
                                        </p:attrNameLst>
                                      </p:cBhvr>
                                      <p:tavLst>
                                        <p:tav tm="0">
                                          <p:val>
                                            <p:strVal val="#ppt_y"/>
                                          </p:val>
                                        </p:tav>
                                        <p:tav tm="100000">
                                          <p:val>
                                            <p:strVal val="#ppt_y"/>
                                          </p:val>
                                        </p:tav>
                                      </p:tavLst>
                                    </p:anim>
                                    <p:animEffect transition="in" filter="wipe(right)" prLst="gradientSize: 0.1">
                                      <p:cBhvr>
                                        <p:cTn id="46" dur="1000"/>
                                        <p:tgtEl>
                                          <p:spTgt spid="4096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pPr fontAlgn="auto">
              <a:spcAft>
                <a:spcPts val="0"/>
              </a:spcAft>
              <a:defRPr/>
            </a:pPr>
            <a:r>
              <a:rPr lang="en-US" sz="5400" b="0" dirty="0" smtClean="0"/>
              <a:t>6.06 Drill Formations</a:t>
            </a:r>
          </a:p>
        </p:txBody>
      </p:sp>
      <p:sp>
        <p:nvSpPr>
          <p:cNvPr id="41987" name="Rectangle 3"/>
          <p:cNvSpPr>
            <a:spLocks noGrp="1" noChangeArrowheads="1"/>
          </p:cNvSpPr>
          <p:nvPr>
            <p:ph idx="1"/>
          </p:nvPr>
        </p:nvSpPr>
        <p:spPr/>
        <p:txBody>
          <a:bodyPr/>
          <a:lstStyle/>
          <a:p>
            <a:pPr marL="338138" indent="-338138" fontAlgn="auto">
              <a:lnSpc>
                <a:spcPct val="90000"/>
              </a:lnSpc>
              <a:spcAft>
                <a:spcPts val="0"/>
              </a:spcAft>
              <a:buClr>
                <a:srgbClr val="FFFF00"/>
              </a:buClr>
              <a:buSzPct val="80000"/>
              <a:defRPr/>
            </a:pPr>
            <a:r>
              <a:rPr lang="en-US" sz="2800" dirty="0" smtClean="0">
                <a:latin typeface="Arial" charset="0"/>
                <a:cs typeface="Arial" charset="0"/>
              </a:rPr>
              <a:t>Five basic formations</a:t>
            </a:r>
          </a:p>
          <a:p>
            <a:pPr marL="744538" lvl="1" indent="-406400" fontAlgn="auto">
              <a:lnSpc>
                <a:spcPct val="90000"/>
              </a:lnSpc>
              <a:spcAft>
                <a:spcPts val="0"/>
              </a:spcAft>
              <a:buClrTx/>
              <a:buSzPct val="100000"/>
              <a:buFont typeface="+mj-lt"/>
              <a:buAutoNum type="arabicParenR"/>
              <a:defRPr/>
            </a:pPr>
            <a:r>
              <a:rPr lang="en-US" sz="2400" b="1" dirty="0" smtClean="0">
                <a:effectLst>
                  <a:outerShdw blurRad="38100" dist="38100" dir="2700000" algn="tl">
                    <a:srgbClr val="000000">
                      <a:alpha val="43137"/>
                    </a:srgbClr>
                  </a:outerShdw>
                </a:effectLst>
                <a:latin typeface="Arial" charset="0"/>
                <a:cs typeface="Arial" charset="0"/>
              </a:rPr>
              <a:t>Line:</a:t>
            </a:r>
            <a:r>
              <a:rPr lang="en-US" sz="2400" dirty="0" smtClean="0">
                <a:latin typeface="Arial" charset="0"/>
                <a:cs typeface="Arial" charset="0"/>
              </a:rPr>
              <a:t> Two lines facing each other</a:t>
            </a:r>
          </a:p>
          <a:p>
            <a:pPr marL="744538" lvl="1" indent="-406400" fontAlgn="auto">
              <a:lnSpc>
                <a:spcPct val="90000"/>
              </a:lnSpc>
              <a:spcAft>
                <a:spcPts val="0"/>
              </a:spcAft>
              <a:buClrTx/>
              <a:buSzPct val="100000"/>
              <a:buFont typeface="+mj-lt"/>
              <a:buAutoNum type="arabicParenR"/>
              <a:defRPr/>
            </a:pPr>
            <a:r>
              <a:rPr lang="en-US" sz="2400" b="1" dirty="0" smtClean="0">
                <a:effectLst>
                  <a:outerShdw blurRad="38100" dist="38100" dir="2700000" algn="tl">
                    <a:srgbClr val="000000">
                      <a:alpha val="43137"/>
                    </a:srgbClr>
                  </a:outerShdw>
                </a:effectLst>
                <a:latin typeface="Arial" charset="0"/>
                <a:cs typeface="Arial" charset="0"/>
              </a:rPr>
              <a:t>Wheel:</a:t>
            </a:r>
            <a:r>
              <a:rPr lang="en-US" sz="2400" dirty="0" smtClean="0">
                <a:latin typeface="Arial" charset="0"/>
                <a:cs typeface="Arial" charset="0"/>
              </a:rPr>
              <a:t> Two circles, with one inner circle and one outer circle. Dynamic movement is added</a:t>
            </a:r>
          </a:p>
          <a:p>
            <a:pPr marL="744538" lvl="1" indent="-406400" fontAlgn="auto">
              <a:lnSpc>
                <a:spcPct val="90000"/>
              </a:lnSpc>
              <a:spcAft>
                <a:spcPts val="0"/>
              </a:spcAft>
              <a:buClrTx/>
              <a:buSzPct val="100000"/>
              <a:buFont typeface="+mj-lt"/>
              <a:buAutoNum type="arabicParenR"/>
              <a:defRPr/>
            </a:pPr>
            <a:r>
              <a:rPr lang="en-US" sz="2400" b="1" dirty="0" smtClean="0">
                <a:effectLst>
                  <a:outerShdw blurRad="38100" dist="38100" dir="2700000" algn="tl">
                    <a:srgbClr val="000000">
                      <a:alpha val="43137"/>
                    </a:srgbClr>
                  </a:outerShdw>
                </a:effectLst>
                <a:latin typeface="Arial" charset="0"/>
                <a:cs typeface="Arial" charset="0"/>
              </a:rPr>
              <a:t>Post:</a:t>
            </a:r>
            <a:r>
              <a:rPr lang="en-US" sz="2400" dirty="0" smtClean="0">
                <a:latin typeface="Arial" charset="0"/>
                <a:cs typeface="Arial" charset="0"/>
              </a:rPr>
              <a:t> Students perform a specified technique moving in a zigzag pattern between the bags</a:t>
            </a:r>
          </a:p>
          <a:p>
            <a:pPr marL="744538" lvl="1" indent="-406400" fontAlgn="auto">
              <a:lnSpc>
                <a:spcPct val="90000"/>
              </a:lnSpc>
              <a:spcAft>
                <a:spcPts val="0"/>
              </a:spcAft>
              <a:buClrTx/>
              <a:buSzPct val="100000"/>
              <a:buFont typeface="+mj-lt"/>
              <a:buAutoNum type="arabicParenR"/>
              <a:defRPr/>
            </a:pPr>
            <a:r>
              <a:rPr lang="en-US" sz="2400" b="1" dirty="0" smtClean="0">
                <a:effectLst>
                  <a:outerShdw blurRad="38100" dist="38100" dir="2700000" algn="tl">
                    <a:srgbClr val="000000">
                      <a:alpha val="43137"/>
                    </a:srgbClr>
                  </a:outerShdw>
                </a:effectLst>
                <a:latin typeface="Arial" charset="0"/>
                <a:cs typeface="Arial" charset="0"/>
              </a:rPr>
              <a:t>Circle:</a:t>
            </a:r>
            <a:r>
              <a:rPr lang="en-US" sz="2400" dirty="0" smtClean="0">
                <a:latin typeface="Arial" charset="0"/>
                <a:cs typeface="Arial" charset="0"/>
              </a:rPr>
              <a:t> A single student will enter a circle to perform techniques against bag holders or training suits</a:t>
            </a:r>
          </a:p>
          <a:p>
            <a:pPr marL="744538" lvl="1" indent="-406400" fontAlgn="auto">
              <a:lnSpc>
                <a:spcPct val="90000"/>
              </a:lnSpc>
              <a:spcAft>
                <a:spcPts val="0"/>
              </a:spcAft>
              <a:buClrTx/>
              <a:buSzPct val="100000"/>
              <a:buFont typeface="+mj-lt"/>
              <a:buAutoNum type="arabicParenR"/>
              <a:defRPr/>
            </a:pPr>
            <a:r>
              <a:rPr lang="en-US" sz="2400" b="1" dirty="0" smtClean="0">
                <a:effectLst>
                  <a:outerShdw blurRad="38100" dist="38100" dir="2700000" algn="tl">
                    <a:srgbClr val="000000">
                      <a:alpha val="43137"/>
                    </a:srgbClr>
                  </a:outerShdw>
                </a:effectLst>
                <a:latin typeface="Arial" charset="0"/>
                <a:cs typeface="Arial" charset="0"/>
              </a:rPr>
              <a:t>Three minute: </a:t>
            </a:r>
            <a:r>
              <a:rPr lang="en-US" sz="2400" dirty="0" smtClean="0">
                <a:latin typeface="Arial" charset="0"/>
                <a:cs typeface="Arial" charset="0"/>
              </a:rPr>
              <a:t>2 officers one with a bag and the other with a soft baton. The drill is run for 3 minutes with the subject being taken to the ground, stabilized and restrained</a:t>
            </a: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41987">
                                            <p:txEl>
                                              <p:pRg st="0" end="0"/>
                                            </p:txEl>
                                          </p:spTgt>
                                        </p:tgtEl>
                                        <p:attrNameLst>
                                          <p:attrName>style.visibility</p:attrName>
                                        </p:attrNameLst>
                                      </p:cBhvr>
                                      <p:to>
                                        <p:strVal val="visible"/>
                                      </p:to>
                                    </p:set>
                                    <p:animEffect transition="in" filter="fade">
                                      <p:cBhvr>
                                        <p:cTn id="7" dur="1000"/>
                                        <p:tgtEl>
                                          <p:spTgt spid="41987">
                                            <p:txEl>
                                              <p:pRg st="0" end="0"/>
                                            </p:txEl>
                                          </p:spTgt>
                                        </p:tgtEl>
                                      </p:cBhvr>
                                    </p:animEffect>
                                    <p:anim calcmode="lin" valueType="num">
                                      <p:cBhvr>
                                        <p:cTn id="8" dur="1000" fill="hold"/>
                                        <p:tgtEl>
                                          <p:spTgt spid="41987">
                                            <p:txEl>
                                              <p:pRg st="0" end="0"/>
                                            </p:txEl>
                                          </p:spTgt>
                                        </p:tgtEl>
                                        <p:attrNameLst>
                                          <p:attrName>ppt_x</p:attrName>
                                        </p:attrNameLst>
                                      </p:cBhvr>
                                      <p:tavLst>
                                        <p:tav tm="0">
                                          <p:val>
                                            <p:strVal val="#ppt_x"/>
                                          </p:val>
                                        </p:tav>
                                        <p:tav tm="100000">
                                          <p:val>
                                            <p:strVal val="#ppt_x"/>
                                          </p:val>
                                        </p:tav>
                                      </p:tavLst>
                                    </p:anim>
                                    <p:anim calcmode="lin" valueType="num">
                                      <p:cBhvr>
                                        <p:cTn id="9" dur="900" decel="100000" fill="hold"/>
                                        <p:tgtEl>
                                          <p:spTgt spid="41987">
                                            <p:txEl>
                                              <p:pRg st="0" end="0"/>
                                            </p:tx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1987">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29" presetClass="entr" presetSubtype="0" fill="hold" nodeType="clickEffect">
                                  <p:stCondLst>
                                    <p:cond delay="0"/>
                                  </p:stCondLst>
                                  <p:childTnLst>
                                    <p:set>
                                      <p:cBhvr>
                                        <p:cTn id="14" dur="1" fill="hold">
                                          <p:stCondLst>
                                            <p:cond delay="0"/>
                                          </p:stCondLst>
                                        </p:cTn>
                                        <p:tgtEl>
                                          <p:spTgt spid="41987">
                                            <p:txEl>
                                              <p:pRg st="1" end="1"/>
                                            </p:txEl>
                                          </p:spTgt>
                                        </p:tgtEl>
                                        <p:attrNameLst>
                                          <p:attrName>style.visibility</p:attrName>
                                        </p:attrNameLst>
                                      </p:cBhvr>
                                      <p:to>
                                        <p:strVal val="visible"/>
                                      </p:to>
                                    </p:set>
                                    <p:anim calcmode="lin" valueType="num">
                                      <p:cBhvr>
                                        <p:cTn id="15" dur="1000" fill="hold"/>
                                        <p:tgtEl>
                                          <p:spTgt spid="41987">
                                            <p:txEl>
                                              <p:pRg st="1" end="1"/>
                                            </p:txEl>
                                          </p:spTgt>
                                        </p:tgtEl>
                                        <p:attrNameLst>
                                          <p:attrName>ppt_x</p:attrName>
                                        </p:attrNameLst>
                                      </p:cBhvr>
                                      <p:tavLst>
                                        <p:tav tm="0">
                                          <p:val>
                                            <p:strVal val="#ppt_x-.2"/>
                                          </p:val>
                                        </p:tav>
                                        <p:tav tm="100000">
                                          <p:val>
                                            <p:strVal val="#ppt_x"/>
                                          </p:val>
                                        </p:tav>
                                      </p:tavLst>
                                    </p:anim>
                                    <p:anim calcmode="lin" valueType="num">
                                      <p:cBhvr>
                                        <p:cTn id="16" dur="1000" fill="hold"/>
                                        <p:tgtEl>
                                          <p:spTgt spid="41987">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7" dur="1000"/>
                                        <p:tgtEl>
                                          <p:spTgt spid="41987">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9" presetClass="entr" presetSubtype="0" fill="hold" nodeType="clickEffect">
                                  <p:stCondLst>
                                    <p:cond delay="0"/>
                                  </p:stCondLst>
                                  <p:childTnLst>
                                    <p:set>
                                      <p:cBhvr>
                                        <p:cTn id="21" dur="1" fill="hold">
                                          <p:stCondLst>
                                            <p:cond delay="0"/>
                                          </p:stCondLst>
                                        </p:cTn>
                                        <p:tgtEl>
                                          <p:spTgt spid="41987">
                                            <p:txEl>
                                              <p:pRg st="2" end="2"/>
                                            </p:txEl>
                                          </p:spTgt>
                                        </p:tgtEl>
                                        <p:attrNameLst>
                                          <p:attrName>style.visibility</p:attrName>
                                        </p:attrNameLst>
                                      </p:cBhvr>
                                      <p:to>
                                        <p:strVal val="visible"/>
                                      </p:to>
                                    </p:set>
                                    <p:anim calcmode="lin" valueType="num">
                                      <p:cBhvr>
                                        <p:cTn id="22" dur="1000" fill="hold"/>
                                        <p:tgtEl>
                                          <p:spTgt spid="41987">
                                            <p:txEl>
                                              <p:pRg st="2" end="2"/>
                                            </p:txEl>
                                          </p:spTgt>
                                        </p:tgtEl>
                                        <p:attrNameLst>
                                          <p:attrName>ppt_x</p:attrName>
                                        </p:attrNameLst>
                                      </p:cBhvr>
                                      <p:tavLst>
                                        <p:tav tm="0">
                                          <p:val>
                                            <p:strVal val="#ppt_x-.2"/>
                                          </p:val>
                                        </p:tav>
                                        <p:tav tm="100000">
                                          <p:val>
                                            <p:strVal val="#ppt_x"/>
                                          </p:val>
                                        </p:tav>
                                      </p:tavLst>
                                    </p:anim>
                                    <p:anim calcmode="lin" valueType="num">
                                      <p:cBhvr>
                                        <p:cTn id="23" dur="1000" fill="hold"/>
                                        <p:tgtEl>
                                          <p:spTgt spid="41987">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4" dur="1000"/>
                                        <p:tgtEl>
                                          <p:spTgt spid="41987">
                                            <p:txEl>
                                              <p:pRg st="2" end="2"/>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9" presetClass="entr" presetSubtype="0" fill="hold" nodeType="clickEffect">
                                  <p:stCondLst>
                                    <p:cond delay="0"/>
                                  </p:stCondLst>
                                  <p:childTnLst>
                                    <p:set>
                                      <p:cBhvr>
                                        <p:cTn id="28" dur="1" fill="hold">
                                          <p:stCondLst>
                                            <p:cond delay="0"/>
                                          </p:stCondLst>
                                        </p:cTn>
                                        <p:tgtEl>
                                          <p:spTgt spid="41987">
                                            <p:txEl>
                                              <p:pRg st="3" end="3"/>
                                            </p:txEl>
                                          </p:spTgt>
                                        </p:tgtEl>
                                        <p:attrNameLst>
                                          <p:attrName>style.visibility</p:attrName>
                                        </p:attrNameLst>
                                      </p:cBhvr>
                                      <p:to>
                                        <p:strVal val="visible"/>
                                      </p:to>
                                    </p:set>
                                    <p:anim calcmode="lin" valueType="num">
                                      <p:cBhvr>
                                        <p:cTn id="29" dur="1000" fill="hold"/>
                                        <p:tgtEl>
                                          <p:spTgt spid="41987">
                                            <p:txEl>
                                              <p:pRg st="3" end="3"/>
                                            </p:txEl>
                                          </p:spTgt>
                                        </p:tgtEl>
                                        <p:attrNameLst>
                                          <p:attrName>ppt_x</p:attrName>
                                        </p:attrNameLst>
                                      </p:cBhvr>
                                      <p:tavLst>
                                        <p:tav tm="0">
                                          <p:val>
                                            <p:strVal val="#ppt_x-.2"/>
                                          </p:val>
                                        </p:tav>
                                        <p:tav tm="100000">
                                          <p:val>
                                            <p:strVal val="#ppt_x"/>
                                          </p:val>
                                        </p:tav>
                                      </p:tavLst>
                                    </p:anim>
                                    <p:anim calcmode="lin" valueType="num">
                                      <p:cBhvr>
                                        <p:cTn id="30" dur="1000" fill="hold"/>
                                        <p:tgtEl>
                                          <p:spTgt spid="41987">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31" dur="1000"/>
                                        <p:tgtEl>
                                          <p:spTgt spid="41987">
                                            <p:txEl>
                                              <p:pRg st="3" end="3"/>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29" presetClass="entr" presetSubtype="0" fill="hold" nodeType="clickEffect">
                                  <p:stCondLst>
                                    <p:cond delay="0"/>
                                  </p:stCondLst>
                                  <p:childTnLst>
                                    <p:set>
                                      <p:cBhvr>
                                        <p:cTn id="35" dur="1" fill="hold">
                                          <p:stCondLst>
                                            <p:cond delay="0"/>
                                          </p:stCondLst>
                                        </p:cTn>
                                        <p:tgtEl>
                                          <p:spTgt spid="41987">
                                            <p:txEl>
                                              <p:pRg st="4" end="4"/>
                                            </p:txEl>
                                          </p:spTgt>
                                        </p:tgtEl>
                                        <p:attrNameLst>
                                          <p:attrName>style.visibility</p:attrName>
                                        </p:attrNameLst>
                                      </p:cBhvr>
                                      <p:to>
                                        <p:strVal val="visible"/>
                                      </p:to>
                                    </p:set>
                                    <p:anim calcmode="lin" valueType="num">
                                      <p:cBhvr>
                                        <p:cTn id="36" dur="1000" fill="hold"/>
                                        <p:tgtEl>
                                          <p:spTgt spid="41987">
                                            <p:txEl>
                                              <p:pRg st="4" end="4"/>
                                            </p:txEl>
                                          </p:spTgt>
                                        </p:tgtEl>
                                        <p:attrNameLst>
                                          <p:attrName>ppt_x</p:attrName>
                                        </p:attrNameLst>
                                      </p:cBhvr>
                                      <p:tavLst>
                                        <p:tav tm="0">
                                          <p:val>
                                            <p:strVal val="#ppt_x-.2"/>
                                          </p:val>
                                        </p:tav>
                                        <p:tav tm="100000">
                                          <p:val>
                                            <p:strVal val="#ppt_x"/>
                                          </p:val>
                                        </p:tav>
                                      </p:tavLst>
                                    </p:anim>
                                    <p:anim calcmode="lin" valueType="num">
                                      <p:cBhvr>
                                        <p:cTn id="37" dur="1000" fill="hold"/>
                                        <p:tgtEl>
                                          <p:spTgt spid="41987">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38" dur="1000"/>
                                        <p:tgtEl>
                                          <p:spTgt spid="41987">
                                            <p:txEl>
                                              <p:pRg st="4" end="4"/>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29" presetClass="entr" presetSubtype="0" fill="hold" nodeType="clickEffect">
                                  <p:stCondLst>
                                    <p:cond delay="0"/>
                                  </p:stCondLst>
                                  <p:childTnLst>
                                    <p:set>
                                      <p:cBhvr>
                                        <p:cTn id="42" dur="1" fill="hold">
                                          <p:stCondLst>
                                            <p:cond delay="0"/>
                                          </p:stCondLst>
                                        </p:cTn>
                                        <p:tgtEl>
                                          <p:spTgt spid="41987">
                                            <p:txEl>
                                              <p:pRg st="5" end="5"/>
                                            </p:txEl>
                                          </p:spTgt>
                                        </p:tgtEl>
                                        <p:attrNameLst>
                                          <p:attrName>style.visibility</p:attrName>
                                        </p:attrNameLst>
                                      </p:cBhvr>
                                      <p:to>
                                        <p:strVal val="visible"/>
                                      </p:to>
                                    </p:set>
                                    <p:anim calcmode="lin" valueType="num">
                                      <p:cBhvr>
                                        <p:cTn id="43" dur="1000" fill="hold"/>
                                        <p:tgtEl>
                                          <p:spTgt spid="41987">
                                            <p:txEl>
                                              <p:pRg st="5" end="5"/>
                                            </p:txEl>
                                          </p:spTgt>
                                        </p:tgtEl>
                                        <p:attrNameLst>
                                          <p:attrName>ppt_x</p:attrName>
                                        </p:attrNameLst>
                                      </p:cBhvr>
                                      <p:tavLst>
                                        <p:tav tm="0">
                                          <p:val>
                                            <p:strVal val="#ppt_x-.2"/>
                                          </p:val>
                                        </p:tav>
                                        <p:tav tm="100000">
                                          <p:val>
                                            <p:strVal val="#ppt_x"/>
                                          </p:val>
                                        </p:tav>
                                      </p:tavLst>
                                    </p:anim>
                                    <p:anim calcmode="lin" valueType="num">
                                      <p:cBhvr>
                                        <p:cTn id="44" dur="1000" fill="hold"/>
                                        <p:tgtEl>
                                          <p:spTgt spid="41987">
                                            <p:txEl>
                                              <p:pRg st="5" end="5"/>
                                            </p:txEl>
                                          </p:spTgt>
                                        </p:tgtEl>
                                        <p:attrNameLst>
                                          <p:attrName>ppt_y</p:attrName>
                                        </p:attrNameLst>
                                      </p:cBhvr>
                                      <p:tavLst>
                                        <p:tav tm="0">
                                          <p:val>
                                            <p:strVal val="#ppt_y"/>
                                          </p:val>
                                        </p:tav>
                                        <p:tav tm="100000">
                                          <p:val>
                                            <p:strVal val="#ppt_y"/>
                                          </p:val>
                                        </p:tav>
                                      </p:tavLst>
                                    </p:anim>
                                    <p:animEffect transition="in" filter="wipe(right)" prLst="gradientSize: 0.1">
                                      <p:cBhvr>
                                        <p:cTn id="45" dur="1000"/>
                                        <p:tgtEl>
                                          <p:spTgt spid="4198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pPr fontAlgn="auto">
              <a:spcAft>
                <a:spcPts val="0"/>
              </a:spcAft>
              <a:defRPr/>
            </a:pPr>
            <a:r>
              <a:rPr lang="en-US" sz="5400" b="0" dirty="0" smtClean="0"/>
              <a:t>6.07 Verbalization</a:t>
            </a:r>
          </a:p>
        </p:txBody>
      </p:sp>
      <p:sp>
        <p:nvSpPr>
          <p:cNvPr id="43011" name="Rectangle 3"/>
          <p:cNvSpPr>
            <a:spLocks noGrp="1" noChangeArrowheads="1"/>
          </p:cNvSpPr>
          <p:nvPr>
            <p:ph idx="1"/>
          </p:nvPr>
        </p:nvSpPr>
        <p:spPr/>
        <p:txBody>
          <a:bodyPr/>
          <a:lstStyle/>
          <a:p>
            <a:pPr marL="338138" indent="-338138" fontAlgn="auto">
              <a:lnSpc>
                <a:spcPct val="90000"/>
              </a:lnSpc>
              <a:spcAft>
                <a:spcPts val="0"/>
              </a:spcAft>
              <a:buClr>
                <a:srgbClr val="FFFF00"/>
              </a:buClr>
              <a:buSzPct val="80000"/>
              <a:defRPr/>
            </a:pPr>
            <a:r>
              <a:rPr lang="en-US" sz="2800" dirty="0" smtClean="0">
                <a:latin typeface="Arial" charset="0"/>
                <a:cs typeface="Arial" charset="0"/>
              </a:rPr>
              <a:t>The verbal exchange in any confrontation is very important. Verbalization practice during training is critical</a:t>
            </a:r>
          </a:p>
          <a:p>
            <a:pPr marL="338138" indent="-338138" fontAlgn="auto">
              <a:lnSpc>
                <a:spcPct val="90000"/>
              </a:lnSpc>
              <a:spcAft>
                <a:spcPts val="0"/>
              </a:spcAft>
              <a:buClr>
                <a:srgbClr val="FFFF00"/>
              </a:buClr>
              <a:buSzPct val="80000"/>
              <a:defRPr/>
            </a:pPr>
            <a:r>
              <a:rPr lang="en-US" sz="2800" dirty="0" smtClean="0">
                <a:latin typeface="Arial" charset="0"/>
                <a:cs typeface="Arial" charset="0"/>
              </a:rPr>
              <a:t>Verbalization helps the subject understand what is expected</a:t>
            </a:r>
          </a:p>
          <a:p>
            <a:pPr marL="338138" indent="-338138" fontAlgn="auto">
              <a:lnSpc>
                <a:spcPct val="90000"/>
              </a:lnSpc>
              <a:spcAft>
                <a:spcPts val="0"/>
              </a:spcAft>
              <a:buClr>
                <a:srgbClr val="FFFF00"/>
              </a:buClr>
              <a:buSzPct val="80000"/>
              <a:defRPr/>
            </a:pPr>
            <a:r>
              <a:rPr lang="en-US" sz="2800" dirty="0" smtClean="0">
                <a:latin typeface="Arial" charset="0"/>
                <a:cs typeface="Arial" charset="0"/>
              </a:rPr>
              <a:t>Verbalization also helps bystanders understand what the officer is trying to do. It turns bystanders into witnesses</a:t>
            </a:r>
          </a:p>
          <a:p>
            <a:pPr marL="338138" indent="-338138" fontAlgn="auto">
              <a:lnSpc>
                <a:spcPct val="90000"/>
              </a:lnSpc>
              <a:spcAft>
                <a:spcPts val="0"/>
              </a:spcAft>
              <a:buClr>
                <a:srgbClr val="FFFF00"/>
              </a:buClr>
              <a:buSzPct val="80000"/>
              <a:defRPr/>
            </a:pPr>
            <a:r>
              <a:rPr lang="en-US" sz="2800" dirty="0" smtClean="0">
                <a:latin typeface="Arial" charset="0"/>
                <a:cs typeface="Arial" charset="0"/>
              </a:rPr>
              <a:t>All verbalization should be documented in officers reports</a:t>
            </a:r>
          </a:p>
          <a:p>
            <a:pPr marL="609600" indent="-609600" fontAlgn="auto">
              <a:lnSpc>
                <a:spcPct val="90000"/>
              </a:lnSpc>
              <a:spcAft>
                <a:spcPts val="0"/>
              </a:spcAft>
              <a:buClr>
                <a:srgbClr val="FFFF00"/>
              </a:buClr>
              <a:buFont typeface="Wingdings" pitchFamily="2" charset="2"/>
              <a:buChar char="§"/>
              <a:defRPr/>
            </a:pPr>
            <a:endParaRPr lang="en-US" sz="2800" dirty="0" smtClean="0">
              <a:latin typeface="Arial" charset="0"/>
              <a:cs typeface="Arial" charset="0"/>
            </a:endParaRP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43011">
                                            <p:txEl>
                                              <p:pRg st="0" end="0"/>
                                            </p:txEl>
                                          </p:spTgt>
                                        </p:tgtEl>
                                        <p:attrNameLst>
                                          <p:attrName>style.visibility</p:attrName>
                                        </p:attrNameLst>
                                      </p:cBhvr>
                                      <p:to>
                                        <p:strVal val="visible"/>
                                      </p:to>
                                    </p:set>
                                    <p:animEffect transition="in" filter="fade">
                                      <p:cBhvr>
                                        <p:cTn id="7" dur="1000"/>
                                        <p:tgtEl>
                                          <p:spTgt spid="43011">
                                            <p:txEl>
                                              <p:pRg st="0" end="0"/>
                                            </p:txEl>
                                          </p:spTgt>
                                        </p:tgtEl>
                                      </p:cBhvr>
                                    </p:animEffect>
                                    <p:anim calcmode="lin" valueType="num">
                                      <p:cBhvr>
                                        <p:cTn id="8" dur="1000" fill="hold"/>
                                        <p:tgtEl>
                                          <p:spTgt spid="43011">
                                            <p:txEl>
                                              <p:pRg st="0" end="0"/>
                                            </p:txEl>
                                          </p:spTgt>
                                        </p:tgtEl>
                                        <p:attrNameLst>
                                          <p:attrName>ppt_x</p:attrName>
                                        </p:attrNameLst>
                                      </p:cBhvr>
                                      <p:tavLst>
                                        <p:tav tm="0">
                                          <p:val>
                                            <p:strVal val="#ppt_x"/>
                                          </p:val>
                                        </p:tav>
                                        <p:tav tm="100000">
                                          <p:val>
                                            <p:strVal val="#ppt_x"/>
                                          </p:val>
                                        </p:tav>
                                      </p:tavLst>
                                    </p:anim>
                                    <p:anim calcmode="lin" valueType="num">
                                      <p:cBhvr>
                                        <p:cTn id="9" dur="900" decel="100000" fill="hold"/>
                                        <p:tgtEl>
                                          <p:spTgt spid="43011">
                                            <p:txEl>
                                              <p:pRg st="0" end="0"/>
                                            </p:tx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3011">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nodeType="clickEffect">
                                  <p:stCondLst>
                                    <p:cond delay="0"/>
                                  </p:stCondLst>
                                  <p:childTnLst>
                                    <p:set>
                                      <p:cBhvr>
                                        <p:cTn id="14" dur="1" fill="hold">
                                          <p:stCondLst>
                                            <p:cond delay="0"/>
                                          </p:stCondLst>
                                        </p:cTn>
                                        <p:tgtEl>
                                          <p:spTgt spid="43011">
                                            <p:txEl>
                                              <p:pRg st="1" end="1"/>
                                            </p:txEl>
                                          </p:spTgt>
                                        </p:tgtEl>
                                        <p:attrNameLst>
                                          <p:attrName>style.visibility</p:attrName>
                                        </p:attrNameLst>
                                      </p:cBhvr>
                                      <p:to>
                                        <p:strVal val="visible"/>
                                      </p:to>
                                    </p:set>
                                    <p:animEffect transition="in" filter="fade">
                                      <p:cBhvr>
                                        <p:cTn id="15" dur="1000"/>
                                        <p:tgtEl>
                                          <p:spTgt spid="43011">
                                            <p:txEl>
                                              <p:pRg st="1" end="1"/>
                                            </p:txEl>
                                          </p:spTgt>
                                        </p:tgtEl>
                                      </p:cBhvr>
                                    </p:animEffect>
                                    <p:anim calcmode="lin" valueType="num">
                                      <p:cBhvr>
                                        <p:cTn id="16" dur="1000" fill="hold"/>
                                        <p:tgtEl>
                                          <p:spTgt spid="43011">
                                            <p:txEl>
                                              <p:pRg st="1" end="1"/>
                                            </p:txEl>
                                          </p:spTgt>
                                        </p:tgtEl>
                                        <p:attrNameLst>
                                          <p:attrName>ppt_x</p:attrName>
                                        </p:attrNameLst>
                                      </p:cBhvr>
                                      <p:tavLst>
                                        <p:tav tm="0">
                                          <p:val>
                                            <p:strVal val="#ppt_x"/>
                                          </p:val>
                                        </p:tav>
                                        <p:tav tm="100000">
                                          <p:val>
                                            <p:strVal val="#ppt_x"/>
                                          </p:val>
                                        </p:tav>
                                      </p:tavLst>
                                    </p:anim>
                                    <p:anim calcmode="lin" valueType="num">
                                      <p:cBhvr>
                                        <p:cTn id="17" dur="900" decel="100000" fill="hold"/>
                                        <p:tgtEl>
                                          <p:spTgt spid="43011">
                                            <p:txEl>
                                              <p:pRg st="1" end="1"/>
                                            </p:txEl>
                                          </p:spTgt>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43011">
                                            <p:txEl>
                                              <p:pRg st="1" end="1"/>
                                            </p:txEl>
                                          </p:spTgt>
                                        </p:tgtEl>
                                        <p:attrNameLst>
                                          <p:attrName>ppt_y</p:attrName>
                                        </p:attrNameLst>
                                      </p:cBhvr>
                                      <p:tavLst>
                                        <p:tav tm="0">
                                          <p:val>
                                            <p:strVal val="#ppt_y-.03"/>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7" presetClass="entr" presetSubtype="0" fill="hold" nodeType="clickEffect">
                                  <p:stCondLst>
                                    <p:cond delay="0"/>
                                  </p:stCondLst>
                                  <p:childTnLst>
                                    <p:set>
                                      <p:cBhvr>
                                        <p:cTn id="22" dur="1" fill="hold">
                                          <p:stCondLst>
                                            <p:cond delay="0"/>
                                          </p:stCondLst>
                                        </p:cTn>
                                        <p:tgtEl>
                                          <p:spTgt spid="43011">
                                            <p:txEl>
                                              <p:pRg st="2" end="2"/>
                                            </p:txEl>
                                          </p:spTgt>
                                        </p:tgtEl>
                                        <p:attrNameLst>
                                          <p:attrName>style.visibility</p:attrName>
                                        </p:attrNameLst>
                                      </p:cBhvr>
                                      <p:to>
                                        <p:strVal val="visible"/>
                                      </p:to>
                                    </p:set>
                                    <p:animEffect transition="in" filter="fade">
                                      <p:cBhvr>
                                        <p:cTn id="23" dur="1000"/>
                                        <p:tgtEl>
                                          <p:spTgt spid="43011">
                                            <p:txEl>
                                              <p:pRg st="2" end="2"/>
                                            </p:txEl>
                                          </p:spTgt>
                                        </p:tgtEl>
                                      </p:cBhvr>
                                    </p:animEffect>
                                    <p:anim calcmode="lin" valueType="num">
                                      <p:cBhvr>
                                        <p:cTn id="24" dur="1000" fill="hold"/>
                                        <p:tgtEl>
                                          <p:spTgt spid="43011">
                                            <p:txEl>
                                              <p:pRg st="2" end="2"/>
                                            </p:txEl>
                                          </p:spTgt>
                                        </p:tgtEl>
                                        <p:attrNameLst>
                                          <p:attrName>ppt_x</p:attrName>
                                        </p:attrNameLst>
                                      </p:cBhvr>
                                      <p:tavLst>
                                        <p:tav tm="0">
                                          <p:val>
                                            <p:strVal val="#ppt_x"/>
                                          </p:val>
                                        </p:tav>
                                        <p:tav tm="100000">
                                          <p:val>
                                            <p:strVal val="#ppt_x"/>
                                          </p:val>
                                        </p:tav>
                                      </p:tavLst>
                                    </p:anim>
                                    <p:anim calcmode="lin" valueType="num">
                                      <p:cBhvr>
                                        <p:cTn id="25" dur="900" decel="100000" fill="hold"/>
                                        <p:tgtEl>
                                          <p:spTgt spid="43011">
                                            <p:txEl>
                                              <p:pRg st="2" end="2"/>
                                            </p:txEl>
                                          </p:spTgt>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43011">
                                            <p:txEl>
                                              <p:pRg st="2" end="2"/>
                                            </p:txEl>
                                          </p:spTgt>
                                        </p:tgtEl>
                                        <p:attrNameLst>
                                          <p:attrName>ppt_y</p:attrName>
                                        </p:attrNameLst>
                                      </p:cBhvr>
                                      <p:tavLst>
                                        <p:tav tm="0">
                                          <p:val>
                                            <p:strVal val="#ppt_y-.03"/>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7" presetClass="entr" presetSubtype="0" fill="hold" nodeType="clickEffect">
                                  <p:stCondLst>
                                    <p:cond delay="0"/>
                                  </p:stCondLst>
                                  <p:childTnLst>
                                    <p:set>
                                      <p:cBhvr>
                                        <p:cTn id="30" dur="1" fill="hold">
                                          <p:stCondLst>
                                            <p:cond delay="0"/>
                                          </p:stCondLst>
                                        </p:cTn>
                                        <p:tgtEl>
                                          <p:spTgt spid="43011">
                                            <p:txEl>
                                              <p:pRg st="3" end="3"/>
                                            </p:txEl>
                                          </p:spTgt>
                                        </p:tgtEl>
                                        <p:attrNameLst>
                                          <p:attrName>style.visibility</p:attrName>
                                        </p:attrNameLst>
                                      </p:cBhvr>
                                      <p:to>
                                        <p:strVal val="visible"/>
                                      </p:to>
                                    </p:set>
                                    <p:animEffect transition="in" filter="fade">
                                      <p:cBhvr>
                                        <p:cTn id="31" dur="1000"/>
                                        <p:tgtEl>
                                          <p:spTgt spid="43011">
                                            <p:txEl>
                                              <p:pRg st="3" end="3"/>
                                            </p:txEl>
                                          </p:spTgt>
                                        </p:tgtEl>
                                      </p:cBhvr>
                                    </p:animEffect>
                                    <p:anim calcmode="lin" valueType="num">
                                      <p:cBhvr>
                                        <p:cTn id="32" dur="1000" fill="hold"/>
                                        <p:tgtEl>
                                          <p:spTgt spid="43011">
                                            <p:txEl>
                                              <p:pRg st="3" end="3"/>
                                            </p:txEl>
                                          </p:spTgt>
                                        </p:tgtEl>
                                        <p:attrNameLst>
                                          <p:attrName>ppt_x</p:attrName>
                                        </p:attrNameLst>
                                      </p:cBhvr>
                                      <p:tavLst>
                                        <p:tav tm="0">
                                          <p:val>
                                            <p:strVal val="#ppt_x"/>
                                          </p:val>
                                        </p:tav>
                                        <p:tav tm="100000">
                                          <p:val>
                                            <p:strVal val="#ppt_x"/>
                                          </p:val>
                                        </p:tav>
                                      </p:tavLst>
                                    </p:anim>
                                    <p:anim calcmode="lin" valueType="num">
                                      <p:cBhvr>
                                        <p:cTn id="33" dur="900" decel="100000" fill="hold"/>
                                        <p:tgtEl>
                                          <p:spTgt spid="43011">
                                            <p:txEl>
                                              <p:pRg st="3" end="3"/>
                                            </p:txEl>
                                          </p:spTgt>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43011">
                                            <p:txEl>
                                              <p:pRg st="3" end="3"/>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pPr eaLnBrk="1" fontAlgn="auto" hangingPunct="1">
              <a:spcAft>
                <a:spcPts val="0"/>
              </a:spcAft>
              <a:defRPr/>
            </a:pPr>
            <a:r>
              <a:rPr lang="en-US" sz="5400" b="0" dirty="0" smtClean="0"/>
              <a:t>6.08 Stances</a:t>
            </a:r>
          </a:p>
        </p:txBody>
      </p:sp>
      <p:sp>
        <p:nvSpPr>
          <p:cNvPr id="46083" name="Rectangle 3"/>
          <p:cNvSpPr>
            <a:spLocks noGrp="1" noChangeArrowheads="1"/>
          </p:cNvSpPr>
          <p:nvPr>
            <p:ph sz="half" idx="1"/>
          </p:nvPr>
        </p:nvSpPr>
        <p:spPr>
          <a:xfrm>
            <a:off x="228600" y="1371600"/>
            <a:ext cx="5410200" cy="5029200"/>
          </a:xfrm>
        </p:spPr>
        <p:txBody>
          <a:bodyPr>
            <a:normAutofit lnSpcReduction="10000"/>
          </a:bodyPr>
          <a:lstStyle/>
          <a:p>
            <a:pPr marL="225425" indent="-225425" eaLnBrk="1" fontAlgn="auto" hangingPunct="1">
              <a:lnSpc>
                <a:spcPct val="80000"/>
              </a:lnSpc>
              <a:spcAft>
                <a:spcPts val="0"/>
              </a:spcAft>
              <a:buClr>
                <a:srgbClr val="FFFF00"/>
              </a:buClr>
              <a:buSzPct val="80000"/>
              <a:defRPr/>
            </a:pPr>
            <a:r>
              <a:rPr lang="en-US" sz="1600" dirty="0" smtClean="0">
                <a:latin typeface="Arial" charset="0"/>
                <a:cs typeface="Arial" charset="0"/>
              </a:rPr>
              <a:t>Interview stance: Designed to be a natural, comfortable way for officers to stand all the time.</a:t>
            </a:r>
          </a:p>
          <a:p>
            <a:pPr marL="463550" indent="-238125" eaLnBrk="1" fontAlgn="auto" hangingPunct="1">
              <a:lnSpc>
                <a:spcPct val="80000"/>
              </a:lnSpc>
              <a:spcAft>
                <a:spcPts val="0"/>
              </a:spcAft>
              <a:buFont typeface="Wingdings" pitchFamily="2" charset="2"/>
              <a:buChar char="Ø"/>
              <a:defRPr/>
            </a:pPr>
            <a:r>
              <a:rPr lang="en-US" sz="1600" dirty="0" smtClean="0">
                <a:latin typeface="Arial" charset="0"/>
                <a:cs typeface="Arial" charset="0"/>
              </a:rPr>
              <a:t>PYRAMID concept </a:t>
            </a:r>
          </a:p>
          <a:p>
            <a:pPr marL="463550" indent="-238125" eaLnBrk="1" fontAlgn="auto" hangingPunct="1">
              <a:lnSpc>
                <a:spcPct val="80000"/>
              </a:lnSpc>
              <a:spcAft>
                <a:spcPts val="0"/>
              </a:spcAft>
              <a:buFont typeface="Wingdings" pitchFamily="2" charset="2"/>
              <a:buChar char="Ø"/>
              <a:defRPr/>
            </a:pPr>
            <a:r>
              <a:rPr lang="en-US" sz="1600" dirty="0" smtClean="0">
                <a:latin typeface="Arial" charset="0"/>
                <a:cs typeface="Arial" charset="0"/>
              </a:rPr>
              <a:t>Hands above the waist with the baton in the weapon hand</a:t>
            </a:r>
          </a:p>
          <a:p>
            <a:pPr marL="463550" indent="-238125" eaLnBrk="1" fontAlgn="auto" hangingPunct="1">
              <a:lnSpc>
                <a:spcPct val="80000"/>
              </a:lnSpc>
              <a:spcAft>
                <a:spcPts val="0"/>
              </a:spcAft>
              <a:buFont typeface="Wingdings" pitchFamily="2" charset="2"/>
              <a:buChar char="Ø"/>
              <a:defRPr/>
            </a:pPr>
            <a:r>
              <a:rPr lang="en-US" sz="1600" dirty="0" smtClean="0">
                <a:latin typeface="Arial" charset="0"/>
                <a:cs typeface="Arial" charset="0"/>
              </a:rPr>
              <a:t>Maintain safe separation of two arms length</a:t>
            </a:r>
          </a:p>
          <a:p>
            <a:pPr marL="463550" indent="-238125" eaLnBrk="1" fontAlgn="auto" hangingPunct="1">
              <a:lnSpc>
                <a:spcPct val="80000"/>
              </a:lnSpc>
              <a:spcAft>
                <a:spcPts val="0"/>
              </a:spcAft>
              <a:buFont typeface="Wingdings" pitchFamily="2" charset="2"/>
              <a:buChar char="Ø"/>
              <a:defRPr/>
            </a:pPr>
            <a:endParaRPr lang="en-US" sz="1600" dirty="0" smtClean="0">
              <a:latin typeface="Arial" charset="0"/>
              <a:cs typeface="Arial" charset="0"/>
            </a:endParaRPr>
          </a:p>
          <a:p>
            <a:pPr marL="225425" indent="-225425" eaLnBrk="1" fontAlgn="auto" hangingPunct="1">
              <a:lnSpc>
                <a:spcPct val="80000"/>
              </a:lnSpc>
              <a:spcAft>
                <a:spcPts val="0"/>
              </a:spcAft>
              <a:buClr>
                <a:srgbClr val="FFFF00"/>
              </a:buClr>
              <a:buSzPct val="80000"/>
              <a:defRPr/>
            </a:pPr>
            <a:r>
              <a:rPr lang="en-US" sz="1600" dirty="0" smtClean="0">
                <a:latin typeface="Arial" charset="0"/>
                <a:cs typeface="Arial" charset="0"/>
              </a:rPr>
              <a:t>Combat stance: Maximizes the availability of the baton while putting you in the best defensive position</a:t>
            </a:r>
          </a:p>
          <a:p>
            <a:pPr marL="463550" indent="-238125" eaLnBrk="1" fontAlgn="auto" hangingPunct="1">
              <a:lnSpc>
                <a:spcPct val="80000"/>
              </a:lnSpc>
              <a:spcAft>
                <a:spcPts val="0"/>
              </a:spcAft>
              <a:buFont typeface="Wingdings" pitchFamily="2" charset="2"/>
              <a:buChar char="Ø"/>
              <a:defRPr/>
            </a:pPr>
            <a:r>
              <a:rPr lang="en-US" sz="1600" dirty="0" smtClean="0">
                <a:latin typeface="Arial" charset="0"/>
                <a:cs typeface="Arial" charset="0"/>
              </a:rPr>
              <a:t>PYRAMID concept </a:t>
            </a:r>
          </a:p>
          <a:p>
            <a:pPr marL="463550" indent="-238125" eaLnBrk="1" fontAlgn="auto" hangingPunct="1">
              <a:lnSpc>
                <a:spcPct val="80000"/>
              </a:lnSpc>
              <a:spcAft>
                <a:spcPts val="0"/>
              </a:spcAft>
              <a:buFont typeface="Wingdings" pitchFamily="2" charset="2"/>
              <a:buChar char="Ø"/>
              <a:defRPr/>
            </a:pPr>
            <a:r>
              <a:rPr lang="en-US" sz="1600" dirty="0" smtClean="0">
                <a:latin typeface="Arial" charset="0"/>
                <a:cs typeface="Arial" charset="0"/>
              </a:rPr>
              <a:t>Commands are </a:t>
            </a:r>
            <a:r>
              <a:rPr lang="en-US" sz="1600" u="sng" dirty="0" smtClean="0">
                <a:effectLst>
                  <a:outerShdw blurRad="38100" dist="38100" dir="2700000" algn="tl">
                    <a:srgbClr val="000000">
                      <a:alpha val="43137"/>
                    </a:srgbClr>
                  </a:outerShdw>
                </a:effectLst>
                <a:latin typeface="Arial" charset="0"/>
                <a:cs typeface="Arial" charset="0"/>
              </a:rPr>
              <a:t>BACK stay BACK</a:t>
            </a:r>
          </a:p>
          <a:p>
            <a:pPr marL="463550" indent="-238125" eaLnBrk="1" fontAlgn="auto" hangingPunct="1">
              <a:lnSpc>
                <a:spcPct val="80000"/>
              </a:lnSpc>
              <a:spcAft>
                <a:spcPts val="0"/>
              </a:spcAft>
              <a:buFont typeface="Wingdings" pitchFamily="2" charset="2"/>
              <a:buChar char="Ø"/>
              <a:defRPr/>
            </a:pPr>
            <a:endParaRPr lang="en-US" sz="1600" u="sng" dirty="0" smtClean="0">
              <a:latin typeface="Arial" charset="0"/>
              <a:cs typeface="Arial" charset="0"/>
            </a:endParaRPr>
          </a:p>
          <a:p>
            <a:pPr marL="225425" indent="-225425" eaLnBrk="1" fontAlgn="auto" hangingPunct="1">
              <a:lnSpc>
                <a:spcPct val="80000"/>
              </a:lnSpc>
              <a:spcAft>
                <a:spcPts val="0"/>
              </a:spcAft>
              <a:buClr>
                <a:srgbClr val="FFFF00"/>
              </a:buClr>
              <a:buSzPct val="80000"/>
              <a:defRPr/>
            </a:pPr>
            <a:r>
              <a:rPr lang="en-US" sz="1600" dirty="0" smtClean="0">
                <a:latin typeface="Arial" charset="0"/>
                <a:cs typeface="Arial" charset="0"/>
              </a:rPr>
              <a:t>Reaction side: First line of defense (Checks or redirects assaults)</a:t>
            </a:r>
          </a:p>
          <a:p>
            <a:pPr marL="463550" lvl="2" indent="-238125" eaLnBrk="1" fontAlgn="auto" hangingPunct="1">
              <a:lnSpc>
                <a:spcPct val="80000"/>
              </a:lnSpc>
              <a:spcAft>
                <a:spcPts val="0"/>
              </a:spcAft>
              <a:buSzPct val="70000"/>
              <a:buFont typeface="Wingdings" pitchFamily="2" charset="2"/>
              <a:buChar char="Ø"/>
              <a:defRPr/>
            </a:pPr>
            <a:r>
              <a:rPr lang="en-US" sz="1400" dirty="0" smtClean="0">
                <a:latin typeface="Arial" charset="0"/>
                <a:cs typeface="Arial" charset="0"/>
              </a:rPr>
              <a:t>Hand is at eye level, arm at 45 angle</a:t>
            </a:r>
          </a:p>
          <a:p>
            <a:pPr marL="463550" lvl="2" indent="-238125" eaLnBrk="1" fontAlgn="auto" hangingPunct="1">
              <a:lnSpc>
                <a:spcPct val="80000"/>
              </a:lnSpc>
              <a:spcAft>
                <a:spcPts val="0"/>
              </a:spcAft>
              <a:buSzPct val="70000"/>
              <a:buFont typeface="Wingdings" pitchFamily="2" charset="2"/>
              <a:buChar char="Ø"/>
              <a:defRPr/>
            </a:pPr>
            <a:r>
              <a:rPr lang="en-US" sz="1400" dirty="0" smtClean="0">
                <a:latin typeface="Arial" charset="0"/>
                <a:cs typeface="Arial" charset="0"/>
              </a:rPr>
              <a:t>Used to create safe separation with the check and redirection</a:t>
            </a:r>
          </a:p>
          <a:p>
            <a:pPr marL="463550" lvl="2" indent="-238125" eaLnBrk="1" fontAlgn="auto" hangingPunct="1">
              <a:lnSpc>
                <a:spcPct val="80000"/>
              </a:lnSpc>
              <a:spcAft>
                <a:spcPts val="0"/>
              </a:spcAft>
              <a:buSzPct val="70000"/>
              <a:buFont typeface="Wingdings" pitchFamily="2" charset="2"/>
              <a:buChar char="Ø"/>
              <a:defRPr/>
            </a:pPr>
            <a:r>
              <a:rPr lang="en-US" sz="1400" dirty="0" smtClean="0">
                <a:latin typeface="Arial" charset="0"/>
                <a:cs typeface="Arial" charset="0"/>
              </a:rPr>
              <a:t>Command is</a:t>
            </a:r>
            <a:r>
              <a:rPr lang="en-US" sz="1400" dirty="0" smtClean="0">
                <a:effectLst>
                  <a:outerShdw blurRad="38100" dist="38100" dir="2700000" algn="tl">
                    <a:srgbClr val="000000">
                      <a:alpha val="43137"/>
                    </a:srgbClr>
                  </a:outerShdw>
                </a:effectLst>
                <a:latin typeface="Arial" charset="0"/>
                <a:cs typeface="Arial" charset="0"/>
              </a:rPr>
              <a:t> </a:t>
            </a:r>
            <a:r>
              <a:rPr lang="en-US" sz="1400" u="sng" dirty="0" smtClean="0">
                <a:effectLst>
                  <a:outerShdw blurRad="38100" dist="38100" dir="2700000" algn="tl">
                    <a:srgbClr val="000000">
                      <a:alpha val="43137"/>
                    </a:srgbClr>
                  </a:outerShdw>
                </a:effectLst>
                <a:latin typeface="Arial" charset="0"/>
                <a:cs typeface="Arial" charset="0"/>
              </a:rPr>
              <a:t>BACK</a:t>
            </a:r>
          </a:p>
          <a:p>
            <a:pPr marL="463550" lvl="2" indent="-238125" eaLnBrk="1" fontAlgn="auto" hangingPunct="1">
              <a:lnSpc>
                <a:spcPct val="80000"/>
              </a:lnSpc>
              <a:spcAft>
                <a:spcPts val="0"/>
              </a:spcAft>
              <a:buSzPct val="70000"/>
              <a:buFont typeface="Wingdings" pitchFamily="2" charset="2"/>
              <a:buChar char="Ø"/>
              <a:defRPr/>
            </a:pPr>
            <a:endParaRPr lang="en-US" sz="1400" u="sng" dirty="0" smtClean="0">
              <a:latin typeface="Arial" charset="0"/>
              <a:cs typeface="Arial" charset="0"/>
            </a:endParaRPr>
          </a:p>
          <a:p>
            <a:pPr marL="225425" indent="-225425" eaLnBrk="1" fontAlgn="auto" hangingPunct="1">
              <a:lnSpc>
                <a:spcPct val="80000"/>
              </a:lnSpc>
              <a:spcAft>
                <a:spcPts val="0"/>
              </a:spcAft>
              <a:buClr>
                <a:srgbClr val="FFFF00"/>
              </a:buClr>
              <a:buSzPct val="80000"/>
              <a:defRPr/>
            </a:pPr>
            <a:r>
              <a:rPr lang="en-US" sz="1600" dirty="0" smtClean="0">
                <a:latin typeface="Arial" charset="0"/>
                <a:cs typeface="Arial" charset="0"/>
              </a:rPr>
              <a:t>Weapon side: Weapon delivery system (Grips the baton, firearm or restraint)</a:t>
            </a:r>
            <a:endParaRPr lang="en-US" sz="1400" dirty="0" smtClean="0">
              <a:latin typeface="Arial" charset="0"/>
              <a:cs typeface="Arial" charset="0"/>
            </a:endParaRPr>
          </a:p>
          <a:p>
            <a:pPr marL="463550" lvl="2" indent="-238125" eaLnBrk="1" hangingPunct="1">
              <a:lnSpc>
                <a:spcPct val="80000"/>
              </a:lnSpc>
              <a:buSzPct val="70000"/>
              <a:buFont typeface="Wingdings" pitchFamily="2" charset="2"/>
              <a:buChar char="Ø"/>
              <a:defRPr/>
            </a:pPr>
            <a:r>
              <a:rPr lang="en-US" sz="1400" dirty="0" smtClean="0">
                <a:solidFill>
                  <a:srgbClr val="FF0000"/>
                </a:solidFill>
              </a:rPr>
              <a:t>Holds the restraints with a full hand grip</a:t>
            </a:r>
            <a:r>
              <a:rPr lang="en-US" sz="1400" dirty="0" smtClean="0"/>
              <a:t> at shoulder level,  arm at 45 angle </a:t>
            </a:r>
          </a:p>
          <a:p>
            <a:pPr marL="1485900" lvl="2" indent="-381000" eaLnBrk="1" fontAlgn="auto" hangingPunct="1">
              <a:lnSpc>
                <a:spcPct val="80000"/>
              </a:lnSpc>
              <a:spcAft>
                <a:spcPts val="0"/>
              </a:spcAft>
              <a:buClr>
                <a:srgbClr val="FFFF00"/>
              </a:buClr>
              <a:buFont typeface="Wingdings" pitchFamily="2" charset="2"/>
              <a:buChar char="q"/>
              <a:defRPr/>
            </a:pPr>
            <a:endParaRPr lang="en-US" sz="1600" dirty="0" smtClean="0">
              <a:solidFill>
                <a:srgbClr val="FFFF00"/>
              </a:solidFill>
              <a:latin typeface="Arial" charset="0"/>
              <a:cs typeface="Arial" charset="0"/>
            </a:endParaRPr>
          </a:p>
          <a:p>
            <a:pPr marL="1485900" lvl="2" indent="-381000" eaLnBrk="1" fontAlgn="auto" hangingPunct="1">
              <a:lnSpc>
                <a:spcPct val="80000"/>
              </a:lnSpc>
              <a:spcAft>
                <a:spcPts val="0"/>
              </a:spcAft>
              <a:buFont typeface="Wingdings" pitchFamily="2" charset="2"/>
              <a:buNone/>
              <a:defRPr/>
            </a:pPr>
            <a:endParaRPr lang="en-US" sz="1600" dirty="0" smtClean="0">
              <a:solidFill>
                <a:srgbClr val="FFFF00"/>
              </a:solidFill>
              <a:latin typeface="Arial" charset="0"/>
              <a:cs typeface="Arial" charset="0"/>
            </a:endParaRPr>
          </a:p>
        </p:txBody>
      </p:sp>
      <p:pic>
        <p:nvPicPr>
          <p:cNvPr id="7" name="Picture 4" descr="interview"/>
          <p:cNvPicPr>
            <a:picLocks noGrp="1" noChangeAspect="1" noChangeArrowheads="1"/>
          </p:cNvPicPr>
          <p:nvPr>
            <p:ph sz="half" idx="2"/>
          </p:nvPr>
        </p:nvPicPr>
        <p:blipFill>
          <a:blip r:embed="rId3"/>
          <a:srcRect/>
          <a:stretch>
            <a:fillRect/>
          </a:stretch>
        </p:blipFill>
        <p:spPr bwMode="auto">
          <a:xfrm>
            <a:off x="5715000" y="1371600"/>
            <a:ext cx="3276600" cy="2362200"/>
          </a:xfrm>
        </p:spPr>
      </p:pic>
      <p:pic>
        <p:nvPicPr>
          <p:cNvPr id="8" name="Picture 4" descr="combat"/>
          <p:cNvPicPr>
            <a:picLocks noChangeAspect="1" noChangeArrowheads="1"/>
          </p:cNvPicPr>
          <p:nvPr/>
        </p:nvPicPr>
        <p:blipFill>
          <a:blip r:embed="rId4"/>
          <a:stretch>
            <a:fillRect/>
          </a:stretch>
        </p:blipFill>
        <p:spPr bwMode="auto">
          <a:xfrm>
            <a:off x="5716041" y="3733800"/>
            <a:ext cx="3274517" cy="2667000"/>
          </a:xfrm>
          <a:prstGeom prst="rect">
            <a:avLst/>
          </a:prstGeom>
          <a:noFill/>
          <a:ln w="9525">
            <a:noFill/>
            <a:miter lim="800000"/>
            <a:headEnd/>
            <a:tailEnd/>
          </a:ln>
        </p:spPr>
      </p:pic>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46083">
                                            <p:txEl>
                                              <p:pRg st="0" end="0"/>
                                            </p:txEl>
                                          </p:spTgt>
                                        </p:tgtEl>
                                        <p:attrNameLst>
                                          <p:attrName>style.visibility</p:attrName>
                                        </p:attrNameLst>
                                      </p:cBhvr>
                                      <p:to>
                                        <p:strVal val="visible"/>
                                      </p:to>
                                    </p:set>
                                    <p:anim calcmode="lin" valueType="num">
                                      <p:cBhvr>
                                        <p:cTn id="7" dur="1000" fill="hold"/>
                                        <p:tgtEl>
                                          <p:spTgt spid="46083">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4608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46083">
                                            <p:txEl>
                                              <p:pRg st="0" end="0"/>
                                            </p:txEl>
                                          </p:spTgt>
                                        </p:tgtEl>
                                      </p:cBhvr>
                                    </p:animEffect>
                                  </p:childTnLst>
                                </p:cTn>
                              </p:par>
                              <p:par>
                                <p:cTn id="10" presetID="29" presetClass="entr" presetSubtype="0" fill="hold" nodeType="withEffect">
                                  <p:stCondLst>
                                    <p:cond delay="0"/>
                                  </p:stCondLst>
                                  <p:childTnLst>
                                    <p:set>
                                      <p:cBhvr>
                                        <p:cTn id="11" dur="1" fill="hold">
                                          <p:stCondLst>
                                            <p:cond delay="0"/>
                                          </p:stCondLst>
                                        </p:cTn>
                                        <p:tgtEl>
                                          <p:spTgt spid="46083">
                                            <p:txEl>
                                              <p:pRg st="1" end="1"/>
                                            </p:txEl>
                                          </p:spTgt>
                                        </p:tgtEl>
                                        <p:attrNameLst>
                                          <p:attrName>style.visibility</p:attrName>
                                        </p:attrNameLst>
                                      </p:cBhvr>
                                      <p:to>
                                        <p:strVal val="visible"/>
                                      </p:to>
                                    </p:set>
                                    <p:anim calcmode="lin" valueType="num">
                                      <p:cBhvr>
                                        <p:cTn id="12" dur="1000" fill="hold"/>
                                        <p:tgtEl>
                                          <p:spTgt spid="46083">
                                            <p:txEl>
                                              <p:pRg st="1" end="1"/>
                                            </p:txEl>
                                          </p:spTgt>
                                        </p:tgtEl>
                                        <p:attrNameLst>
                                          <p:attrName>ppt_x</p:attrName>
                                        </p:attrNameLst>
                                      </p:cBhvr>
                                      <p:tavLst>
                                        <p:tav tm="0">
                                          <p:val>
                                            <p:strVal val="#ppt_x-.2"/>
                                          </p:val>
                                        </p:tav>
                                        <p:tav tm="100000">
                                          <p:val>
                                            <p:strVal val="#ppt_x"/>
                                          </p:val>
                                        </p:tav>
                                      </p:tavLst>
                                    </p:anim>
                                    <p:anim calcmode="lin" valueType="num">
                                      <p:cBhvr>
                                        <p:cTn id="13" dur="1000" fill="hold"/>
                                        <p:tgtEl>
                                          <p:spTgt spid="46083">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4" dur="1000"/>
                                        <p:tgtEl>
                                          <p:spTgt spid="46083">
                                            <p:txEl>
                                              <p:pRg st="1" end="1"/>
                                            </p:txEl>
                                          </p:spTgt>
                                        </p:tgtEl>
                                      </p:cBhvr>
                                    </p:animEffect>
                                  </p:childTnLst>
                                </p:cTn>
                              </p:par>
                              <p:par>
                                <p:cTn id="15" presetID="29" presetClass="entr" presetSubtype="0" fill="hold" nodeType="withEffect">
                                  <p:stCondLst>
                                    <p:cond delay="0"/>
                                  </p:stCondLst>
                                  <p:childTnLst>
                                    <p:set>
                                      <p:cBhvr>
                                        <p:cTn id="16" dur="1" fill="hold">
                                          <p:stCondLst>
                                            <p:cond delay="0"/>
                                          </p:stCondLst>
                                        </p:cTn>
                                        <p:tgtEl>
                                          <p:spTgt spid="46083">
                                            <p:txEl>
                                              <p:pRg st="2" end="2"/>
                                            </p:txEl>
                                          </p:spTgt>
                                        </p:tgtEl>
                                        <p:attrNameLst>
                                          <p:attrName>style.visibility</p:attrName>
                                        </p:attrNameLst>
                                      </p:cBhvr>
                                      <p:to>
                                        <p:strVal val="visible"/>
                                      </p:to>
                                    </p:set>
                                    <p:anim calcmode="lin" valueType="num">
                                      <p:cBhvr>
                                        <p:cTn id="17" dur="1000" fill="hold"/>
                                        <p:tgtEl>
                                          <p:spTgt spid="46083">
                                            <p:txEl>
                                              <p:pRg st="2" end="2"/>
                                            </p:txEl>
                                          </p:spTgt>
                                        </p:tgtEl>
                                        <p:attrNameLst>
                                          <p:attrName>ppt_x</p:attrName>
                                        </p:attrNameLst>
                                      </p:cBhvr>
                                      <p:tavLst>
                                        <p:tav tm="0">
                                          <p:val>
                                            <p:strVal val="#ppt_x-.2"/>
                                          </p:val>
                                        </p:tav>
                                        <p:tav tm="100000">
                                          <p:val>
                                            <p:strVal val="#ppt_x"/>
                                          </p:val>
                                        </p:tav>
                                      </p:tavLst>
                                    </p:anim>
                                    <p:anim calcmode="lin" valueType="num">
                                      <p:cBhvr>
                                        <p:cTn id="18" dur="1000" fill="hold"/>
                                        <p:tgtEl>
                                          <p:spTgt spid="46083">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19" dur="1000"/>
                                        <p:tgtEl>
                                          <p:spTgt spid="46083">
                                            <p:txEl>
                                              <p:pRg st="2" end="2"/>
                                            </p:txEl>
                                          </p:spTgt>
                                        </p:tgtEl>
                                      </p:cBhvr>
                                    </p:animEffect>
                                  </p:childTnLst>
                                </p:cTn>
                              </p:par>
                              <p:par>
                                <p:cTn id="20" presetID="29" presetClass="entr" presetSubtype="0" fill="hold" nodeType="withEffect">
                                  <p:stCondLst>
                                    <p:cond delay="0"/>
                                  </p:stCondLst>
                                  <p:childTnLst>
                                    <p:set>
                                      <p:cBhvr>
                                        <p:cTn id="21" dur="1" fill="hold">
                                          <p:stCondLst>
                                            <p:cond delay="0"/>
                                          </p:stCondLst>
                                        </p:cTn>
                                        <p:tgtEl>
                                          <p:spTgt spid="46083">
                                            <p:txEl>
                                              <p:pRg st="3" end="3"/>
                                            </p:txEl>
                                          </p:spTgt>
                                        </p:tgtEl>
                                        <p:attrNameLst>
                                          <p:attrName>style.visibility</p:attrName>
                                        </p:attrNameLst>
                                      </p:cBhvr>
                                      <p:to>
                                        <p:strVal val="visible"/>
                                      </p:to>
                                    </p:set>
                                    <p:anim calcmode="lin" valueType="num">
                                      <p:cBhvr>
                                        <p:cTn id="22" dur="1000" fill="hold"/>
                                        <p:tgtEl>
                                          <p:spTgt spid="46083">
                                            <p:txEl>
                                              <p:pRg st="3" end="3"/>
                                            </p:txEl>
                                          </p:spTgt>
                                        </p:tgtEl>
                                        <p:attrNameLst>
                                          <p:attrName>ppt_x</p:attrName>
                                        </p:attrNameLst>
                                      </p:cBhvr>
                                      <p:tavLst>
                                        <p:tav tm="0">
                                          <p:val>
                                            <p:strVal val="#ppt_x-.2"/>
                                          </p:val>
                                        </p:tav>
                                        <p:tav tm="100000">
                                          <p:val>
                                            <p:strVal val="#ppt_x"/>
                                          </p:val>
                                        </p:tav>
                                      </p:tavLst>
                                    </p:anim>
                                    <p:anim calcmode="lin" valueType="num">
                                      <p:cBhvr>
                                        <p:cTn id="23" dur="1000" fill="hold"/>
                                        <p:tgtEl>
                                          <p:spTgt spid="46083">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24" dur="1000"/>
                                        <p:tgtEl>
                                          <p:spTgt spid="46083">
                                            <p:txEl>
                                              <p:pRg st="3" end="3"/>
                                            </p:txEl>
                                          </p:spTgt>
                                        </p:tgtEl>
                                      </p:cBhvr>
                                    </p:animEffect>
                                  </p:childTnLst>
                                </p:cTn>
                              </p:par>
                              <p:par>
                                <p:cTn id="25" presetID="5" presetClass="entr" presetSubtype="10" fill="hold"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checkerboard(across)">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29" presetClass="entr" presetSubtype="0" fill="hold" nodeType="clickEffect">
                                  <p:stCondLst>
                                    <p:cond delay="0"/>
                                  </p:stCondLst>
                                  <p:childTnLst>
                                    <p:set>
                                      <p:cBhvr>
                                        <p:cTn id="31" dur="1" fill="hold">
                                          <p:stCondLst>
                                            <p:cond delay="0"/>
                                          </p:stCondLst>
                                        </p:cTn>
                                        <p:tgtEl>
                                          <p:spTgt spid="46083">
                                            <p:txEl>
                                              <p:pRg st="5" end="5"/>
                                            </p:txEl>
                                          </p:spTgt>
                                        </p:tgtEl>
                                        <p:attrNameLst>
                                          <p:attrName>style.visibility</p:attrName>
                                        </p:attrNameLst>
                                      </p:cBhvr>
                                      <p:to>
                                        <p:strVal val="visible"/>
                                      </p:to>
                                    </p:set>
                                    <p:anim calcmode="lin" valueType="num">
                                      <p:cBhvr>
                                        <p:cTn id="32" dur="1000" fill="hold"/>
                                        <p:tgtEl>
                                          <p:spTgt spid="46083">
                                            <p:txEl>
                                              <p:pRg st="5" end="5"/>
                                            </p:txEl>
                                          </p:spTgt>
                                        </p:tgtEl>
                                        <p:attrNameLst>
                                          <p:attrName>ppt_x</p:attrName>
                                        </p:attrNameLst>
                                      </p:cBhvr>
                                      <p:tavLst>
                                        <p:tav tm="0">
                                          <p:val>
                                            <p:strVal val="#ppt_x-.2"/>
                                          </p:val>
                                        </p:tav>
                                        <p:tav tm="100000">
                                          <p:val>
                                            <p:strVal val="#ppt_x"/>
                                          </p:val>
                                        </p:tav>
                                      </p:tavLst>
                                    </p:anim>
                                    <p:anim calcmode="lin" valueType="num">
                                      <p:cBhvr>
                                        <p:cTn id="33" dur="1000" fill="hold"/>
                                        <p:tgtEl>
                                          <p:spTgt spid="46083">
                                            <p:txEl>
                                              <p:pRg st="5" end="5"/>
                                            </p:txEl>
                                          </p:spTgt>
                                        </p:tgtEl>
                                        <p:attrNameLst>
                                          <p:attrName>ppt_y</p:attrName>
                                        </p:attrNameLst>
                                      </p:cBhvr>
                                      <p:tavLst>
                                        <p:tav tm="0">
                                          <p:val>
                                            <p:strVal val="#ppt_y"/>
                                          </p:val>
                                        </p:tav>
                                        <p:tav tm="100000">
                                          <p:val>
                                            <p:strVal val="#ppt_y"/>
                                          </p:val>
                                        </p:tav>
                                      </p:tavLst>
                                    </p:anim>
                                    <p:animEffect transition="in" filter="wipe(right)" prLst="gradientSize: 0.1">
                                      <p:cBhvr>
                                        <p:cTn id="34" dur="1000"/>
                                        <p:tgtEl>
                                          <p:spTgt spid="46083">
                                            <p:txEl>
                                              <p:pRg st="5" end="5"/>
                                            </p:txEl>
                                          </p:spTgt>
                                        </p:tgtEl>
                                      </p:cBhvr>
                                    </p:animEffect>
                                  </p:childTnLst>
                                </p:cTn>
                              </p:par>
                              <p:par>
                                <p:cTn id="35" presetID="29" presetClass="entr" presetSubtype="0" fill="hold" nodeType="withEffect">
                                  <p:stCondLst>
                                    <p:cond delay="0"/>
                                  </p:stCondLst>
                                  <p:childTnLst>
                                    <p:set>
                                      <p:cBhvr>
                                        <p:cTn id="36" dur="1" fill="hold">
                                          <p:stCondLst>
                                            <p:cond delay="0"/>
                                          </p:stCondLst>
                                        </p:cTn>
                                        <p:tgtEl>
                                          <p:spTgt spid="46083">
                                            <p:txEl>
                                              <p:pRg st="6" end="6"/>
                                            </p:txEl>
                                          </p:spTgt>
                                        </p:tgtEl>
                                        <p:attrNameLst>
                                          <p:attrName>style.visibility</p:attrName>
                                        </p:attrNameLst>
                                      </p:cBhvr>
                                      <p:to>
                                        <p:strVal val="visible"/>
                                      </p:to>
                                    </p:set>
                                    <p:anim calcmode="lin" valueType="num">
                                      <p:cBhvr>
                                        <p:cTn id="37" dur="1000" fill="hold"/>
                                        <p:tgtEl>
                                          <p:spTgt spid="46083">
                                            <p:txEl>
                                              <p:pRg st="6" end="6"/>
                                            </p:txEl>
                                          </p:spTgt>
                                        </p:tgtEl>
                                        <p:attrNameLst>
                                          <p:attrName>ppt_x</p:attrName>
                                        </p:attrNameLst>
                                      </p:cBhvr>
                                      <p:tavLst>
                                        <p:tav tm="0">
                                          <p:val>
                                            <p:strVal val="#ppt_x-.2"/>
                                          </p:val>
                                        </p:tav>
                                        <p:tav tm="100000">
                                          <p:val>
                                            <p:strVal val="#ppt_x"/>
                                          </p:val>
                                        </p:tav>
                                      </p:tavLst>
                                    </p:anim>
                                    <p:anim calcmode="lin" valueType="num">
                                      <p:cBhvr>
                                        <p:cTn id="38" dur="1000" fill="hold"/>
                                        <p:tgtEl>
                                          <p:spTgt spid="46083">
                                            <p:txEl>
                                              <p:pRg st="6" end="6"/>
                                            </p:txEl>
                                          </p:spTgt>
                                        </p:tgtEl>
                                        <p:attrNameLst>
                                          <p:attrName>ppt_y</p:attrName>
                                        </p:attrNameLst>
                                      </p:cBhvr>
                                      <p:tavLst>
                                        <p:tav tm="0">
                                          <p:val>
                                            <p:strVal val="#ppt_y"/>
                                          </p:val>
                                        </p:tav>
                                        <p:tav tm="100000">
                                          <p:val>
                                            <p:strVal val="#ppt_y"/>
                                          </p:val>
                                        </p:tav>
                                      </p:tavLst>
                                    </p:anim>
                                    <p:animEffect transition="in" filter="wipe(right)" prLst="gradientSize: 0.1">
                                      <p:cBhvr>
                                        <p:cTn id="39" dur="1000"/>
                                        <p:tgtEl>
                                          <p:spTgt spid="46083">
                                            <p:txEl>
                                              <p:pRg st="6" end="6"/>
                                            </p:txEl>
                                          </p:spTgt>
                                        </p:tgtEl>
                                      </p:cBhvr>
                                    </p:animEffect>
                                  </p:childTnLst>
                                </p:cTn>
                              </p:par>
                              <p:par>
                                <p:cTn id="40" presetID="29" presetClass="entr" presetSubtype="0" fill="hold" nodeType="withEffect">
                                  <p:stCondLst>
                                    <p:cond delay="0"/>
                                  </p:stCondLst>
                                  <p:childTnLst>
                                    <p:set>
                                      <p:cBhvr>
                                        <p:cTn id="41" dur="1" fill="hold">
                                          <p:stCondLst>
                                            <p:cond delay="0"/>
                                          </p:stCondLst>
                                        </p:cTn>
                                        <p:tgtEl>
                                          <p:spTgt spid="46083">
                                            <p:txEl>
                                              <p:pRg st="7" end="7"/>
                                            </p:txEl>
                                          </p:spTgt>
                                        </p:tgtEl>
                                        <p:attrNameLst>
                                          <p:attrName>style.visibility</p:attrName>
                                        </p:attrNameLst>
                                      </p:cBhvr>
                                      <p:to>
                                        <p:strVal val="visible"/>
                                      </p:to>
                                    </p:set>
                                    <p:anim calcmode="lin" valueType="num">
                                      <p:cBhvr>
                                        <p:cTn id="42" dur="1000" fill="hold"/>
                                        <p:tgtEl>
                                          <p:spTgt spid="46083">
                                            <p:txEl>
                                              <p:pRg st="7" end="7"/>
                                            </p:txEl>
                                          </p:spTgt>
                                        </p:tgtEl>
                                        <p:attrNameLst>
                                          <p:attrName>ppt_x</p:attrName>
                                        </p:attrNameLst>
                                      </p:cBhvr>
                                      <p:tavLst>
                                        <p:tav tm="0">
                                          <p:val>
                                            <p:strVal val="#ppt_x-.2"/>
                                          </p:val>
                                        </p:tav>
                                        <p:tav tm="100000">
                                          <p:val>
                                            <p:strVal val="#ppt_x"/>
                                          </p:val>
                                        </p:tav>
                                      </p:tavLst>
                                    </p:anim>
                                    <p:anim calcmode="lin" valueType="num">
                                      <p:cBhvr>
                                        <p:cTn id="43" dur="1000" fill="hold"/>
                                        <p:tgtEl>
                                          <p:spTgt spid="46083">
                                            <p:txEl>
                                              <p:pRg st="7" end="7"/>
                                            </p:txEl>
                                          </p:spTgt>
                                        </p:tgtEl>
                                        <p:attrNameLst>
                                          <p:attrName>ppt_y</p:attrName>
                                        </p:attrNameLst>
                                      </p:cBhvr>
                                      <p:tavLst>
                                        <p:tav tm="0">
                                          <p:val>
                                            <p:strVal val="#ppt_y"/>
                                          </p:val>
                                        </p:tav>
                                        <p:tav tm="100000">
                                          <p:val>
                                            <p:strVal val="#ppt_y"/>
                                          </p:val>
                                        </p:tav>
                                      </p:tavLst>
                                    </p:anim>
                                    <p:animEffect transition="in" filter="wipe(right)" prLst="gradientSize: 0.1">
                                      <p:cBhvr>
                                        <p:cTn id="44" dur="1000"/>
                                        <p:tgtEl>
                                          <p:spTgt spid="46083">
                                            <p:txEl>
                                              <p:pRg st="7" end="7"/>
                                            </p:txEl>
                                          </p:spTgt>
                                        </p:tgtEl>
                                      </p:cBhvr>
                                    </p:animEffect>
                                  </p:childTnLst>
                                </p:cTn>
                              </p:par>
                              <p:par>
                                <p:cTn id="45" presetID="5" presetClass="entr" presetSubtype="10" fill="hold" nodeType="with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checkerboard(across)">
                                      <p:cBhvr>
                                        <p:cTn id="47" dur="500"/>
                                        <p:tgtEl>
                                          <p:spTgt spid="8"/>
                                        </p:tgtEl>
                                      </p:cBhvr>
                                    </p:animEffect>
                                  </p:childTnLst>
                                </p:cTn>
                              </p:par>
                            </p:childTnLst>
                          </p:cTn>
                        </p:par>
                      </p:childTnLst>
                    </p:cTn>
                  </p:par>
                  <p:par>
                    <p:cTn id="48" fill="hold">
                      <p:stCondLst>
                        <p:cond delay="indefinite"/>
                      </p:stCondLst>
                      <p:childTnLst>
                        <p:par>
                          <p:cTn id="49" fill="hold">
                            <p:stCondLst>
                              <p:cond delay="0"/>
                            </p:stCondLst>
                            <p:childTnLst>
                              <p:par>
                                <p:cTn id="50" presetID="37" presetClass="entr" presetSubtype="0" fill="hold" nodeType="clickEffect">
                                  <p:stCondLst>
                                    <p:cond delay="0"/>
                                  </p:stCondLst>
                                  <p:childTnLst>
                                    <p:set>
                                      <p:cBhvr>
                                        <p:cTn id="51" dur="1" fill="hold">
                                          <p:stCondLst>
                                            <p:cond delay="0"/>
                                          </p:stCondLst>
                                        </p:cTn>
                                        <p:tgtEl>
                                          <p:spTgt spid="46083">
                                            <p:txEl>
                                              <p:pRg st="9" end="9"/>
                                            </p:txEl>
                                          </p:spTgt>
                                        </p:tgtEl>
                                        <p:attrNameLst>
                                          <p:attrName>style.visibility</p:attrName>
                                        </p:attrNameLst>
                                      </p:cBhvr>
                                      <p:to>
                                        <p:strVal val="visible"/>
                                      </p:to>
                                    </p:set>
                                    <p:animEffect transition="in" filter="fade">
                                      <p:cBhvr>
                                        <p:cTn id="52" dur="1000"/>
                                        <p:tgtEl>
                                          <p:spTgt spid="46083">
                                            <p:txEl>
                                              <p:pRg st="9" end="9"/>
                                            </p:txEl>
                                          </p:spTgt>
                                        </p:tgtEl>
                                      </p:cBhvr>
                                    </p:animEffect>
                                    <p:anim calcmode="lin" valueType="num">
                                      <p:cBhvr>
                                        <p:cTn id="53" dur="1000" fill="hold"/>
                                        <p:tgtEl>
                                          <p:spTgt spid="46083">
                                            <p:txEl>
                                              <p:pRg st="9" end="9"/>
                                            </p:txEl>
                                          </p:spTgt>
                                        </p:tgtEl>
                                        <p:attrNameLst>
                                          <p:attrName>ppt_x</p:attrName>
                                        </p:attrNameLst>
                                      </p:cBhvr>
                                      <p:tavLst>
                                        <p:tav tm="0">
                                          <p:val>
                                            <p:strVal val="#ppt_x"/>
                                          </p:val>
                                        </p:tav>
                                        <p:tav tm="100000">
                                          <p:val>
                                            <p:strVal val="#ppt_x"/>
                                          </p:val>
                                        </p:tav>
                                      </p:tavLst>
                                    </p:anim>
                                    <p:anim calcmode="lin" valueType="num">
                                      <p:cBhvr>
                                        <p:cTn id="54" dur="900" decel="100000" fill="hold"/>
                                        <p:tgtEl>
                                          <p:spTgt spid="46083">
                                            <p:txEl>
                                              <p:pRg st="9" end="9"/>
                                            </p:txEl>
                                          </p:spTgt>
                                        </p:tgtEl>
                                        <p:attrNameLst>
                                          <p:attrName>ppt_y</p:attrName>
                                        </p:attrNameLst>
                                      </p:cBhvr>
                                      <p:tavLst>
                                        <p:tav tm="0">
                                          <p:val>
                                            <p:strVal val="#ppt_y+1"/>
                                          </p:val>
                                        </p:tav>
                                        <p:tav tm="100000">
                                          <p:val>
                                            <p:strVal val="#ppt_y-.03"/>
                                          </p:val>
                                        </p:tav>
                                      </p:tavLst>
                                    </p:anim>
                                    <p:anim calcmode="lin" valueType="num">
                                      <p:cBhvr>
                                        <p:cTn id="55" dur="100" accel="100000" fill="hold">
                                          <p:stCondLst>
                                            <p:cond delay="900"/>
                                          </p:stCondLst>
                                        </p:cTn>
                                        <p:tgtEl>
                                          <p:spTgt spid="46083">
                                            <p:txEl>
                                              <p:pRg st="9" end="9"/>
                                            </p:txEl>
                                          </p:spTgt>
                                        </p:tgtEl>
                                        <p:attrNameLst>
                                          <p:attrName>ppt_y</p:attrName>
                                        </p:attrNameLst>
                                      </p:cBhvr>
                                      <p:tavLst>
                                        <p:tav tm="0">
                                          <p:val>
                                            <p:strVal val="#ppt_y-.03"/>
                                          </p:val>
                                        </p:tav>
                                        <p:tav tm="100000">
                                          <p:val>
                                            <p:strVal val="#ppt_y"/>
                                          </p:val>
                                        </p:tav>
                                      </p:tavLst>
                                    </p:anim>
                                  </p:childTnLst>
                                </p:cTn>
                              </p:par>
                              <p:par>
                                <p:cTn id="56" presetID="37" presetClass="entr" presetSubtype="0" fill="hold" nodeType="withEffect">
                                  <p:stCondLst>
                                    <p:cond delay="0"/>
                                  </p:stCondLst>
                                  <p:childTnLst>
                                    <p:set>
                                      <p:cBhvr>
                                        <p:cTn id="57" dur="1" fill="hold">
                                          <p:stCondLst>
                                            <p:cond delay="0"/>
                                          </p:stCondLst>
                                        </p:cTn>
                                        <p:tgtEl>
                                          <p:spTgt spid="46083">
                                            <p:txEl>
                                              <p:pRg st="10" end="10"/>
                                            </p:txEl>
                                          </p:spTgt>
                                        </p:tgtEl>
                                        <p:attrNameLst>
                                          <p:attrName>style.visibility</p:attrName>
                                        </p:attrNameLst>
                                      </p:cBhvr>
                                      <p:to>
                                        <p:strVal val="visible"/>
                                      </p:to>
                                    </p:set>
                                    <p:animEffect transition="in" filter="fade">
                                      <p:cBhvr>
                                        <p:cTn id="58" dur="1000"/>
                                        <p:tgtEl>
                                          <p:spTgt spid="46083">
                                            <p:txEl>
                                              <p:pRg st="10" end="10"/>
                                            </p:txEl>
                                          </p:spTgt>
                                        </p:tgtEl>
                                      </p:cBhvr>
                                    </p:animEffect>
                                    <p:anim calcmode="lin" valueType="num">
                                      <p:cBhvr>
                                        <p:cTn id="59" dur="1000" fill="hold"/>
                                        <p:tgtEl>
                                          <p:spTgt spid="46083">
                                            <p:txEl>
                                              <p:pRg st="10" end="10"/>
                                            </p:txEl>
                                          </p:spTgt>
                                        </p:tgtEl>
                                        <p:attrNameLst>
                                          <p:attrName>ppt_x</p:attrName>
                                        </p:attrNameLst>
                                      </p:cBhvr>
                                      <p:tavLst>
                                        <p:tav tm="0">
                                          <p:val>
                                            <p:strVal val="#ppt_x"/>
                                          </p:val>
                                        </p:tav>
                                        <p:tav tm="100000">
                                          <p:val>
                                            <p:strVal val="#ppt_x"/>
                                          </p:val>
                                        </p:tav>
                                      </p:tavLst>
                                    </p:anim>
                                    <p:anim calcmode="lin" valueType="num">
                                      <p:cBhvr>
                                        <p:cTn id="60" dur="900" decel="100000" fill="hold"/>
                                        <p:tgtEl>
                                          <p:spTgt spid="46083">
                                            <p:txEl>
                                              <p:pRg st="10" end="10"/>
                                            </p:txEl>
                                          </p:spTgt>
                                        </p:tgtEl>
                                        <p:attrNameLst>
                                          <p:attrName>ppt_y</p:attrName>
                                        </p:attrNameLst>
                                      </p:cBhvr>
                                      <p:tavLst>
                                        <p:tav tm="0">
                                          <p:val>
                                            <p:strVal val="#ppt_y+1"/>
                                          </p:val>
                                        </p:tav>
                                        <p:tav tm="100000">
                                          <p:val>
                                            <p:strVal val="#ppt_y-.03"/>
                                          </p:val>
                                        </p:tav>
                                      </p:tavLst>
                                    </p:anim>
                                    <p:anim calcmode="lin" valueType="num">
                                      <p:cBhvr>
                                        <p:cTn id="61" dur="100" accel="100000" fill="hold">
                                          <p:stCondLst>
                                            <p:cond delay="900"/>
                                          </p:stCondLst>
                                        </p:cTn>
                                        <p:tgtEl>
                                          <p:spTgt spid="46083">
                                            <p:txEl>
                                              <p:pRg st="10" end="10"/>
                                            </p:txEl>
                                          </p:spTgt>
                                        </p:tgtEl>
                                        <p:attrNameLst>
                                          <p:attrName>ppt_y</p:attrName>
                                        </p:attrNameLst>
                                      </p:cBhvr>
                                      <p:tavLst>
                                        <p:tav tm="0">
                                          <p:val>
                                            <p:strVal val="#ppt_y-.03"/>
                                          </p:val>
                                        </p:tav>
                                        <p:tav tm="100000">
                                          <p:val>
                                            <p:strVal val="#ppt_y"/>
                                          </p:val>
                                        </p:tav>
                                      </p:tavLst>
                                    </p:anim>
                                  </p:childTnLst>
                                </p:cTn>
                              </p:par>
                              <p:par>
                                <p:cTn id="62" presetID="37" presetClass="entr" presetSubtype="0" fill="hold" nodeType="withEffect">
                                  <p:stCondLst>
                                    <p:cond delay="0"/>
                                  </p:stCondLst>
                                  <p:childTnLst>
                                    <p:set>
                                      <p:cBhvr>
                                        <p:cTn id="63" dur="1" fill="hold">
                                          <p:stCondLst>
                                            <p:cond delay="0"/>
                                          </p:stCondLst>
                                        </p:cTn>
                                        <p:tgtEl>
                                          <p:spTgt spid="46083">
                                            <p:txEl>
                                              <p:pRg st="11" end="11"/>
                                            </p:txEl>
                                          </p:spTgt>
                                        </p:tgtEl>
                                        <p:attrNameLst>
                                          <p:attrName>style.visibility</p:attrName>
                                        </p:attrNameLst>
                                      </p:cBhvr>
                                      <p:to>
                                        <p:strVal val="visible"/>
                                      </p:to>
                                    </p:set>
                                    <p:animEffect transition="in" filter="fade">
                                      <p:cBhvr>
                                        <p:cTn id="64" dur="1000"/>
                                        <p:tgtEl>
                                          <p:spTgt spid="46083">
                                            <p:txEl>
                                              <p:pRg st="11" end="11"/>
                                            </p:txEl>
                                          </p:spTgt>
                                        </p:tgtEl>
                                      </p:cBhvr>
                                    </p:animEffect>
                                    <p:anim calcmode="lin" valueType="num">
                                      <p:cBhvr>
                                        <p:cTn id="65" dur="1000" fill="hold"/>
                                        <p:tgtEl>
                                          <p:spTgt spid="46083">
                                            <p:txEl>
                                              <p:pRg st="11" end="11"/>
                                            </p:txEl>
                                          </p:spTgt>
                                        </p:tgtEl>
                                        <p:attrNameLst>
                                          <p:attrName>ppt_x</p:attrName>
                                        </p:attrNameLst>
                                      </p:cBhvr>
                                      <p:tavLst>
                                        <p:tav tm="0">
                                          <p:val>
                                            <p:strVal val="#ppt_x"/>
                                          </p:val>
                                        </p:tav>
                                        <p:tav tm="100000">
                                          <p:val>
                                            <p:strVal val="#ppt_x"/>
                                          </p:val>
                                        </p:tav>
                                      </p:tavLst>
                                    </p:anim>
                                    <p:anim calcmode="lin" valueType="num">
                                      <p:cBhvr>
                                        <p:cTn id="66" dur="900" decel="100000" fill="hold"/>
                                        <p:tgtEl>
                                          <p:spTgt spid="46083">
                                            <p:txEl>
                                              <p:pRg st="11" end="11"/>
                                            </p:txEl>
                                          </p:spTgt>
                                        </p:tgtEl>
                                        <p:attrNameLst>
                                          <p:attrName>ppt_y</p:attrName>
                                        </p:attrNameLst>
                                      </p:cBhvr>
                                      <p:tavLst>
                                        <p:tav tm="0">
                                          <p:val>
                                            <p:strVal val="#ppt_y+1"/>
                                          </p:val>
                                        </p:tav>
                                        <p:tav tm="100000">
                                          <p:val>
                                            <p:strVal val="#ppt_y-.03"/>
                                          </p:val>
                                        </p:tav>
                                      </p:tavLst>
                                    </p:anim>
                                    <p:anim calcmode="lin" valueType="num">
                                      <p:cBhvr>
                                        <p:cTn id="67" dur="100" accel="100000" fill="hold">
                                          <p:stCondLst>
                                            <p:cond delay="900"/>
                                          </p:stCondLst>
                                        </p:cTn>
                                        <p:tgtEl>
                                          <p:spTgt spid="46083">
                                            <p:txEl>
                                              <p:pRg st="11" end="11"/>
                                            </p:txEl>
                                          </p:spTgt>
                                        </p:tgtEl>
                                        <p:attrNameLst>
                                          <p:attrName>ppt_y</p:attrName>
                                        </p:attrNameLst>
                                      </p:cBhvr>
                                      <p:tavLst>
                                        <p:tav tm="0">
                                          <p:val>
                                            <p:strVal val="#ppt_y-.03"/>
                                          </p:val>
                                        </p:tav>
                                        <p:tav tm="100000">
                                          <p:val>
                                            <p:strVal val="#ppt_y"/>
                                          </p:val>
                                        </p:tav>
                                      </p:tavLst>
                                    </p:anim>
                                  </p:childTnLst>
                                </p:cTn>
                              </p:par>
                              <p:par>
                                <p:cTn id="68" presetID="37" presetClass="entr" presetSubtype="0" fill="hold" nodeType="withEffect">
                                  <p:stCondLst>
                                    <p:cond delay="0"/>
                                  </p:stCondLst>
                                  <p:childTnLst>
                                    <p:set>
                                      <p:cBhvr>
                                        <p:cTn id="69" dur="1" fill="hold">
                                          <p:stCondLst>
                                            <p:cond delay="0"/>
                                          </p:stCondLst>
                                        </p:cTn>
                                        <p:tgtEl>
                                          <p:spTgt spid="46083">
                                            <p:txEl>
                                              <p:pRg st="12" end="12"/>
                                            </p:txEl>
                                          </p:spTgt>
                                        </p:tgtEl>
                                        <p:attrNameLst>
                                          <p:attrName>style.visibility</p:attrName>
                                        </p:attrNameLst>
                                      </p:cBhvr>
                                      <p:to>
                                        <p:strVal val="visible"/>
                                      </p:to>
                                    </p:set>
                                    <p:animEffect transition="in" filter="fade">
                                      <p:cBhvr>
                                        <p:cTn id="70" dur="1000"/>
                                        <p:tgtEl>
                                          <p:spTgt spid="46083">
                                            <p:txEl>
                                              <p:pRg st="12" end="12"/>
                                            </p:txEl>
                                          </p:spTgt>
                                        </p:tgtEl>
                                      </p:cBhvr>
                                    </p:animEffect>
                                    <p:anim calcmode="lin" valueType="num">
                                      <p:cBhvr>
                                        <p:cTn id="71" dur="1000" fill="hold"/>
                                        <p:tgtEl>
                                          <p:spTgt spid="46083">
                                            <p:txEl>
                                              <p:pRg st="12" end="12"/>
                                            </p:txEl>
                                          </p:spTgt>
                                        </p:tgtEl>
                                        <p:attrNameLst>
                                          <p:attrName>ppt_x</p:attrName>
                                        </p:attrNameLst>
                                      </p:cBhvr>
                                      <p:tavLst>
                                        <p:tav tm="0">
                                          <p:val>
                                            <p:strVal val="#ppt_x"/>
                                          </p:val>
                                        </p:tav>
                                        <p:tav tm="100000">
                                          <p:val>
                                            <p:strVal val="#ppt_x"/>
                                          </p:val>
                                        </p:tav>
                                      </p:tavLst>
                                    </p:anim>
                                    <p:anim calcmode="lin" valueType="num">
                                      <p:cBhvr>
                                        <p:cTn id="72" dur="900" decel="100000" fill="hold"/>
                                        <p:tgtEl>
                                          <p:spTgt spid="46083">
                                            <p:txEl>
                                              <p:pRg st="12" end="12"/>
                                            </p:txEl>
                                          </p:spTgt>
                                        </p:tgtEl>
                                        <p:attrNameLst>
                                          <p:attrName>ppt_y</p:attrName>
                                        </p:attrNameLst>
                                      </p:cBhvr>
                                      <p:tavLst>
                                        <p:tav tm="0">
                                          <p:val>
                                            <p:strVal val="#ppt_y+1"/>
                                          </p:val>
                                        </p:tav>
                                        <p:tav tm="100000">
                                          <p:val>
                                            <p:strVal val="#ppt_y-.03"/>
                                          </p:val>
                                        </p:tav>
                                      </p:tavLst>
                                    </p:anim>
                                    <p:anim calcmode="lin" valueType="num">
                                      <p:cBhvr>
                                        <p:cTn id="73" dur="100" accel="100000" fill="hold">
                                          <p:stCondLst>
                                            <p:cond delay="900"/>
                                          </p:stCondLst>
                                        </p:cTn>
                                        <p:tgtEl>
                                          <p:spTgt spid="46083">
                                            <p:txEl>
                                              <p:pRg st="12" end="12"/>
                                            </p:txEl>
                                          </p:spTgt>
                                        </p:tgtEl>
                                        <p:attrNameLst>
                                          <p:attrName>ppt_y</p:attrName>
                                        </p:attrNameLst>
                                      </p:cBhvr>
                                      <p:tavLst>
                                        <p:tav tm="0">
                                          <p:val>
                                            <p:strVal val="#ppt_y-.03"/>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37" presetClass="entr" presetSubtype="0" fill="hold" nodeType="clickEffect">
                                  <p:stCondLst>
                                    <p:cond delay="0"/>
                                  </p:stCondLst>
                                  <p:childTnLst>
                                    <p:set>
                                      <p:cBhvr>
                                        <p:cTn id="77" dur="1" fill="hold">
                                          <p:stCondLst>
                                            <p:cond delay="0"/>
                                          </p:stCondLst>
                                        </p:cTn>
                                        <p:tgtEl>
                                          <p:spTgt spid="46083">
                                            <p:txEl>
                                              <p:pRg st="14" end="14"/>
                                            </p:txEl>
                                          </p:spTgt>
                                        </p:tgtEl>
                                        <p:attrNameLst>
                                          <p:attrName>style.visibility</p:attrName>
                                        </p:attrNameLst>
                                      </p:cBhvr>
                                      <p:to>
                                        <p:strVal val="visible"/>
                                      </p:to>
                                    </p:set>
                                    <p:animEffect transition="in" filter="fade">
                                      <p:cBhvr>
                                        <p:cTn id="78" dur="1000"/>
                                        <p:tgtEl>
                                          <p:spTgt spid="46083">
                                            <p:txEl>
                                              <p:pRg st="14" end="14"/>
                                            </p:txEl>
                                          </p:spTgt>
                                        </p:tgtEl>
                                      </p:cBhvr>
                                    </p:animEffect>
                                    <p:anim calcmode="lin" valueType="num">
                                      <p:cBhvr>
                                        <p:cTn id="79" dur="1000" fill="hold"/>
                                        <p:tgtEl>
                                          <p:spTgt spid="46083">
                                            <p:txEl>
                                              <p:pRg st="14" end="14"/>
                                            </p:txEl>
                                          </p:spTgt>
                                        </p:tgtEl>
                                        <p:attrNameLst>
                                          <p:attrName>ppt_x</p:attrName>
                                        </p:attrNameLst>
                                      </p:cBhvr>
                                      <p:tavLst>
                                        <p:tav tm="0">
                                          <p:val>
                                            <p:strVal val="#ppt_x"/>
                                          </p:val>
                                        </p:tav>
                                        <p:tav tm="100000">
                                          <p:val>
                                            <p:strVal val="#ppt_x"/>
                                          </p:val>
                                        </p:tav>
                                      </p:tavLst>
                                    </p:anim>
                                    <p:anim calcmode="lin" valueType="num">
                                      <p:cBhvr>
                                        <p:cTn id="80" dur="900" decel="100000" fill="hold"/>
                                        <p:tgtEl>
                                          <p:spTgt spid="46083">
                                            <p:txEl>
                                              <p:pRg st="14" end="14"/>
                                            </p:txEl>
                                          </p:spTgt>
                                        </p:tgtEl>
                                        <p:attrNameLst>
                                          <p:attrName>ppt_y</p:attrName>
                                        </p:attrNameLst>
                                      </p:cBhvr>
                                      <p:tavLst>
                                        <p:tav tm="0">
                                          <p:val>
                                            <p:strVal val="#ppt_y+1"/>
                                          </p:val>
                                        </p:tav>
                                        <p:tav tm="100000">
                                          <p:val>
                                            <p:strVal val="#ppt_y-.03"/>
                                          </p:val>
                                        </p:tav>
                                      </p:tavLst>
                                    </p:anim>
                                    <p:anim calcmode="lin" valueType="num">
                                      <p:cBhvr>
                                        <p:cTn id="81" dur="100" accel="100000" fill="hold">
                                          <p:stCondLst>
                                            <p:cond delay="900"/>
                                          </p:stCondLst>
                                        </p:cTn>
                                        <p:tgtEl>
                                          <p:spTgt spid="46083">
                                            <p:txEl>
                                              <p:pRg st="14" end="14"/>
                                            </p:txEl>
                                          </p:spTgt>
                                        </p:tgtEl>
                                        <p:attrNameLst>
                                          <p:attrName>ppt_y</p:attrName>
                                        </p:attrNameLst>
                                      </p:cBhvr>
                                      <p:tavLst>
                                        <p:tav tm="0">
                                          <p:val>
                                            <p:strVal val="#ppt_y-.03"/>
                                          </p:val>
                                        </p:tav>
                                        <p:tav tm="100000">
                                          <p:val>
                                            <p:strVal val="#ppt_y"/>
                                          </p:val>
                                        </p:tav>
                                      </p:tavLst>
                                    </p:anim>
                                  </p:childTnLst>
                                </p:cTn>
                              </p:par>
                              <p:par>
                                <p:cTn id="82" presetID="37" presetClass="entr" presetSubtype="0" fill="hold" nodeType="withEffect">
                                  <p:stCondLst>
                                    <p:cond delay="0"/>
                                  </p:stCondLst>
                                  <p:childTnLst>
                                    <p:set>
                                      <p:cBhvr>
                                        <p:cTn id="83" dur="1" fill="hold">
                                          <p:stCondLst>
                                            <p:cond delay="0"/>
                                          </p:stCondLst>
                                        </p:cTn>
                                        <p:tgtEl>
                                          <p:spTgt spid="46083">
                                            <p:txEl>
                                              <p:pRg st="15" end="15"/>
                                            </p:txEl>
                                          </p:spTgt>
                                        </p:tgtEl>
                                        <p:attrNameLst>
                                          <p:attrName>style.visibility</p:attrName>
                                        </p:attrNameLst>
                                      </p:cBhvr>
                                      <p:to>
                                        <p:strVal val="visible"/>
                                      </p:to>
                                    </p:set>
                                    <p:animEffect transition="in" filter="fade">
                                      <p:cBhvr>
                                        <p:cTn id="84" dur="1000"/>
                                        <p:tgtEl>
                                          <p:spTgt spid="46083">
                                            <p:txEl>
                                              <p:pRg st="15" end="15"/>
                                            </p:txEl>
                                          </p:spTgt>
                                        </p:tgtEl>
                                      </p:cBhvr>
                                    </p:animEffect>
                                    <p:anim calcmode="lin" valueType="num">
                                      <p:cBhvr>
                                        <p:cTn id="85" dur="1000" fill="hold"/>
                                        <p:tgtEl>
                                          <p:spTgt spid="46083">
                                            <p:txEl>
                                              <p:pRg st="15" end="15"/>
                                            </p:txEl>
                                          </p:spTgt>
                                        </p:tgtEl>
                                        <p:attrNameLst>
                                          <p:attrName>ppt_x</p:attrName>
                                        </p:attrNameLst>
                                      </p:cBhvr>
                                      <p:tavLst>
                                        <p:tav tm="0">
                                          <p:val>
                                            <p:strVal val="#ppt_x"/>
                                          </p:val>
                                        </p:tav>
                                        <p:tav tm="100000">
                                          <p:val>
                                            <p:strVal val="#ppt_x"/>
                                          </p:val>
                                        </p:tav>
                                      </p:tavLst>
                                    </p:anim>
                                    <p:anim calcmode="lin" valueType="num">
                                      <p:cBhvr>
                                        <p:cTn id="86" dur="900" decel="100000" fill="hold"/>
                                        <p:tgtEl>
                                          <p:spTgt spid="46083">
                                            <p:txEl>
                                              <p:pRg st="15" end="15"/>
                                            </p:txEl>
                                          </p:spTgt>
                                        </p:tgtEl>
                                        <p:attrNameLst>
                                          <p:attrName>ppt_y</p:attrName>
                                        </p:attrNameLst>
                                      </p:cBhvr>
                                      <p:tavLst>
                                        <p:tav tm="0">
                                          <p:val>
                                            <p:strVal val="#ppt_y+1"/>
                                          </p:val>
                                        </p:tav>
                                        <p:tav tm="100000">
                                          <p:val>
                                            <p:strVal val="#ppt_y-.03"/>
                                          </p:val>
                                        </p:tav>
                                      </p:tavLst>
                                    </p:anim>
                                    <p:anim calcmode="lin" valueType="num">
                                      <p:cBhvr>
                                        <p:cTn id="87" dur="100" accel="100000" fill="hold">
                                          <p:stCondLst>
                                            <p:cond delay="900"/>
                                          </p:stCondLst>
                                        </p:cTn>
                                        <p:tgtEl>
                                          <p:spTgt spid="46083">
                                            <p:txEl>
                                              <p:pRg st="15" end="15"/>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pPr fontAlgn="auto">
              <a:spcAft>
                <a:spcPts val="0"/>
              </a:spcAft>
              <a:defRPr/>
            </a:pPr>
            <a:r>
              <a:rPr lang="en-US" sz="5400" b="0" dirty="0" smtClean="0"/>
              <a:t>6.10 Safe Separation</a:t>
            </a:r>
          </a:p>
        </p:txBody>
      </p:sp>
      <p:sp>
        <p:nvSpPr>
          <p:cNvPr id="48131" name="Rectangle 3"/>
          <p:cNvSpPr>
            <a:spLocks noGrp="1" noChangeArrowheads="1"/>
          </p:cNvSpPr>
          <p:nvPr>
            <p:ph idx="1"/>
          </p:nvPr>
        </p:nvSpPr>
        <p:spPr/>
        <p:txBody>
          <a:bodyPr/>
          <a:lstStyle/>
          <a:p>
            <a:pPr marL="338138" indent="-338138" fontAlgn="auto">
              <a:lnSpc>
                <a:spcPct val="90000"/>
              </a:lnSpc>
              <a:spcAft>
                <a:spcPts val="0"/>
              </a:spcAft>
              <a:buClr>
                <a:srgbClr val="FFFF00"/>
              </a:buClr>
              <a:defRPr/>
            </a:pPr>
            <a:r>
              <a:rPr lang="en-US" sz="2800" dirty="0" smtClean="0">
                <a:latin typeface="Arial" charset="0"/>
                <a:cs typeface="Arial" charset="0"/>
              </a:rPr>
              <a:t>Separation of 2 arms length allows officers to deal with sudden assaults</a:t>
            </a:r>
          </a:p>
          <a:p>
            <a:pPr marL="338138" indent="-338138" fontAlgn="auto">
              <a:lnSpc>
                <a:spcPct val="90000"/>
              </a:lnSpc>
              <a:spcAft>
                <a:spcPts val="0"/>
              </a:spcAft>
              <a:buClr>
                <a:srgbClr val="FFFF00"/>
              </a:buClr>
              <a:defRPr/>
            </a:pPr>
            <a:r>
              <a:rPr lang="en-US" sz="2800" dirty="0" smtClean="0">
                <a:latin typeface="Arial" charset="0"/>
                <a:cs typeface="Arial" charset="0"/>
              </a:rPr>
              <a:t>To maintain separation officers must deal with the subjects momentum, re-establish distance, and if necessary strike </a:t>
            </a:r>
            <a:r>
              <a:rPr lang="en-US" sz="2800" u="sng" dirty="0" smtClean="0">
                <a:latin typeface="Arial" charset="0"/>
                <a:cs typeface="Arial" charset="0"/>
              </a:rPr>
              <a:t>MDS </a:t>
            </a:r>
          </a:p>
          <a:p>
            <a:pPr marL="338138" indent="-338138" fontAlgn="auto">
              <a:lnSpc>
                <a:spcPct val="90000"/>
              </a:lnSpc>
              <a:spcAft>
                <a:spcPts val="0"/>
              </a:spcAft>
              <a:buClr>
                <a:srgbClr val="FFFF00"/>
              </a:buClr>
              <a:defRPr/>
            </a:pPr>
            <a:r>
              <a:rPr lang="en-US" sz="2800" dirty="0" smtClean="0">
                <a:latin typeface="Arial" charset="0"/>
                <a:cs typeface="Arial" charset="0"/>
              </a:rPr>
              <a:t>Separation can be established by 2 techniques</a:t>
            </a:r>
          </a:p>
          <a:p>
            <a:pPr marL="801688" lvl="1" indent="-463550" fontAlgn="auto">
              <a:lnSpc>
                <a:spcPct val="90000"/>
              </a:lnSpc>
              <a:spcAft>
                <a:spcPts val="0"/>
              </a:spcAft>
              <a:buClrTx/>
              <a:buSzPct val="100000"/>
              <a:buFont typeface="+mj-lt"/>
              <a:buAutoNum type="arabicParenR"/>
              <a:defRPr/>
            </a:pPr>
            <a:r>
              <a:rPr lang="en-US" sz="2400" b="1" dirty="0" smtClean="0">
                <a:effectLst>
                  <a:outerShdw blurRad="38100" dist="38100" dir="2700000" algn="tl">
                    <a:srgbClr val="000000">
                      <a:alpha val="43137"/>
                    </a:srgbClr>
                  </a:outerShdw>
                </a:effectLst>
                <a:latin typeface="Arial" charset="0"/>
                <a:cs typeface="Arial" charset="0"/>
              </a:rPr>
              <a:t>Check:</a:t>
            </a:r>
            <a:r>
              <a:rPr lang="en-US" sz="2400" dirty="0" smtClean="0">
                <a:effectLst>
                  <a:outerShdw blurRad="38100" dist="38100" dir="2700000" algn="tl">
                    <a:srgbClr val="000000">
                      <a:alpha val="43137"/>
                    </a:srgbClr>
                  </a:outerShdw>
                </a:effectLst>
                <a:latin typeface="Arial" charset="0"/>
                <a:cs typeface="Arial" charset="0"/>
              </a:rPr>
              <a:t> </a:t>
            </a:r>
            <a:r>
              <a:rPr lang="en-US" sz="2400" dirty="0" smtClean="0">
                <a:latin typeface="Arial" charset="0"/>
                <a:cs typeface="Arial" charset="0"/>
              </a:rPr>
              <a:t>Stopping the forward movement of a subject</a:t>
            </a:r>
          </a:p>
          <a:p>
            <a:pPr marL="801688" lvl="1" indent="-463550" fontAlgn="auto">
              <a:lnSpc>
                <a:spcPct val="90000"/>
              </a:lnSpc>
              <a:spcAft>
                <a:spcPts val="0"/>
              </a:spcAft>
              <a:buClrTx/>
              <a:buSzPct val="100000"/>
              <a:buFont typeface="+mj-lt"/>
              <a:buAutoNum type="arabicParenR"/>
              <a:defRPr/>
            </a:pPr>
            <a:r>
              <a:rPr lang="en-US" sz="2400" b="1" dirty="0" smtClean="0">
                <a:effectLst>
                  <a:outerShdw blurRad="38100" dist="38100" dir="2700000" algn="tl">
                    <a:srgbClr val="000000">
                      <a:alpha val="43137"/>
                    </a:srgbClr>
                  </a:outerShdw>
                </a:effectLst>
                <a:latin typeface="Arial" charset="0"/>
                <a:cs typeface="Arial" charset="0"/>
              </a:rPr>
              <a:t>Redirect: </a:t>
            </a:r>
            <a:r>
              <a:rPr lang="en-US" sz="2400" dirty="0" smtClean="0">
                <a:latin typeface="Arial" charset="0"/>
                <a:cs typeface="Arial" charset="0"/>
              </a:rPr>
              <a:t>To control and change the direction of a subjects attack</a:t>
            </a: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48131">
                                            <p:txEl>
                                              <p:pRg st="0" end="0"/>
                                            </p:txEl>
                                          </p:spTgt>
                                        </p:tgtEl>
                                        <p:attrNameLst>
                                          <p:attrName>style.visibility</p:attrName>
                                        </p:attrNameLst>
                                      </p:cBhvr>
                                      <p:to>
                                        <p:strVal val="visible"/>
                                      </p:to>
                                    </p:set>
                                    <p:animEffect transition="in" filter="fade">
                                      <p:cBhvr>
                                        <p:cTn id="7" dur="1000"/>
                                        <p:tgtEl>
                                          <p:spTgt spid="48131">
                                            <p:txEl>
                                              <p:pRg st="0" end="0"/>
                                            </p:txEl>
                                          </p:spTgt>
                                        </p:tgtEl>
                                      </p:cBhvr>
                                    </p:animEffect>
                                    <p:anim calcmode="lin" valueType="num">
                                      <p:cBhvr>
                                        <p:cTn id="8" dur="1000" fill="hold"/>
                                        <p:tgtEl>
                                          <p:spTgt spid="48131">
                                            <p:txEl>
                                              <p:pRg st="0" end="0"/>
                                            </p:txEl>
                                          </p:spTgt>
                                        </p:tgtEl>
                                        <p:attrNameLst>
                                          <p:attrName>ppt_x</p:attrName>
                                        </p:attrNameLst>
                                      </p:cBhvr>
                                      <p:tavLst>
                                        <p:tav tm="0">
                                          <p:val>
                                            <p:strVal val="#ppt_x"/>
                                          </p:val>
                                        </p:tav>
                                        <p:tav tm="100000">
                                          <p:val>
                                            <p:strVal val="#ppt_x"/>
                                          </p:val>
                                        </p:tav>
                                      </p:tavLst>
                                    </p:anim>
                                    <p:anim calcmode="lin" valueType="num">
                                      <p:cBhvr>
                                        <p:cTn id="9" dur="900" decel="100000" fill="hold"/>
                                        <p:tgtEl>
                                          <p:spTgt spid="48131">
                                            <p:txEl>
                                              <p:pRg st="0" end="0"/>
                                            </p:tx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8131">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nodeType="clickEffect">
                                  <p:stCondLst>
                                    <p:cond delay="0"/>
                                  </p:stCondLst>
                                  <p:childTnLst>
                                    <p:set>
                                      <p:cBhvr>
                                        <p:cTn id="14" dur="1" fill="hold">
                                          <p:stCondLst>
                                            <p:cond delay="0"/>
                                          </p:stCondLst>
                                        </p:cTn>
                                        <p:tgtEl>
                                          <p:spTgt spid="48131">
                                            <p:txEl>
                                              <p:pRg st="1" end="1"/>
                                            </p:txEl>
                                          </p:spTgt>
                                        </p:tgtEl>
                                        <p:attrNameLst>
                                          <p:attrName>style.visibility</p:attrName>
                                        </p:attrNameLst>
                                      </p:cBhvr>
                                      <p:to>
                                        <p:strVal val="visible"/>
                                      </p:to>
                                    </p:set>
                                    <p:animEffect transition="in" filter="fade">
                                      <p:cBhvr>
                                        <p:cTn id="15" dur="1000"/>
                                        <p:tgtEl>
                                          <p:spTgt spid="48131">
                                            <p:txEl>
                                              <p:pRg st="1" end="1"/>
                                            </p:txEl>
                                          </p:spTgt>
                                        </p:tgtEl>
                                      </p:cBhvr>
                                    </p:animEffect>
                                    <p:anim calcmode="lin" valueType="num">
                                      <p:cBhvr>
                                        <p:cTn id="16" dur="1000" fill="hold"/>
                                        <p:tgtEl>
                                          <p:spTgt spid="48131">
                                            <p:txEl>
                                              <p:pRg st="1" end="1"/>
                                            </p:txEl>
                                          </p:spTgt>
                                        </p:tgtEl>
                                        <p:attrNameLst>
                                          <p:attrName>ppt_x</p:attrName>
                                        </p:attrNameLst>
                                      </p:cBhvr>
                                      <p:tavLst>
                                        <p:tav tm="0">
                                          <p:val>
                                            <p:strVal val="#ppt_x"/>
                                          </p:val>
                                        </p:tav>
                                        <p:tav tm="100000">
                                          <p:val>
                                            <p:strVal val="#ppt_x"/>
                                          </p:val>
                                        </p:tav>
                                      </p:tavLst>
                                    </p:anim>
                                    <p:anim calcmode="lin" valueType="num">
                                      <p:cBhvr>
                                        <p:cTn id="17" dur="900" decel="100000" fill="hold"/>
                                        <p:tgtEl>
                                          <p:spTgt spid="48131">
                                            <p:txEl>
                                              <p:pRg st="1" end="1"/>
                                            </p:txEl>
                                          </p:spTgt>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48131">
                                            <p:txEl>
                                              <p:pRg st="1" end="1"/>
                                            </p:txEl>
                                          </p:spTgt>
                                        </p:tgtEl>
                                        <p:attrNameLst>
                                          <p:attrName>ppt_y</p:attrName>
                                        </p:attrNameLst>
                                      </p:cBhvr>
                                      <p:tavLst>
                                        <p:tav tm="0">
                                          <p:val>
                                            <p:strVal val="#ppt_y-.03"/>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7" presetClass="entr" presetSubtype="0" fill="hold" nodeType="clickEffect">
                                  <p:stCondLst>
                                    <p:cond delay="0"/>
                                  </p:stCondLst>
                                  <p:childTnLst>
                                    <p:set>
                                      <p:cBhvr>
                                        <p:cTn id="22" dur="1" fill="hold">
                                          <p:stCondLst>
                                            <p:cond delay="0"/>
                                          </p:stCondLst>
                                        </p:cTn>
                                        <p:tgtEl>
                                          <p:spTgt spid="48131">
                                            <p:txEl>
                                              <p:pRg st="2" end="2"/>
                                            </p:txEl>
                                          </p:spTgt>
                                        </p:tgtEl>
                                        <p:attrNameLst>
                                          <p:attrName>style.visibility</p:attrName>
                                        </p:attrNameLst>
                                      </p:cBhvr>
                                      <p:to>
                                        <p:strVal val="visible"/>
                                      </p:to>
                                    </p:set>
                                    <p:animEffect transition="in" filter="fade">
                                      <p:cBhvr>
                                        <p:cTn id="23" dur="1000"/>
                                        <p:tgtEl>
                                          <p:spTgt spid="48131">
                                            <p:txEl>
                                              <p:pRg st="2" end="2"/>
                                            </p:txEl>
                                          </p:spTgt>
                                        </p:tgtEl>
                                      </p:cBhvr>
                                    </p:animEffect>
                                    <p:anim calcmode="lin" valueType="num">
                                      <p:cBhvr>
                                        <p:cTn id="24" dur="1000" fill="hold"/>
                                        <p:tgtEl>
                                          <p:spTgt spid="48131">
                                            <p:txEl>
                                              <p:pRg st="2" end="2"/>
                                            </p:txEl>
                                          </p:spTgt>
                                        </p:tgtEl>
                                        <p:attrNameLst>
                                          <p:attrName>ppt_x</p:attrName>
                                        </p:attrNameLst>
                                      </p:cBhvr>
                                      <p:tavLst>
                                        <p:tav tm="0">
                                          <p:val>
                                            <p:strVal val="#ppt_x"/>
                                          </p:val>
                                        </p:tav>
                                        <p:tav tm="100000">
                                          <p:val>
                                            <p:strVal val="#ppt_x"/>
                                          </p:val>
                                        </p:tav>
                                      </p:tavLst>
                                    </p:anim>
                                    <p:anim calcmode="lin" valueType="num">
                                      <p:cBhvr>
                                        <p:cTn id="25" dur="900" decel="100000" fill="hold"/>
                                        <p:tgtEl>
                                          <p:spTgt spid="48131">
                                            <p:txEl>
                                              <p:pRg st="2" end="2"/>
                                            </p:txEl>
                                          </p:spTgt>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48131">
                                            <p:txEl>
                                              <p:pRg st="2" end="2"/>
                                            </p:txEl>
                                          </p:spTgt>
                                        </p:tgtEl>
                                        <p:attrNameLst>
                                          <p:attrName>ppt_y</p:attrName>
                                        </p:attrNameLst>
                                      </p:cBhvr>
                                      <p:tavLst>
                                        <p:tav tm="0">
                                          <p:val>
                                            <p:strVal val="#ppt_y-.03"/>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9" presetClass="entr" presetSubtype="0" fill="hold" nodeType="clickEffect">
                                  <p:stCondLst>
                                    <p:cond delay="0"/>
                                  </p:stCondLst>
                                  <p:childTnLst>
                                    <p:set>
                                      <p:cBhvr>
                                        <p:cTn id="30" dur="1" fill="hold">
                                          <p:stCondLst>
                                            <p:cond delay="0"/>
                                          </p:stCondLst>
                                        </p:cTn>
                                        <p:tgtEl>
                                          <p:spTgt spid="48131">
                                            <p:txEl>
                                              <p:pRg st="3" end="3"/>
                                            </p:txEl>
                                          </p:spTgt>
                                        </p:tgtEl>
                                        <p:attrNameLst>
                                          <p:attrName>style.visibility</p:attrName>
                                        </p:attrNameLst>
                                      </p:cBhvr>
                                      <p:to>
                                        <p:strVal val="visible"/>
                                      </p:to>
                                    </p:set>
                                    <p:anim calcmode="lin" valueType="num">
                                      <p:cBhvr>
                                        <p:cTn id="31" dur="1000" fill="hold"/>
                                        <p:tgtEl>
                                          <p:spTgt spid="48131">
                                            <p:txEl>
                                              <p:pRg st="3" end="3"/>
                                            </p:txEl>
                                          </p:spTgt>
                                        </p:tgtEl>
                                        <p:attrNameLst>
                                          <p:attrName>ppt_x</p:attrName>
                                        </p:attrNameLst>
                                      </p:cBhvr>
                                      <p:tavLst>
                                        <p:tav tm="0">
                                          <p:val>
                                            <p:strVal val="#ppt_x-.2"/>
                                          </p:val>
                                        </p:tav>
                                        <p:tav tm="100000">
                                          <p:val>
                                            <p:strVal val="#ppt_x"/>
                                          </p:val>
                                        </p:tav>
                                      </p:tavLst>
                                    </p:anim>
                                    <p:anim calcmode="lin" valueType="num">
                                      <p:cBhvr>
                                        <p:cTn id="32" dur="1000" fill="hold"/>
                                        <p:tgtEl>
                                          <p:spTgt spid="48131">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33" dur="1000"/>
                                        <p:tgtEl>
                                          <p:spTgt spid="48131">
                                            <p:txEl>
                                              <p:pRg st="3" end="3"/>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29" presetClass="entr" presetSubtype="0" fill="hold" nodeType="clickEffect">
                                  <p:stCondLst>
                                    <p:cond delay="0"/>
                                  </p:stCondLst>
                                  <p:childTnLst>
                                    <p:set>
                                      <p:cBhvr>
                                        <p:cTn id="37" dur="1" fill="hold">
                                          <p:stCondLst>
                                            <p:cond delay="0"/>
                                          </p:stCondLst>
                                        </p:cTn>
                                        <p:tgtEl>
                                          <p:spTgt spid="48131">
                                            <p:txEl>
                                              <p:pRg st="4" end="4"/>
                                            </p:txEl>
                                          </p:spTgt>
                                        </p:tgtEl>
                                        <p:attrNameLst>
                                          <p:attrName>style.visibility</p:attrName>
                                        </p:attrNameLst>
                                      </p:cBhvr>
                                      <p:to>
                                        <p:strVal val="visible"/>
                                      </p:to>
                                    </p:set>
                                    <p:anim calcmode="lin" valueType="num">
                                      <p:cBhvr>
                                        <p:cTn id="38" dur="1000" fill="hold"/>
                                        <p:tgtEl>
                                          <p:spTgt spid="48131">
                                            <p:txEl>
                                              <p:pRg st="4" end="4"/>
                                            </p:txEl>
                                          </p:spTgt>
                                        </p:tgtEl>
                                        <p:attrNameLst>
                                          <p:attrName>ppt_x</p:attrName>
                                        </p:attrNameLst>
                                      </p:cBhvr>
                                      <p:tavLst>
                                        <p:tav tm="0">
                                          <p:val>
                                            <p:strVal val="#ppt_x-.2"/>
                                          </p:val>
                                        </p:tav>
                                        <p:tav tm="100000">
                                          <p:val>
                                            <p:strVal val="#ppt_x"/>
                                          </p:val>
                                        </p:tav>
                                      </p:tavLst>
                                    </p:anim>
                                    <p:anim calcmode="lin" valueType="num">
                                      <p:cBhvr>
                                        <p:cTn id="39" dur="1000" fill="hold"/>
                                        <p:tgtEl>
                                          <p:spTgt spid="48131">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40" dur="1000"/>
                                        <p:tgtEl>
                                          <p:spTgt spid="4813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4482" name="Rectangle 2"/>
          <p:cNvSpPr>
            <a:spLocks noGrp="1" noChangeArrowheads="1"/>
          </p:cNvSpPr>
          <p:nvPr>
            <p:ph type="title"/>
          </p:nvPr>
        </p:nvSpPr>
        <p:spPr>
          <a:xfrm>
            <a:off x="228600" y="274638"/>
            <a:ext cx="8686800" cy="1143000"/>
          </a:xfrm>
        </p:spPr>
        <p:txBody>
          <a:bodyPr>
            <a:noAutofit/>
          </a:bodyPr>
          <a:lstStyle/>
          <a:p>
            <a:pPr fontAlgn="auto">
              <a:spcAft>
                <a:spcPts val="0"/>
              </a:spcAft>
              <a:defRPr/>
            </a:pPr>
            <a:r>
              <a:rPr lang="en-US" sz="4000" b="0" dirty="0" smtClean="0"/>
              <a:t>6.11 Stabilization and 6.12 Restraint</a:t>
            </a:r>
          </a:p>
        </p:txBody>
      </p:sp>
      <p:sp>
        <p:nvSpPr>
          <p:cNvPr id="404483" name="Rectangle 3"/>
          <p:cNvSpPr>
            <a:spLocks noGrp="1" noChangeArrowheads="1"/>
          </p:cNvSpPr>
          <p:nvPr>
            <p:ph idx="1"/>
          </p:nvPr>
        </p:nvSpPr>
        <p:spPr/>
        <p:txBody>
          <a:bodyPr/>
          <a:lstStyle/>
          <a:p>
            <a:pPr marL="338138" indent="-338138" fontAlgn="auto">
              <a:spcAft>
                <a:spcPts val="0"/>
              </a:spcAft>
              <a:buClr>
                <a:srgbClr val="FFFF66"/>
              </a:buClr>
              <a:defRPr/>
            </a:pPr>
            <a:r>
              <a:rPr lang="en-US" sz="2800" dirty="0" smtClean="0">
                <a:latin typeface="Arial" charset="0"/>
                <a:cs typeface="Arial" charset="0"/>
              </a:rPr>
              <a:t>When the aggression and resistance cease, the officer should move to a position of advantage and stabilize the subject to facilitate restraints</a:t>
            </a:r>
          </a:p>
          <a:p>
            <a:pPr marL="338138" indent="-338138" fontAlgn="auto">
              <a:spcAft>
                <a:spcPts val="0"/>
              </a:spcAft>
              <a:buClr>
                <a:srgbClr val="FFFF66"/>
              </a:buClr>
              <a:defRPr/>
            </a:pPr>
            <a:r>
              <a:rPr lang="en-US" sz="2800" dirty="0" smtClean="0">
                <a:latin typeface="Arial" charset="0"/>
                <a:cs typeface="Arial" charset="0"/>
              </a:rPr>
              <a:t>The officer can then use two types of restraints to secure the subject</a:t>
            </a:r>
          </a:p>
          <a:p>
            <a:pPr marL="914400" lvl="1" indent="-457200" fontAlgn="auto">
              <a:spcAft>
                <a:spcPts val="0"/>
              </a:spcAft>
              <a:buClrTx/>
              <a:buSzPct val="100000"/>
              <a:buFont typeface="+mj-lt"/>
              <a:buAutoNum type="arabicParenR"/>
              <a:defRPr/>
            </a:pPr>
            <a:r>
              <a:rPr lang="en-US" sz="2400" dirty="0" smtClean="0">
                <a:latin typeface="Arial" charset="0"/>
                <a:cs typeface="Arial" charset="0"/>
              </a:rPr>
              <a:t>Hard restraints: Tactical handcuffs</a:t>
            </a:r>
          </a:p>
          <a:p>
            <a:pPr marL="914400" lvl="1" indent="-457200" fontAlgn="auto">
              <a:spcAft>
                <a:spcPts val="0"/>
              </a:spcAft>
              <a:buClrTx/>
              <a:buSzPct val="100000"/>
              <a:buFont typeface="+mj-lt"/>
              <a:buAutoNum type="arabicParenR"/>
              <a:defRPr/>
            </a:pPr>
            <a:r>
              <a:rPr lang="en-US" sz="2400" dirty="0" smtClean="0">
                <a:latin typeface="Arial" charset="0"/>
                <a:cs typeface="Arial" charset="0"/>
              </a:rPr>
              <a:t>Soft restraints: Disposable</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404483">
                                            <p:txEl>
                                              <p:pRg st="0" end="0"/>
                                            </p:txEl>
                                          </p:spTgt>
                                        </p:tgtEl>
                                        <p:attrNameLst>
                                          <p:attrName>style.visibility</p:attrName>
                                        </p:attrNameLst>
                                      </p:cBhvr>
                                      <p:to>
                                        <p:strVal val="visible"/>
                                      </p:to>
                                    </p:set>
                                    <p:animEffect transition="in" filter="fade">
                                      <p:cBhvr>
                                        <p:cTn id="7" dur="1000"/>
                                        <p:tgtEl>
                                          <p:spTgt spid="404483">
                                            <p:txEl>
                                              <p:pRg st="0" end="0"/>
                                            </p:txEl>
                                          </p:spTgt>
                                        </p:tgtEl>
                                      </p:cBhvr>
                                    </p:animEffect>
                                    <p:anim calcmode="lin" valueType="num">
                                      <p:cBhvr>
                                        <p:cTn id="8" dur="1000" fill="hold"/>
                                        <p:tgtEl>
                                          <p:spTgt spid="404483">
                                            <p:txEl>
                                              <p:pRg st="0" end="0"/>
                                            </p:txEl>
                                          </p:spTgt>
                                        </p:tgtEl>
                                        <p:attrNameLst>
                                          <p:attrName>ppt_x</p:attrName>
                                        </p:attrNameLst>
                                      </p:cBhvr>
                                      <p:tavLst>
                                        <p:tav tm="0">
                                          <p:val>
                                            <p:strVal val="#ppt_x"/>
                                          </p:val>
                                        </p:tav>
                                        <p:tav tm="100000">
                                          <p:val>
                                            <p:strVal val="#ppt_x"/>
                                          </p:val>
                                        </p:tav>
                                      </p:tavLst>
                                    </p:anim>
                                    <p:anim calcmode="lin" valueType="num">
                                      <p:cBhvr>
                                        <p:cTn id="9" dur="900" decel="100000" fill="hold"/>
                                        <p:tgtEl>
                                          <p:spTgt spid="404483">
                                            <p:txEl>
                                              <p:pRg st="0" end="0"/>
                                            </p:tx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04483">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nodeType="clickEffect">
                                  <p:stCondLst>
                                    <p:cond delay="0"/>
                                  </p:stCondLst>
                                  <p:childTnLst>
                                    <p:set>
                                      <p:cBhvr>
                                        <p:cTn id="14" dur="1" fill="hold">
                                          <p:stCondLst>
                                            <p:cond delay="0"/>
                                          </p:stCondLst>
                                        </p:cTn>
                                        <p:tgtEl>
                                          <p:spTgt spid="404483">
                                            <p:txEl>
                                              <p:pRg st="1" end="1"/>
                                            </p:txEl>
                                          </p:spTgt>
                                        </p:tgtEl>
                                        <p:attrNameLst>
                                          <p:attrName>style.visibility</p:attrName>
                                        </p:attrNameLst>
                                      </p:cBhvr>
                                      <p:to>
                                        <p:strVal val="visible"/>
                                      </p:to>
                                    </p:set>
                                    <p:animEffect transition="in" filter="fade">
                                      <p:cBhvr>
                                        <p:cTn id="15" dur="1000"/>
                                        <p:tgtEl>
                                          <p:spTgt spid="404483">
                                            <p:txEl>
                                              <p:pRg st="1" end="1"/>
                                            </p:txEl>
                                          </p:spTgt>
                                        </p:tgtEl>
                                      </p:cBhvr>
                                    </p:animEffect>
                                    <p:anim calcmode="lin" valueType="num">
                                      <p:cBhvr>
                                        <p:cTn id="16" dur="1000" fill="hold"/>
                                        <p:tgtEl>
                                          <p:spTgt spid="404483">
                                            <p:txEl>
                                              <p:pRg st="1" end="1"/>
                                            </p:txEl>
                                          </p:spTgt>
                                        </p:tgtEl>
                                        <p:attrNameLst>
                                          <p:attrName>ppt_x</p:attrName>
                                        </p:attrNameLst>
                                      </p:cBhvr>
                                      <p:tavLst>
                                        <p:tav tm="0">
                                          <p:val>
                                            <p:strVal val="#ppt_x"/>
                                          </p:val>
                                        </p:tav>
                                        <p:tav tm="100000">
                                          <p:val>
                                            <p:strVal val="#ppt_x"/>
                                          </p:val>
                                        </p:tav>
                                      </p:tavLst>
                                    </p:anim>
                                    <p:anim calcmode="lin" valueType="num">
                                      <p:cBhvr>
                                        <p:cTn id="17" dur="900" decel="100000" fill="hold"/>
                                        <p:tgtEl>
                                          <p:spTgt spid="404483">
                                            <p:txEl>
                                              <p:pRg st="1" end="1"/>
                                            </p:txEl>
                                          </p:spTgt>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404483">
                                            <p:txEl>
                                              <p:pRg st="1" end="1"/>
                                            </p:txEl>
                                          </p:spTgt>
                                        </p:tgtEl>
                                        <p:attrNameLst>
                                          <p:attrName>ppt_y</p:attrName>
                                        </p:attrNameLst>
                                      </p:cBhvr>
                                      <p:tavLst>
                                        <p:tav tm="0">
                                          <p:val>
                                            <p:strVal val="#ppt_y-.03"/>
                                          </p:val>
                                        </p:tav>
                                        <p:tav tm="100000">
                                          <p:val>
                                            <p:strVal val="#ppt_y"/>
                                          </p:val>
                                        </p:tav>
                                      </p:tavLst>
                                    </p:anim>
                                  </p:childTnLst>
                                </p:cTn>
                              </p:par>
                              <p:par>
                                <p:cTn id="19" presetID="37" presetClass="entr" presetSubtype="0" fill="hold" nodeType="withEffect">
                                  <p:stCondLst>
                                    <p:cond delay="0"/>
                                  </p:stCondLst>
                                  <p:childTnLst>
                                    <p:set>
                                      <p:cBhvr>
                                        <p:cTn id="20" dur="1" fill="hold">
                                          <p:stCondLst>
                                            <p:cond delay="0"/>
                                          </p:stCondLst>
                                        </p:cTn>
                                        <p:tgtEl>
                                          <p:spTgt spid="404483">
                                            <p:txEl>
                                              <p:pRg st="2" end="2"/>
                                            </p:txEl>
                                          </p:spTgt>
                                        </p:tgtEl>
                                        <p:attrNameLst>
                                          <p:attrName>style.visibility</p:attrName>
                                        </p:attrNameLst>
                                      </p:cBhvr>
                                      <p:to>
                                        <p:strVal val="visible"/>
                                      </p:to>
                                    </p:set>
                                    <p:animEffect transition="in" filter="fade">
                                      <p:cBhvr>
                                        <p:cTn id="21" dur="1000"/>
                                        <p:tgtEl>
                                          <p:spTgt spid="404483">
                                            <p:txEl>
                                              <p:pRg st="2" end="2"/>
                                            </p:txEl>
                                          </p:spTgt>
                                        </p:tgtEl>
                                      </p:cBhvr>
                                    </p:animEffect>
                                    <p:anim calcmode="lin" valueType="num">
                                      <p:cBhvr>
                                        <p:cTn id="22" dur="1000" fill="hold"/>
                                        <p:tgtEl>
                                          <p:spTgt spid="404483">
                                            <p:txEl>
                                              <p:pRg st="2" end="2"/>
                                            </p:txEl>
                                          </p:spTgt>
                                        </p:tgtEl>
                                        <p:attrNameLst>
                                          <p:attrName>ppt_x</p:attrName>
                                        </p:attrNameLst>
                                      </p:cBhvr>
                                      <p:tavLst>
                                        <p:tav tm="0">
                                          <p:val>
                                            <p:strVal val="#ppt_x"/>
                                          </p:val>
                                        </p:tav>
                                        <p:tav tm="100000">
                                          <p:val>
                                            <p:strVal val="#ppt_x"/>
                                          </p:val>
                                        </p:tav>
                                      </p:tavLst>
                                    </p:anim>
                                    <p:anim calcmode="lin" valueType="num">
                                      <p:cBhvr>
                                        <p:cTn id="23" dur="900" decel="100000" fill="hold"/>
                                        <p:tgtEl>
                                          <p:spTgt spid="404483">
                                            <p:txEl>
                                              <p:pRg st="2" end="2"/>
                                            </p:txEl>
                                          </p:spTgt>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404483">
                                            <p:txEl>
                                              <p:pRg st="2" end="2"/>
                                            </p:txEl>
                                          </p:spTgt>
                                        </p:tgtEl>
                                        <p:attrNameLst>
                                          <p:attrName>ppt_y</p:attrName>
                                        </p:attrNameLst>
                                      </p:cBhvr>
                                      <p:tavLst>
                                        <p:tav tm="0">
                                          <p:val>
                                            <p:strVal val="#ppt_y-.03"/>
                                          </p:val>
                                        </p:tav>
                                        <p:tav tm="100000">
                                          <p:val>
                                            <p:strVal val="#ppt_y"/>
                                          </p:val>
                                        </p:tav>
                                      </p:tavLst>
                                    </p:anim>
                                  </p:childTnLst>
                                </p:cTn>
                              </p:par>
                              <p:par>
                                <p:cTn id="25" presetID="37" presetClass="entr" presetSubtype="0" fill="hold" nodeType="withEffect">
                                  <p:stCondLst>
                                    <p:cond delay="0"/>
                                  </p:stCondLst>
                                  <p:childTnLst>
                                    <p:set>
                                      <p:cBhvr>
                                        <p:cTn id="26" dur="1" fill="hold">
                                          <p:stCondLst>
                                            <p:cond delay="0"/>
                                          </p:stCondLst>
                                        </p:cTn>
                                        <p:tgtEl>
                                          <p:spTgt spid="404483">
                                            <p:txEl>
                                              <p:pRg st="3" end="3"/>
                                            </p:txEl>
                                          </p:spTgt>
                                        </p:tgtEl>
                                        <p:attrNameLst>
                                          <p:attrName>style.visibility</p:attrName>
                                        </p:attrNameLst>
                                      </p:cBhvr>
                                      <p:to>
                                        <p:strVal val="visible"/>
                                      </p:to>
                                    </p:set>
                                    <p:animEffect transition="in" filter="fade">
                                      <p:cBhvr>
                                        <p:cTn id="27" dur="1000"/>
                                        <p:tgtEl>
                                          <p:spTgt spid="404483">
                                            <p:txEl>
                                              <p:pRg st="3" end="3"/>
                                            </p:txEl>
                                          </p:spTgt>
                                        </p:tgtEl>
                                      </p:cBhvr>
                                    </p:animEffect>
                                    <p:anim calcmode="lin" valueType="num">
                                      <p:cBhvr>
                                        <p:cTn id="28" dur="1000" fill="hold"/>
                                        <p:tgtEl>
                                          <p:spTgt spid="404483">
                                            <p:txEl>
                                              <p:pRg st="3" end="3"/>
                                            </p:txEl>
                                          </p:spTgt>
                                        </p:tgtEl>
                                        <p:attrNameLst>
                                          <p:attrName>ppt_x</p:attrName>
                                        </p:attrNameLst>
                                      </p:cBhvr>
                                      <p:tavLst>
                                        <p:tav tm="0">
                                          <p:val>
                                            <p:strVal val="#ppt_x"/>
                                          </p:val>
                                        </p:tav>
                                        <p:tav tm="100000">
                                          <p:val>
                                            <p:strVal val="#ppt_x"/>
                                          </p:val>
                                        </p:tav>
                                      </p:tavLst>
                                    </p:anim>
                                    <p:anim calcmode="lin" valueType="num">
                                      <p:cBhvr>
                                        <p:cTn id="29" dur="900" decel="100000" fill="hold"/>
                                        <p:tgtEl>
                                          <p:spTgt spid="404483">
                                            <p:txEl>
                                              <p:pRg st="3" end="3"/>
                                            </p:txEl>
                                          </p:spTgt>
                                        </p:tgtEl>
                                        <p:attrNameLst>
                                          <p:attrName>ppt_y</p:attrName>
                                        </p:attrNameLst>
                                      </p:cBhvr>
                                      <p:tavLst>
                                        <p:tav tm="0">
                                          <p:val>
                                            <p:strVal val="#ppt_y+1"/>
                                          </p:val>
                                        </p:tav>
                                        <p:tav tm="100000">
                                          <p:val>
                                            <p:strVal val="#ppt_y-.03"/>
                                          </p:val>
                                        </p:tav>
                                      </p:tavLst>
                                    </p:anim>
                                    <p:anim calcmode="lin" valueType="num">
                                      <p:cBhvr>
                                        <p:cTn id="30" dur="100" accel="100000" fill="hold">
                                          <p:stCondLst>
                                            <p:cond delay="900"/>
                                          </p:stCondLst>
                                        </p:cTn>
                                        <p:tgtEl>
                                          <p:spTgt spid="404483">
                                            <p:txEl>
                                              <p:pRg st="3" end="3"/>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730" name="Rectangle 2"/>
          <p:cNvSpPr>
            <a:spLocks noGrp="1" noChangeArrowheads="1"/>
          </p:cNvSpPr>
          <p:nvPr>
            <p:ph type="title"/>
          </p:nvPr>
        </p:nvSpPr>
        <p:spPr/>
        <p:txBody>
          <a:bodyPr>
            <a:normAutofit fontScale="90000"/>
          </a:bodyPr>
          <a:lstStyle/>
          <a:p>
            <a:r>
              <a:rPr lang="en-US" b="0" dirty="0"/>
              <a:t>1.04 Course Description</a:t>
            </a:r>
          </a:p>
        </p:txBody>
      </p:sp>
      <p:sp>
        <p:nvSpPr>
          <p:cNvPr id="329731" name="Rectangle 3"/>
          <p:cNvSpPr>
            <a:spLocks noGrp="1" noChangeArrowheads="1"/>
          </p:cNvSpPr>
          <p:nvPr>
            <p:ph idx="1"/>
          </p:nvPr>
        </p:nvSpPr>
        <p:spPr/>
        <p:txBody>
          <a:bodyPr>
            <a:normAutofit fontScale="92500"/>
          </a:bodyPr>
          <a:lstStyle/>
          <a:p>
            <a:pPr>
              <a:lnSpc>
                <a:spcPct val="90000"/>
              </a:lnSpc>
              <a:buClr>
                <a:srgbClr val="FFFF00"/>
              </a:buClr>
            </a:pPr>
            <a:r>
              <a:rPr lang="en-US" sz="2400" dirty="0"/>
              <a:t>ASP tactical restraints are designed as a temporary restraints</a:t>
            </a:r>
          </a:p>
          <a:p>
            <a:pPr>
              <a:lnSpc>
                <a:spcPct val="90000"/>
              </a:lnSpc>
              <a:buClr>
                <a:srgbClr val="FFFF00"/>
              </a:buClr>
            </a:pPr>
            <a:r>
              <a:rPr lang="en-US" sz="2400" dirty="0" smtClean="0"/>
              <a:t>Provides </a:t>
            </a:r>
            <a:r>
              <a:rPr lang="en-US" sz="2400" dirty="0"/>
              <a:t>efficient restraint tactics for </a:t>
            </a:r>
            <a:r>
              <a:rPr lang="en-US" sz="2400" dirty="0" smtClean="0"/>
              <a:t>criminal justice personnel without </a:t>
            </a:r>
            <a:r>
              <a:rPr lang="en-US" sz="2400" dirty="0"/>
              <a:t>long hours of training</a:t>
            </a:r>
          </a:p>
          <a:p>
            <a:pPr>
              <a:lnSpc>
                <a:spcPct val="90000"/>
              </a:lnSpc>
              <a:buClr>
                <a:srgbClr val="FFFF00"/>
              </a:buClr>
            </a:pPr>
            <a:r>
              <a:rPr lang="en-US" sz="2400" dirty="0" smtClean="0"/>
              <a:t>The tactics are quickly learned, easily practiced and readily maintained</a:t>
            </a:r>
          </a:p>
          <a:p>
            <a:pPr>
              <a:lnSpc>
                <a:spcPct val="90000"/>
              </a:lnSpc>
              <a:buClr>
                <a:srgbClr val="FFFF00"/>
              </a:buClr>
            </a:pPr>
            <a:r>
              <a:rPr lang="en-US" sz="2400" dirty="0" smtClean="0"/>
              <a:t>Provides </a:t>
            </a:r>
            <a:r>
              <a:rPr lang="en-US" sz="2400" dirty="0"/>
              <a:t>techniques that work 90% of the time on 90% of subjects and retains the ability to disengage or escalate</a:t>
            </a:r>
          </a:p>
          <a:p>
            <a:pPr>
              <a:lnSpc>
                <a:spcPct val="90000"/>
              </a:lnSpc>
              <a:buClr>
                <a:srgbClr val="FFFF00"/>
              </a:buClr>
            </a:pPr>
            <a:r>
              <a:rPr lang="en-US" sz="2400" dirty="0"/>
              <a:t>Works effectively for all law enforcement officers</a:t>
            </a:r>
          </a:p>
          <a:p>
            <a:pPr>
              <a:lnSpc>
                <a:spcPct val="90000"/>
              </a:lnSpc>
              <a:buClr>
                <a:srgbClr val="FFFF00"/>
              </a:buClr>
            </a:pPr>
            <a:r>
              <a:rPr lang="en-US" sz="2400" dirty="0"/>
              <a:t>The training incorporates drills which simulate the wide variety of street encounters which require restraints</a:t>
            </a:r>
          </a:p>
          <a:p>
            <a:pPr>
              <a:lnSpc>
                <a:spcPct val="90000"/>
              </a:lnSpc>
              <a:buClr>
                <a:srgbClr val="FFFF00"/>
              </a:buClr>
            </a:pPr>
            <a:r>
              <a:rPr lang="en-US" sz="2400" dirty="0"/>
              <a:t>Provide you with a understanding of the conditions in which restraints may be used, justification for use and how to document these actions</a:t>
            </a:r>
          </a:p>
        </p:txBody>
      </p:sp>
      <p:sp>
        <p:nvSpPr>
          <p:cNvPr id="329732" name="Text Box 4"/>
          <p:cNvSpPr txBox="1">
            <a:spLocks noChangeArrowheads="1"/>
          </p:cNvSpPr>
          <p:nvPr/>
        </p:nvSpPr>
        <p:spPr bwMode="auto">
          <a:xfrm rot="16200000">
            <a:off x="7806532" y="1794668"/>
            <a:ext cx="1098550" cy="665163"/>
          </a:xfrm>
          <a:prstGeom prst="rect">
            <a:avLst/>
          </a:prstGeom>
          <a:noFill/>
          <a:ln w="9525">
            <a:noFill/>
            <a:miter lim="800000"/>
            <a:headEnd/>
            <a:tailEnd/>
          </a:ln>
          <a:effectLst/>
        </p:spPr>
        <p:txBody>
          <a:bodyPr vert="eaVert">
            <a:spAutoFit/>
          </a:bodyPr>
          <a:lstStyle/>
          <a:p>
            <a:endParaRPr lang="en-US" sz="6000"/>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329731">
                                            <p:txEl>
                                              <p:pRg st="0" end="0"/>
                                            </p:txEl>
                                          </p:spTgt>
                                        </p:tgtEl>
                                        <p:attrNameLst>
                                          <p:attrName>style.visibility</p:attrName>
                                        </p:attrNameLst>
                                      </p:cBhvr>
                                      <p:to>
                                        <p:strVal val="visible"/>
                                      </p:to>
                                    </p:set>
                                    <p:animEffect transition="in" filter="fade">
                                      <p:cBhvr>
                                        <p:cTn id="7" dur="1000"/>
                                        <p:tgtEl>
                                          <p:spTgt spid="329731">
                                            <p:txEl>
                                              <p:pRg st="0" end="0"/>
                                            </p:txEl>
                                          </p:spTgt>
                                        </p:tgtEl>
                                      </p:cBhvr>
                                    </p:animEffect>
                                    <p:anim calcmode="lin" valueType="num">
                                      <p:cBhvr>
                                        <p:cTn id="8" dur="1000" fill="hold"/>
                                        <p:tgtEl>
                                          <p:spTgt spid="329731">
                                            <p:txEl>
                                              <p:pRg st="0" end="0"/>
                                            </p:txEl>
                                          </p:spTgt>
                                        </p:tgtEl>
                                        <p:attrNameLst>
                                          <p:attrName>ppt_x</p:attrName>
                                        </p:attrNameLst>
                                      </p:cBhvr>
                                      <p:tavLst>
                                        <p:tav tm="0">
                                          <p:val>
                                            <p:strVal val="#ppt_x"/>
                                          </p:val>
                                        </p:tav>
                                        <p:tav tm="100000">
                                          <p:val>
                                            <p:strVal val="#ppt_x"/>
                                          </p:val>
                                        </p:tav>
                                      </p:tavLst>
                                    </p:anim>
                                    <p:anim calcmode="lin" valueType="num">
                                      <p:cBhvr>
                                        <p:cTn id="9" dur="900" decel="100000" fill="hold"/>
                                        <p:tgtEl>
                                          <p:spTgt spid="329731">
                                            <p:txEl>
                                              <p:pRg st="0" end="0"/>
                                            </p:tx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29731">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nodeType="clickEffect">
                                  <p:stCondLst>
                                    <p:cond delay="0"/>
                                  </p:stCondLst>
                                  <p:childTnLst>
                                    <p:set>
                                      <p:cBhvr>
                                        <p:cTn id="14" dur="1" fill="hold">
                                          <p:stCondLst>
                                            <p:cond delay="0"/>
                                          </p:stCondLst>
                                        </p:cTn>
                                        <p:tgtEl>
                                          <p:spTgt spid="329731">
                                            <p:txEl>
                                              <p:pRg st="1" end="1"/>
                                            </p:txEl>
                                          </p:spTgt>
                                        </p:tgtEl>
                                        <p:attrNameLst>
                                          <p:attrName>style.visibility</p:attrName>
                                        </p:attrNameLst>
                                      </p:cBhvr>
                                      <p:to>
                                        <p:strVal val="visible"/>
                                      </p:to>
                                    </p:set>
                                    <p:animEffect transition="in" filter="fade">
                                      <p:cBhvr>
                                        <p:cTn id="15" dur="1000"/>
                                        <p:tgtEl>
                                          <p:spTgt spid="329731">
                                            <p:txEl>
                                              <p:pRg st="1" end="1"/>
                                            </p:txEl>
                                          </p:spTgt>
                                        </p:tgtEl>
                                      </p:cBhvr>
                                    </p:animEffect>
                                    <p:anim calcmode="lin" valueType="num">
                                      <p:cBhvr>
                                        <p:cTn id="16" dur="1000" fill="hold"/>
                                        <p:tgtEl>
                                          <p:spTgt spid="329731">
                                            <p:txEl>
                                              <p:pRg st="1" end="1"/>
                                            </p:txEl>
                                          </p:spTgt>
                                        </p:tgtEl>
                                        <p:attrNameLst>
                                          <p:attrName>ppt_x</p:attrName>
                                        </p:attrNameLst>
                                      </p:cBhvr>
                                      <p:tavLst>
                                        <p:tav tm="0">
                                          <p:val>
                                            <p:strVal val="#ppt_x"/>
                                          </p:val>
                                        </p:tav>
                                        <p:tav tm="100000">
                                          <p:val>
                                            <p:strVal val="#ppt_x"/>
                                          </p:val>
                                        </p:tav>
                                      </p:tavLst>
                                    </p:anim>
                                    <p:anim calcmode="lin" valueType="num">
                                      <p:cBhvr>
                                        <p:cTn id="17" dur="900" decel="100000" fill="hold"/>
                                        <p:tgtEl>
                                          <p:spTgt spid="329731">
                                            <p:txEl>
                                              <p:pRg st="1" end="1"/>
                                            </p:txEl>
                                          </p:spTgt>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329731">
                                            <p:txEl>
                                              <p:pRg st="1" end="1"/>
                                            </p:txEl>
                                          </p:spTgt>
                                        </p:tgtEl>
                                        <p:attrNameLst>
                                          <p:attrName>ppt_y</p:attrName>
                                        </p:attrNameLst>
                                      </p:cBhvr>
                                      <p:tavLst>
                                        <p:tav tm="0">
                                          <p:val>
                                            <p:strVal val="#ppt_y-.03"/>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7" presetClass="entr" presetSubtype="0" fill="hold" nodeType="clickEffect">
                                  <p:stCondLst>
                                    <p:cond delay="0"/>
                                  </p:stCondLst>
                                  <p:childTnLst>
                                    <p:set>
                                      <p:cBhvr>
                                        <p:cTn id="22" dur="1" fill="hold">
                                          <p:stCondLst>
                                            <p:cond delay="0"/>
                                          </p:stCondLst>
                                        </p:cTn>
                                        <p:tgtEl>
                                          <p:spTgt spid="329731">
                                            <p:txEl>
                                              <p:pRg st="2" end="2"/>
                                            </p:txEl>
                                          </p:spTgt>
                                        </p:tgtEl>
                                        <p:attrNameLst>
                                          <p:attrName>style.visibility</p:attrName>
                                        </p:attrNameLst>
                                      </p:cBhvr>
                                      <p:to>
                                        <p:strVal val="visible"/>
                                      </p:to>
                                    </p:set>
                                    <p:animEffect transition="in" filter="fade">
                                      <p:cBhvr>
                                        <p:cTn id="23" dur="1000"/>
                                        <p:tgtEl>
                                          <p:spTgt spid="329731">
                                            <p:txEl>
                                              <p:pRg st="2" end="2"/>
                                            </p:txEl>
                                          </p:spTgt>
                                        </p:tgtEl>
                                      </p:cBhvr>
                                    </p:animEffect>
                                    <p:anim calcmode="lin" valueType="num">
                                      <p:cBhvr>
                                        <p:cTn id="24" dur="1000" fill="hold"/>
                                        <p:tgtEl>
                                          <p:spTgt spid="329731">
                                            <p:txEl>
                                              <p:pRg st="2" end="2"/>
                                            </p:txEl>
                                          </p:spTgt>
                                        </p:tgtEl>
                                        <p:attrNameLst>
                                          <p:attrName>ppt_x</p:attrName>
                                        </p:attrNameLst>
                                      </p:cBhvr>
                                      <p:tavLst>
                                        <p:tav tm="0">
                                          <p:val>
                                            <p:strVal val="#ppt_x"/>
                                          </p:val>
                                        </p:tav>
                                        <p:tav tm="100000">
                                          <p:val>
                                            <p:strVal val="#ppt_x"/>
                                          </p:val>
                                        </p:tav>
                                      </p:tavLst>
                                    </p:anim>
                                    <p:anim calcmode="lin" valueType="num">
                                      <p:cBhvr>
                                        <p:cTn id="25" dur="900" decel="100000" fill="hold"/>
                                        <p:tgtEl>
                                          <p:spTgt spid="329731">
                                            <p:txEl>
                                              <p:pRg st="2" end="2"/>
                                            </p:txEl>
                                          </p:spTgt>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329731">
                                            <p:txEl>
                                              <p:pRg st="2" end="2"/>
                                            </p:txEl>
                                          </p:spTgt>
                                        </p:tgtEl>
                                        <p:attrNameLst>
                                          <p:attrName>ppt_y</p:attrName>
                                        </p:attrNameLst>
                                      </p:cBhvr>
                                      <p:tavLst>
                                        <p:tav tm="0">
                                          <p:val>
                                            <p:strVal val="#ppt_y-.03"/>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7" presetClass="entr" presetSubtype="0" fill="hold" nodeType="clickEffect">
                                  <p:stCondLst>
                                    <p:cond delay="0"/>
                                  </p:stCondLst>
                                  <p:childTnLst>
                                    <p:set>
                                      <p:cBhvr>
                                        <p:cTn id="30" dur="1" fill="hold">
                                          <p:stCondLst>
                                            <p:cond delay="0"/>
                                          </p:stCondLst>
                                        </p:cTn>
                                        <p:tgtEl>
                                          <p:spTgt spid="329731">
                                            <p:txEl>
                                              <p:pRg st="3" end="3"/>
                                            </p:txEl>
                                          </p:spTgt>
                                        </p:tgtEl>
                                        <p:attrNameLst>
                                          <p:attrName>style.visibility</p:attrName>
                                        </p:attrNameLst>
                                      </p:cBhvr>
                                      <p:to>
                                        <p:strVal val="visible"/>
                                      </p:to>
                                    </p:set>
                                    <p:animEffect transition="in" filter="fade">
                                      <p:cBhvr>
                                        <p:cTn id="31" dur="1000"/>
                                        <p:tgtEl>
                                          <p:spTgt spid="329731">
                                            <p:txEl>
                                              <p:pRg st="3" end="3"/>
                                            </p:txEl>
                                          </p:spTgt>
                                        </p:tgtEl>
                                      </p:cBhvr>
                                    </p:animEffect>
                                    <p:anim calcmode="lin" valueType="num">
                                      <p:cBhvr>
                                        <p:cTn id="32" dur="1000" fill="hold"/>
                                        <p:tgtEl>
                                          <p:spTgt spid="329731">
                                            <p:txEl>
                                              <p:pRg st="3" end="3"/>
                                            </p:txEl>
                                          </p:spTgt>
                                        </p:tgtEl>
                                        <p:attrNameLst>
                                          <p:attrName>ppt_x</p:attrName>
                                        </p:attrNameLst>
                                      </p:cBhvr>
                                      <p:tavLst>
                                        <p:tav tm="0">
                                          <p:val>
                                            <p:strVal val="#ppt_x"/>
                                          </p:val>
                                        </p:tav>
                                        <p:tav tm="100000">
                                          <p:val>
                                            <p:strVal val="#ppt_x"/>
                                          </p:val>
                                        </p:tav>
                                      </p:tavLst>
                                    </p:anim>
                                    <p:anim calcmode="lin" valueType="num">
                                      <p:cBhvr>
                                        <p:cTn id="33" dur="900" decel="100000" fill="hold"/>
                                        <p:tgtEl>
                                          <p:spTgt spid="329731">
                                            <p:txEl>
                                              <p:pRg st="3" end="3"/>
                                            </p:txEl>
                                          </p:spTgt>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329731">
                                            <p:txEl>
                                              <p:pRg st="3" end="3"/>
                                            </p:txEl>
                                          </p:spTgt>
                                        </p:tgtEl>
                                        <p:attrNameLst>
                                          <p:attrName>ppt_y</p:attrName>
                                        </p:attrNameLst>
                                      </p:cBhvr>
                                      <p:tavLst>
                                        <p:tav tm="0">
                                          <p:val>
                                            <p:strVal val="#ppt_y-.03"/>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37" presetClass="entr" presetSubtype="0" fill="hold" nodeType="clickEffect">
                                  <p:stCondLst>
                                    <p:cond delay="0"/>
                                  </p:stCondLst>
                                  <p:childTnLst>
                                    <p:set>
                                      <p:cBhvr>
                                        <p:cTn id="38" dur="1" fill="hold">
                                          <p:stCondLst>
                                            <p:cond delay="0"/>
                                          </p:stCondLst>
                                        </p:cTn>
                                        <p:tgtEl>
                                          <p:spTgt spid="329731">
                                            <p:txEl>
                                              <p:pRg st="4" end="4"/>
                                            </p:txEl>
                                          </p:spTgt>
                                        </p:tgtEl>
                                        <p:attrNameLst>
                                          <p:attrName>style.visibility</p:attrName>
                                        </p:attrNameLst>
                                      </p:cBhvr>
                                      <p:to>
                                        <p:strVal val="visible"/>
                                      </p:to>
                                    </p:set>
                                    <p:animEffect transition="in" filter="fade">
                                      <p:cBhvr>
                                        <p:cTn id="39" dur="1000"/>
                                        <p:tgtEl>
                                          <p:spTgt spid="329731">
                                            <p:txEl>
                                              <p:pRg st="4" end="4"/>
                                            </p:txEl>
                                          </p:spTgt>
                                        </p:tgtEl>
                                      </p:cBhvr>
                                    </p:animEffect>
                                    <p:anim calcmode="lin" valueType="num">
                                      <p:cBhvr>
                                        <p:cTn id="40" dur="1000" fill="hold"/>
                                        <p:tgtEl>
                                          <p:spTgt spid="329731">
                                            <p:txEl>
                                              <p:pRg st="4" end="4"/>
                                            </p:txEl>
                                          </p:spTgt>
                                        </p:tgtEl>
                                        <p:attrNameLst>
                                          <p:attrName>ppt_x</p:attrName>
                                        </p:attrNameLst>
                                      </p:cBhvr>
                                      <p:tavLst>
                                        <p:tav tm="0">
                                          <p:val>
                                            <p:strVal val="#ppt_x"/>
                                          </p:val>
                                        </p:tav>
                                        <p:tav tm="100000">
                                          <p:val>
                                            <p:strVal val="#ppt_x"/>
                                          </p:val>
                                        </p:tav>
                                      </p:tavLst>
                                    </p:anim>
                                    <p:anim calcmode="lin" valueType="num">
                                      <p:cBhvr>
                                        <p:cTn id="41" dur="900" decel="100000" fill="hold"/>
                                        <p:tgtEl>
                                          <p:spTgt spid="329731">
                                            <p:txEl>
                                              <p:pRg st="4" end="4"/>
                                            </p:txEl>
                                          </p:spTgt>
                                        </p:tgtEl>
                                        <p:attrNameLst>
                                          <p:attrName>ppt_y</p:attrName>
                                        </p:attrNameLst>
                                      </p:cBhvr>
                                      <p:tavLst>
                                        <p:tav tm="0">
                                          <p:val>
                                            <p:strVal val="#ppt_y+1"/>
                                          </p:val>
                                        </p:tav>
                                        <p:tav tm="100000">
                                          <p:val>
                                            <p:strVal val="#ppt_y-.03"/>
                                          </p:val>
                                        </p:tav>
                                      </p:tavLst>
                                    </p:anim>
                                    <p:anim calcmode="lin" valueType="num">
                                      <p:cBhvr>
                                        <p:cTn id="42" dur="100" accel="100000" fill="hold">
                                          <p:stCondLst>
                                            <p:cond delay="900"/>
                                          </p:stCondLst>
                                        </p:cTn>
                                        <p:tgtEl>
                                          <p:spTgt spid="329731">
                                            <p:txEl>
                                              <p:pRg st="4" end="4"/>
                                            </p:txEl>
                                          </p:spTgt>
                                        </p:tgtEl>
                                        <p:attrNameLst>
                                          <p:attrName>ppt_y</p:attrName>
                                        </p:attrNameLst>
                                      </p:cBhvr>
                                      <p:tavLst>
                                        <p:tav tm="0">
                                          <p:val>
                                            <p:strVal val="#ppt_y-.03"/>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37" presetClass="entr" presetSubtype="0" fill="hold" nodeType="clickEffect">
                                  <p:stCondLst>
                                    <p:cond delay="0"/>
                                  </p:stCondLst>
                                  <p:childTnLst>
                                    <p:set>
                                      <p:cBhvr>
                                        <p:cTn id="46" dur="1" fill="hold">
                                          <p:stCondLst>
                                            <p:cond delay="0"/>
                                          </p:stCondLst>
                                        </p:cTn>
                                        <p:tgtEl>
                                          <p:spTgt spid="329731">
                                            <p:txEl>
                                              <p:pRg st="5" end="5"/>
                                            </p:txEl>
                                          </p:spTgt>
                                        </p:tgtEl>
                                        <p:attrNameLst>
                                          <p:attrName>style.visibility</p:attrName>
                                        </p:attrNameLst>
                                      </p:cBhvr>
                                      <p:to>
                                        <p:strVal val="visible"/>
                                      </p:to>
                                    </p:set>
                                    <p:animEffect transition="in" filter="fade">
                                      <p:cBhvr>
                                        <p:cTn id="47" dur="1000"/>
                                        <p:tgtEl>
                                          <p:spTgt spid="329731">
                                            <p:txEl>
                                              <p:pRg st="5" end="5"/>
                                            </p:txEl>
                                          </p:spTgt>
                                        </p:tgtEl>
                                      </p:cBhvr>
                                    </p:animEffect>
                                    <p:anim calcmode="lin" valueType="num">
                                      <p:cBhvr>
                                        <p:cTn id="48" dur="1000" fill="hold"/>
                                        <p:tgtEl>
                                          <p:spTgt spid="329731">
                                            <p:txEl>
                                              <p:pRg st="5" end="5"/>
                                            </p:txEl>
                                          </p:spTgt>
                                        </p:tgtEl>
                                        <p:attrNameLst>
                                          <p:attrName>ppt_x</p:attrName>
                                        </p:attrNameLst>
                                      </p:cBhvr>
                                      <p:tavLst>
                                        <p:tav tm="0">
                                          <p:val>
                                            <p:strVal val="#ppt_x"/>
                                          </p:val>
                                        </p:tav>
                                        <p:tav tm="100000">
                                          <p:val>
                                            <p:strVal val="#ppt_x"/>
                                          </p:val>
                                        </p:tav>
                                      </p:tavLst>
                                    </p:anim>
                                    <p:anim calcmode="lin" valueType="num">
                                      <p:cBhvr>
                                        <p:cTn id="49" dur="900" decel="100000" fill="hold"/>
                                        <p:tgtEl>
                                          <p:spTgt spid="329731">
                                            <p:txEl>
                                              <p:pRg st="5" end="5"/>
                                            </p:txEl>
                                          </p:spTgt>
                                        </p:tgtEl>
                                        <p:attrNameLst>
                                          <p:attrName>ppt_y</p:attrName>
                                        </p:attrNameLst>
                                      </p:cBhvr>
                                      <p:tavLst>
                                        <p:tav tm="0">
                                          <p:val>
                                            <p:strVal val="#ppt_y+1"/>
                                          </p:val>
                                        </p:tav>
                                        <p:tav tm="100000">
                                          <p:val>
                                            <p:strVal val="#ppt_y-.03"/>
                                          </p:val>
                                        </p:tav>
                                      </p:tavLst>
                                    </p:anim>
                                    <p:anim calcmode="lin" valueType="num">
                                      <p:cBhvr>
                                        <p:cTn id="50" dur="100" accel="100000" fill="hold">
                                          <p:stCondLst>
                                            <p:cond delay="900"/>
                                          </p:stCondLst>
                                        </p:cTn>
                                        <p:tgtEl>
                                          <p:spTgt spid="329731">
                                            <p:txEl>
                                              <p:pRg st="5" end="5"/>
                                            </p:txEl>
                                          </p:spTgt>
                                        </p:tgtEl>
                                        <p:attrNameLst>
                                          <p:attrName>ppt_y</p:attrName>
                                        </p:attrNameLst>
                                      </p:cBhvr>
                                      <p:tavLst>
                                        <p:tav tm="0">
                                          <p:val>
                                            <p:strVal val="#ppt_y-.03"/>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37" presetClass="entr" presetSubtype="0" fill="hold" nodeType="clickEffect">
                                  <p:stCondLst>
                                    <p:cond delay="0"/>
                                  </p:stCondLst>
                                  <p:childTnLst>
                                    <p:set>
                                      <p:cBhvr>
                                        <p:cTn id="54" dur="1" fill="hold">
                                          <p:stCondLst>
                                            <p:cond delay="0"/>
                                          </p:stCondLst>
                                        </p:cTn>
                                        <p:tgtEl>
                                          <p:spTgt spid="329731">
                                            <p:txEl>
                                              <p:pRg st="6" end="6"/>
                                            </p:txEl>
                                          </p:spTgt>
                                        </p:tgtEl>
                                        <p:attrNameLst>
                                          <p:attrName>style.visibility</p:attrName>
                                        </p:attrNameLst>
                                      </p:cBhvr>
                                      <p:to>
                                        <p:strVal val="visible"/>
                                      </p:to>
                                    </p:set>
                                    <p:animEffect transition="in" filter="fade">
                                      <p:cBhvr>
                                        <p:cTn id="55" dur="1000"/>
                                        <p:tgtEl>
                                          <p:spTgt spid="329731">
                                            <p:txEl>
                                              <p:pRg st="6" end="6"/>
                                            </p:txEl>
                                          </p:spTgt>
                                        </p:tgtEl>
                                      </p:cBhvr>
                                    </p:animEffect>
                                    <p:anim calcmode="lin" valueType="num">
                                      <p:cBhvr>
                                        <p:cTn id="56" dur="1000" fill="hold"/>
                                        <p:tgtEl>
                                          <p:spTgt spid="329731">
                                            <p:txEl>
                                              <p:pRg st="6" end="6"/>
                                            </p:txEl>
                                          </p:spTgt>
                                        </p:tgtEl>
                                        <p:attrNameLst>
                                          <p:attrName>ppt_x</p:attrName>
                                        </p:attrNameLst>
                                      </p:cBhvr>
                                      <p:tavLst>
                                        <p:tav tm="0">
                                          <p:val>
                                            <p:strVal val="#ppt_x"/>
                                          </p:val>
                                        </p:tav>
                                        <p:tav tm="100000">
                                          <p:val>
                                            <p:strVal val="#ppt_x"/>
                                          </p:val>
                                        </p:tav>
                                      </p:tavLst>
                                    </p:anim>
                                    <p:anim calcmode="lin" valueType="num">
                                      <p:cBhvr>
                                        <p:cTn id="57" dur="900" decel="100000" fill="hold"/>
                                        <p:tgtEl>
                                          <p:spTgt spid="329731">
                                            <p:txEl>
                                              <p:pRg st="6" end="6"/>
                                            </p:txEl>
                                          </p:spTgt>
                                        </p:tgtEl>
                                        <p:attrNameLst>
                                          <p:attrName>ppt_y</p:attrName>
                                        </p:attrNameLst>
                                      </p:cBhvr>
                                      <p:tavLst>
                                        <p:tav tm="0">
                                          <p:val>
                                            <p:strVal val="#ppt_y+1"/>
                                          </p:val>
                                        </p:tav>
                                        <p:tav tm="100000">
                                          <p:val>
                                            <p:strVal val="#ppt_y-.03"/>
                                          </p:val>
                                        </p:tav>
                                      </p:tavLst>
                                    </p:anim>
                                    <p:anim calcmode="lin" valueType="num">
                                      <p:cBhvr>
                                        <p:cTn id="58" dur="100" accel="100000" fill="hold">
                                          <p:stCondLst>
                                            <p:cond delay="900"/>
                                          </p:stCondLst>
                                        </p:cTn>
                                        <p:tgtEl>
                                          <p:spTgt spid="329731">
                                            <p:txEl>
                                              <p:pRg st="6" end="6"/>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ctrTitle"/>
          </p:nvPr>
        </p:nvSpPr>
        <p:spPr>
          <a:xfrm>
            <a:off x="152400" y="1600200"/>
            <a:ext cx="8839200" cy="1828800"/>
          </a:xfrm>
        </p:spPr>
        <p:txBody>
          <a:bodyPr/>
          <a:lstStyle/>
          <a:p>
            <a:pPr fontAlgn="auto">
              <a:spcAft>
                <a:spcPts val="0"/>
              </a:spcAft>
              <a:defRPr/>
            </a:pPr>
            <a:r>
              <a:rPr lang="en-US" sz="3600" dirty="0" smtClean="0">
                <a:solidFill>
                  <a:srgbClr val="FFC269"/>
                </a:solidFill>
                <a:effectLst>
                  <a:outerShdw blurRad="38100" dist="38100" dir="2700000" algn="tl">
                    <a:srgbClr val="000000">
                      <a:alpha val="43137"/>
                    </a:srgbClr>
                  </a:outerShdw>
                </a:effectLst>
              </a:rPr>
              <a:t>ASP Basic Tactical Handcuff </a:t>
            </a:r>
            <a:br>
              <a:rPr lang="en-US" sz="3600" dirty="0" smtClean="0">
                <a:solidFill>
                  <a:srgbClr val="FFC269"/>
                </a:solidFill>
                <a:effectLst>
                  <a:outerShdw blurRad="38100" dist="38100" dir="2700000" algn="tl">
                    <a:srgbClr val="000000">
                      <a:alpha val="43137"/>
                    </a:srgbClr>
                  </a:outerShdw>
                </a:effectLst>
              </a:rPr>
            </a:br>
            <a:r>
              <a:rPr lang="en-US" sz="3600" dirty="0" smtClean="0">
                <a:solidFill>
                  <a:srgbClr val="FFC269"/>
                </a:solidFill>
                <a:effectLst>
                  <a:outerShdw blurRad="38100" dist="38100" dir="2700000" algn="tl">
                    <a:srgbClr val="000000">
                      <a:alpha val="43137"/>
                    </a:srgbClr>
                  </a:outerShdw>
                </a:effectLst>
              </a:rPr>
              <a:t> Certification (ABC) Program</a:t>
            </a:r>
          </a:p>
        </p:txBody>
      </p:sp>
      <p:sp>
        <p:nvSpPr>
          <p:cNvPr id="257029" name="Rectangle 5"/>
          <p:cNvSpPr>
            <a:spLocks noGrp="1" noChangeArrowheads="1"/>
          </p:cNvSpPr>
          <p:nvPr>
            <p:ph type="subTitle" idx="1"/>
          </p:nvPr>
        </p:nvSpPr>
        <p:spPr/>
        <p:txBody>
          <a:bodyPr/>
          <a:lstStyle/>
          <a:p>
            <a:pPr fontAlgn="auto">
              <a:spcAft>
                <a:spcPts val="0"/>
              </a:spcAft>
              <a:defRPr/>
            </a:pPr>
            <a:r>
              <a:rPr lang="en-US" dirty="0" smtClean="0">
                <a:solidFill>
                  <a:srgbClr val="FFC269"/>
                </a:solidFill>
              </a:rPr>
              <a:t>Section 7: Restraint concepts</a:t>
            </a:r>
            <a:endParaRPr lang="en-US" dirty="0">
              <a:solidFill>
                <a:srgbClr val="FFC269"/>
              </a:solidFill>
            </a:endParaRPr>
          </a:p>
        </p:txBody>
      </p:sp>
    </p:spTree>
  </p:cSld>
  <p:clrMapOvr>
    <a:masterClrMapping/>
  </p:clrMapOvr>
  <p:transition>
    <p:wipe dir="d"/>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5874" name="Rectangle 2"/>
          <p:cNvSpPr>
            <a:spLocks noGrp="1" noChangeArrowheads="1"/>
          </p:cNvSpPr>
          <p:nvPr>
            <p:ph type="title"/>
          </p:nvPr>
        </p:nvSpPr>
        <p:spPr/>
        <p:txBody>
          <a:bodyPr/>
          <a:lstStyle/>
          <a:p>
            <a:pPr eaLnBrk="1" hangingPunct="1">
              <a:defRPr/>
            </a:pPr>
            <a:r>
              <a:rPr lang="en-US" sz="5400" b="0" dirty="0"/>
              <a:t>Restraint Concepts</a:t>
            </a:r>
          </a:p>
        </p:txBody>
      </p:sp>
      <p:sp>
        <p:nvSpPr>
          <p:cNvPr id="335875" name="Rectangle 3"/>
          <p:cNvSpPr>
            <a:spLocks noGrp="1" noChangeArrowheads="1"/>
          </p:cNvSpPr>
          <p:nvPr>
            <p:ph sz="half" idx="1"/>
          </p:nvPr>
        </p:nvSpPr>
        <p:spPr>
          <a:xfrm>
            <a:off x="228600" y="1371600"/>
            <a:ext cx="6629400" cy="5334000"/>
          </a:xfrm>
        </p:spPr>
        <p:txBody>
          <a:bodyPr>
            <a:noAutofit/>
          </a:bodyPr>
          <a:lstStyle/>
          <a:p>
            <a:pPr marL="225425" indent="-225425" eaLnBrk="1" hangingPunct="1">
              <a:buClr>
                <a:srgbClr val="FFFF66"/>
              </a:buClr>
              <a:buSzPct val="80000"/>
              <a:defRPr/>
            </a:pPr>
            <a:r>
              <a:rPr lang="en-US" sz="1800" dirty="0" smtClean="0"/>
              <a:t>ASP restraint techniques consist of core concepts that build the basis for effective restraint application regardless of the tactics of a particular agency.</a:t>
            </a:r>
          </a:p>
          <a:p>
            <a:pPr marL="225425" indent="-225425" eaLnBrk="1" hangingPunct="1">
              <a:lnSpc>
                <a:spcPct val="80000"/>
              </a:lnSpc>
              <a:buClr>
                <a:srgbClr val="FFFF66"/>
              </a:buClr>
              <a:buSzPct val="80000"/>
              <a:defRPr/>
            </a:pPr>
            <a:r>
              <a:rPr lang="en-US" sz="1800" dirty="0" smtClean="0"/>
              <a:t>In </a:t>
            </a:r>
            <a:r>
              <a:rPr lang="en-US" sz="1800" dirty="0"/>
              <a:t>every situation where a subject is arrested they should be handcuffed.</a:t>
            </a:r>
          </a:p>
          <a:p>
            <a:pPr marL="225425" indent="-225425" eaLnBrk="1" hangingPunct="1">
              <a:lnSpc>
                <a:spcPct val="80000"/>
              </a:lnSpc>
              <a:buClr>
                <a:srgbClr val="FFFF66"/>
              </a:buClr>
              <a:buSzPct val="80000"/>
              <a:defRPr/>
            </a:pPr>
            <a:r>
              <a:rPr lang="en-US" sz="1800" dirty="0"/>
              <a:t>Want to create compliance over combat through verbalization prior to handcuffing.</a:t>
            </a:r>
          </a:p>
          <a:p>
            <a:pPr marL="225425" indent="-225425" eaLnBrk="1" hangingPunct="1">
              <a:lnSpc>
                <a:spcPct val="80000"/>
              </a:lnSpc>
              <a:buClr>
                <a:srgbClr val="FFFF66"/>
              </a:buClr>
              <a:buSzPct val="80000"/>
              <a:defRPr/>
            </a:pPr>
            <a:r>
              <a:rPr lang="en-US" sz="1800" dirty="0"/>
              <a:t>Subject must be controlled prior to handcuffing. This is done by stabilizing the subject.</a:t>
            </a:r>
          </a:p>
          <a:p>
            <a:pPr marL="225425" indent="-225425" eaLnBrk="1" hangingPunct="1">
              <a:lnSpc>
                <a:spcPct val="80000"/>
              </a:lnSpc>
              <a:buClr>
                <a:srgbClr val="FFFF66"/>
              </a:buClr>
              <a:buSzPct val="80000"/>
              <a:defRPr/>
            </a:pPr>
            <a:r>
              <a:rPr lang="en-US" sz="1800" dirty="0"/>
              <a:t>Officers should maintain angles of advantage and a proper reactionary gap. Resistance most of the time will come on first contact.</a:t>
            </a:r>
          </a:p>
          <a:p>
            <a:pPr marL="225425" indent="-225425" eaLnBrk="1" hangingPunct="1">
              <a:lnSpc>
                <a:spcPct val="80000"/>
              </a:lnSpc>
              <a:buClr>
                <a:srgbClr val="FFFF66"/>
              </a:buClr>
              <a:buSzPct val="80000"/>
              <a:defRPr/>
            </a:pPr>
            <a:r>
              <a:rPr lang="en-US" sz="1800" dirty="0"/>
              <a:t>Always read the palms.</a:t>
            </a:r>
          </a:p>
          <a:p>
            <a:pPr marL="225425" indent="-225425" eaLnBrk="1" hangingPunct="1">
              <a:lnSpc>
                <a:spcPct val="80000"/>
              </a:lnSpc>
              <a:buClr>
                <a:srgbClr val="FFFF66"/>
              </a:buClr>
              <a:buSzPct val="80000"/>
              <a:defRPr/>
            </a:pPr>
            <a:r>
              <a:rPr lang="en-US" sz="1800" dirty="0"/>
              <a:t>Want to control the subjects dominant hand first and last.</a:t>
            </a:r>
          </a:p>
          <a:p>
            <a:pPr marL="225425" indent="-225425" eaLnBrk="1" hangingPunct="1">
              <a:lnSpc>
                <a:spcPct val="80000"/>
              </a:lnSpc>
              <a:buClr>
                <a:srgbClr val="FFFF66"/>
              </a:buClr>
              <a:buSzPct val="80000"/>
              <a:defRPr/>
            </a:pPr>
            <a:r>
              <a:rPr lang="en-US" sz="1800" dirty="0"/>
              <a:t>Upon placing hands on the subject the restraints should be placed on quickly.</a:t>
            </a:r>
          </a:p>
          <a:p>
            <a:pPr marL="225425" indent="-225425" eaLnBrk="1" hangingPunct="1">
              <a:lnSpc>
                <a:spcPct val="80000"/>
              </a:lnSpc>
              <a:buClr>
                <a:srgbClr val="FFFF66"/>
              </a:buClr>
              <a:buSzPct val="80000"/>
              <a:defRPr/>
            </a:pPr>
            <a:r>
              <a:rPr lang="en-US" sz="1800" dirty="0">
                <a:solidFill>
                  <a:srgbClr val="FF0000"/>
                </a:solidFill>
              </a:rPr>
              <a:t>The subject should not be searched until after properly restrained.</a:t>
            </a:r>
          </a:p>
          <a:p>
            <a:pPr marL="225425" indent="-225425" eaLnBrk="1" hangingPunct="1">
              <a:lnSpc>
                <a:spcPct val="80000"/>
              </a:lnSpc>
              <a:buClr>
                <a:srgbClr val="FFFF66"/>
              </a:buClr>
              <a:buSzPct val="80000"/>
              <a:defRPr/>
            </a:pPr>
            <a:r>
              <a:rPr lang="en-US" sz="1800" dirty="0"/>
              <a:t>If the subject becomes resistive during handcuffing officers should disengage and the restraints can “cease to exist”.</a:t>
            </a:r>
          </a:p>
          <a:p>
            <a:pPr marL="225425" indent="-225425" eaLnBrk="1" hangingPunct="1">
              <a:lnSpc>
                <a:spcPct val="80000"/>
              </a:lnSpc>
              <a:buSzPct val="80000"/>
              <a:defRPr/>
            </a:pPr>
            <a:endParaRPr lang="en-US" sz="1800" dirty="0"/>
          </a:p>
        </p:txBody>
      </p:sp>
      <p:pic>
        <p:nvPicPr>
          <p:cNvPr id="11" name="Picture 10" descr="45.jpg"/>
          <p:cNvPicPr>
            <a:picLocks noChangeAspect="1"/>
          </p:cNvPicPr>
          <p:nvPr/>
        </p:nvPicPr>
        <p:blipFill>
          <a:blip r:embed="rId3" cstate="print"/>
          <a:stretch>
            <a:fillRect/>
          </a:stretch>
        </p:blipFill>
        <p:spPr>
          <a:xfrm>
            <a:off x="6858000" y="1447800"/>
            <a:ext cx="2133600" cy="1524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Picture 4" descr="prePalmsback1216448245.gif"/>
          <p:cNvPicPr>
            <a:picLocks noChangeAspect="1"/>
          </p:cNvPicPr>
          <p:nvPr/>
        </p:nvPicPr>
        <p:blipFill>
          <a:blip r:embed="rId4"/>
          <a:stretch>
            <a:fillRect/>
          </a:stretch>
        </p:blipFill>
        <p:spPr bwMode="auto">
          <a:xfrm>
            <a:off x="6858000" y="2975616"/>
            <a:ext cx="2133600" cy="1821167"/>
          </a:xfrm>
          <a:prstGeom prst="rect">
            <a:avLst/>
          </a:prstGeom>
          <a:noFill/>
          <a:ln w="9525">
            <a:noFill/>
            <a:miter lim="800000"/>
            <a:headEnd/>
            <a:tailEnd/>
          </a:ln>
        </p:spPr>
      </p:pic>
      <p:pic>
        <p:nvPicPr>
          <p:cNvPr id="5122" name="Picture 2"/>
          <p:cNvPicPr>
            <a:picLocks noChangeAspect="1" noChangeArrowheads="1"/>
          </p:cNvPicPr>
          <p:nvPr/>
        </p:nvPicPr>
        <p:blipFill>
          <a:blip r:embed="rId5"/>
          <a:stretch>
            <a:fillRect/>
          </a:stretch>
        </p:blipFill>
        <p:spPr bwMode="auto">
          <a:xfrm>
            <a:off x="6783415" y="4800601"/>
            <a:ext cx="2225620" cy="1752600"/>
          </a:xfrm>
          <a:prstGeom prst="rect">
            <a:avLst/>
          </a:prstGeom>
          <a:noFill/>
          <a:ln w="9525">
            <a:noFill/>
            <a:miter lim="800000"/>
            <a:headEnd/>
            <a:tailEnd/>
          </a:ln>
          <a:effectLst/>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335875">
                                            <p:txEl>
                                              <p:pRg st="0" end="0"/>
                                            </p:txEl>
                                          </p:spTgt>
                                        </p:tgtEl>
                                        <p:attrNameLst>
                                          <p:attrName>style.visibility</p:attrName>
                                        </p:attrNameLst>
                                      </p:cBhvr>
                                      <p:to>
                                        <p:strVal val="visible"/>
                                      </p:to>
                                    </p:set>
                                    <p:animEffect transition="in" filter="fade">
                                      <p:cBhvr>
                                        <p:cTn id="7" dur="1000"/>
                                        <p:tgtEl>
                                          <p:spTgt spid="335875">
                                            <p:txEl>
                                              <p:pRg st="0" end="0"/>
                                            </p:txEl>
                                          </p:spTgt>
                                        </p:tgtEl>
                                      </p:cBhvr>
                                    </p:animEffect>
                                    <p:anim calcmode="lin" valueType="num">
                                      <p:cBhvr>
                                        <p:cTn id="8" dur="1000" fill="hold"/>
                                        <p:tgtEl>
                                          <p:spTgt spid="335875">
                                            <p:txEl>
                                              <p:pRg st="0" end="0"/>
                                            </p:txEl>
                                          </p:spTgt>
                                        </p:tgtEl>
                                        <p:attrNameLst>
                                          <p:attrName>ppt_x</p:attrName>
                                        </p:attrNameLst>
                                      </p:cBhvr>
                                      <p:tavLst>
                                        <p:tav tm="0">
                                          <p:val>
                                            <p:strVal val="#ppt_x"/>
                                          </p:val>
                                        </p:tav>
                                        <p:tav tm="100000">
                                          <p:val>
                                            <p:strVal val="#ppt_x"/>
                                          </p:val>
                                        </p:tav>
                                      </p:tavLst>
                                    </p:anim>
                                    <p:anim calcmode="lin" valueType="num">
                                      <p:cBhvr>
                                        <p:cTn id="9" dur="900" decel="100000" fill="hold"/>
                                        <p:tgtEl>
                                          <p:spTgt spid="335875">
                                            <p:txEl>
                                              <p:pRg st="0" end="0"/>
                                            </p:tx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35875">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nodeType="clickEffect">
                                  <p:stCondLst>
                                    <p:cond delay="0"/>
                                  </p:stCondLst>
                                  <p:childTnLst>
                                    <p:set>
                                      <p:cBhvr>
                                        <p:cTn id="14" dur="1" fill="hold">
                                          <p:stCondLst>
                                            <p:cond delay="0"/>
                                          </p:stCondLst>
                                        </p:cTn>
                                        <p:tgtEl>
                                          <p:spTgt spid="335875">
                                            <p:txEl>
                                              <p:pRg st="1" end="1"/>
                                            </p:txEl>
                                          </p:spTgt>
                                        </p:tgtEl>
                                        <p:attrNameLst>
                                          <p:attrName>style.visibility</p:attrName>
                                        </p:attrNameLst>
                                      </p:cBhvr>
                                      <p:to>
                                        <p:strVal val="visible"/>
                                      </p:to>
                                    </p:set>
                                    <p:animEffect transition="in" filter="fade">
                                      <p:cBhvr>
                                        <p:cTn id="15" dur="1000"/>
                                        <p:tgtEl>
                                          <p:spTgt spid="335875">
                                            <p:txEl>
                                              <p:pRg st="1" end="1"/>
                                            </p:txEl>
                                          </p:spTgt>
                                        </p:tgtEl>
                                      </p:cBhvr>
                                    </p:animEffect>
                                    <p:anim calcmode="lin" valueType="num">
                                      <p:cBhvr>
                                        <p:cTn id="16" dur="1000" fill="hold"/>
                                        <p:tgtEl>
                                          <p:spTgt spid="335875">
                                            <p:txEl>
                                              <p:pRg st="1" end="1"/>
                                            </p:txEl>
                                          </p:spTgt>
                                        </p:tgtEl>
                                        <p:attrNameLst>
                                          <p:attrName>ppt_x</p:attrName>
                                        </p:attrNameLst>
                                      </p:cBhvr>
                                      <p:tavLst>
                                        <p:tav tm="0">
                                          <p:val>
                                            <p:strVal val="#ppt_x"/>
                                          </p:val>
                                        </p:tav>
                                        <p:tav tm="100000">
                                          <p:val>
                                            <p:strVal val="#ppt_x"/>
                                          </p:val>
                                        </p:tav>
                                      </p:tavLst>
                                    </p:anim>
                                    <p:anim calcmode="lin" valueType="num">
                                      <p:cBhvr>
                                        <p:cTn id="17" dur="900" decel="100000" fill="hold"/>
                                        <p:tgtEl>
                                          <p:spTgt spid="335875">
                                            <p:txEl>
                                              <p:pRg st="1" end="1"/>
                                            </p:txEl>
                                          </p:spTgt>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335875">
                                            <p:txEl>
                                              <p:pRg st="1" end="1"/>
                                            </p:txEl>
                                          </p:spTgt>
                                        </p:tgtEl>
                                        <p:attrNameLst>
                                          <p:attrName>ppt_y</p:attrName>
                                        </p:attrNameLst>
                                      </p:cBhvr>
                                      <p:tavLst>
                                        <p:tav tm="0">
                                          <p:val>
                                            <p:strVal val="#ppt_y-.03"/>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7" presetClass="entr" presetSubtype="0" fill="hold" nodeType="clickEffect">
                                  <p:stCondLst>
                                    <p:cond delay="0"/>
                                  </p:stCondLst>
                                  <p:childTnLst>
                                    <p:set>
                                      <p:cBhvr>
                                        <p:cTn id="22" dur="1" fill="hold">
                                          <p:stCondLst>
                                            <p:cond delay="0"/>
                                          </p:stCondLst>
                                        </p:cTn>
                                        <p:tgtEl>
                                          <p:spTgt spid="335875">
                                            <p:txEl>
                                              <p:pRg st="2" end="2"/>
                                            </p:txEl>
                                          </p:spTgt>
                                        </p:tgtEl>
                                        <p:attrNameLst>
                                          <p:attrName>style.visibility</p:attrName>
                                        </p:attrNameLst>
                                      </p:cBhvr>
                                      <p:to>
                                        <p:strVal val="visible"/>
                                      </p:to>
                                    </p:set>
                                    <p:animEffect transition="in" filter="fade">
                                      <p:cBhvr>
                                        <p:cTn id="23" dur="1000"/>
                                        <p:tgtEl>
                                          <p:spTgt spid="335875">
                                            <p:txEl>
                                              <p:pRg st="2" end="2"/>
                                            </p:txEl>
                                          </p:spTgt>
                                        </p:tgtEl>
                                      </p:cBhvr>
                                    </p:animEffect>
                                    <p:anim calcmode="lin" valueType="num">
                                      <p:cBhvr>
                                        <p:cTn id="24" dur="1000" fill="hold"/>
                                        <p:tgtEl>
                                          <p:spTgt spid="335875">
                                            <p:txEl>
                                              <p:pRg st="2" end="2"/>
                                            </p:txEl>
                                          </p:spTgt>
                                        </p:tgtEl>
                                        <p:attrNameLst>
                                          <p:attrName>ppt_x</p:attrName>
                                        </p:attrNameLst>
                                      </p:cBhvr>
                                      <p:tavLst>
                                        <p:tav tm="0">
                                          <p:val>
                                            <p:strVal val="#ppt_x"/>
                                          </p:val>
                                        </p:tav>
                                        <p:tav tm="100000">
                                          <p:val>
                                            <p:strVal val="#ppt_x"/>
                                          </p:val>
                                        </p:tav>
                                      </p:tavLst>
                                    </p:anim>
                                    <p:anim calcmode="lin" valueType="num">
                                      <p:cBhvr>
                                        <p:cTn id="25" dur="900" decel="100000" fill="hold"/>
                                        <p:tgtEl>
                                          <p:spTgt spid="335875">
                                            <p:txEl>
                                              <p:pRg st="2" end="2"/>
                                            </p:txEl>
                                          </p:spTgt>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335875">
                                            <p:txEl>
                                              <p:pRg st="2" end="2"/>
                                            </p:txEl>
                                          </p:spTgt>
                                        </p:tgtEl>
                                        <p:attrNameLst>
                                          <p:attrName>ppt_y</p:attrName>
                                        </p:attrNameLst>
                                      </p:cBhvr>
                                      <p:tavLst>
                                        <p:tav tm="0">
                                          <p:val>
                                            <p:strVal val="#ppt_y-.03"/>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7" presetClass="entr" presetSubtype="0" fill="hold" nodeType="clickEffect">
                                  <p:stCondLst>
                                    <p:cond delay="0"/>
                                  </p:stCondLst>
                                  <p:childTnLst>
                                    <p:set>
                                      <p:cBhvr>
                                        <p:cTn id="30" dur="1" fill="hold">
                                          <p:stCondLst>
                                            <p:cond delay="0"/>
                                          </p:stCondLst>
                                        </p:cTn>
                                        <p:tgtEl>
                                          <p:spTgt spid="335875">
                                            <p:txEl>
                                              <p:pRg st="3" end="3"/>
                                            </p:txEl>
                                          </p:spTgt>
                                        </p:tgtEl>
                                        <p:attrNameLst>
                                          <p:attrName>style.visibility</p:attrName>
                                        </p:attrNameLst>
                                      </p:cBhvr>
                                      <p:to>
                                        <p:strVal val="visible"/>
                                      </p:to>
                                    </p:set>
                                    <p:animEffect transition="in" filter="fade">
                                      <p:cBhvr>
                                        <p:cTn id="31" dur="1000"/>
                                        <p:tgtEl>
                                          <p:spTgt spid="335875">
                                            <p:txEl>
                                              <p:pRg st="3" end="3"/>
                                            </p:txEl>
                                          </p:spTgt>
                                        </p:tgtEl>
                                      </p:cBhvr>
                                    </p:animEffect>
                                    <p:anim calcmode="lin" valueType="num">
                                      <p:cBhvr>
                                        <p:cTn id="32" dur="1000" fill="hold"/>
                                        <p:tgtEl>
                                          <p:spTgt spid="335875">
                                            <p:txEl>
                                              <p:pRg st="3" end="3"/>
                                            </p:txEl>
                                          </p:spTgt>
                                        </p:tgtEl>
                                        <p:attrNameLst>
                                          <p:attrName>ppt_x</p:attrName>
                                        </p:attrNameLst>
                                      </p:cBhvr>
                                      <p:tavLst>
                                        <p:tav tm="0">
                                          <p:val>
                                            <p:strVal val="#ppt_x"/>
                                          </p:val>
                                        </p:tav>
                                        <p:tav tm="100000">
                                          <p:val>
                                            <p:strVal val="#ppt_x"/>
                                          </p:val>
                                        </p:tav>
                                      </p:tavLst>
                                    </p:anim>
                                    <p:anim calcmode="lin" valueType="num">
                                      <p:cBhvr>
                                        <p:cTn id="33" dur="900" decel="100000" fill="hold"/>
                                        <p:tgtEl>
                                          <p:spTgt spid="335875">
                                            <p:txEl>
                                              <p:pRg st="3" end="3"/>
                                            </p:txEl>
                                          </p:spTgt>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335875">
                                            <p:txEl>
                                              <p:pRg st="3" end="3"/>
                                            </p:txEl>
                                          </p:spTgt>
                                        </p:tgtEl>
                                        <p:attrNameLst>
                                          <p:attrName>ppt_y</p:attrName>
                                        </p:attrNameLst>
                                      </p:cBhvr>
                                      <p:tavLst>
                                        <p:tav tm="0">
                                          <p:val>
                                            <p:strVal val="#ppt_y-.03"/>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9" presetClass="entr" presetSubtype="0" fill="hold" nodeType="clickEffect">
                                  <p:stCondLst>
                                    <p:cond delay="0"/>
                                  </p:stCondLst>
                                  <p:childTnLst>
                                    <p:set>
                                      <p:cBhvr>
                                        <p:cTn id="38" dur="1" fill="hold">
                                          <p:stCondLst>
                                            <p:cond delay="0"/>
                                          </p:stCondLst>
                                        </p:cTn>
                                        <p:tgtEl>
                                          <p:spTgt spid="335875">
                                            <p:txEl>
                                              <p:pRg st="4" end="4"/>
                                            </p:txEl>
                                          </p:spTgt>
                                        </p:tgtEl>
                                        <p:attrNameLst>
                                          <p:attrName>style.visibility</p:attrName>
                                        </p:attrNameLst>
                                      </p:cBhvr>
                                      <p:to>
                                        <p:strVal val="visible"/>
                                      </p:to>
                                    </p:set>
                                    <p:anim calcmode="lin" valueType="num">
                                      <p:cBhvr>
                                        <p:cTn id="39" dur="1000" fill="hold"/>
                                        <p:tgtEl>
                                          <p:spTgt spid="335875">
                                            <p:txEl>
                                              <p:pRg st="4" end="4"/>
                                            </p:txEl>
                                          </p:spTgt>
                                        </p:tgtEl>
                                        <p:attrNameLst>
                                          <p:attrName>ppt_x</p:attrName>
                                        </p:attrNameLst>
                                      </p:cBhvr>
                                      <p:tavLst>
                                        <p:tav tm="0">
                                          <p:val>
                                            <p:strVal val="#ppt_x-.2"/>
                                          </p:val>
                                        </p:tav>
                                        <p:tav tm="100000">
                                          <p:val>
                                            <p:strVal val="#ppt_x"/>
                                          </p:val>
                                        </p:tav>
                                      </p:tavLst>
                                    </p:anim>
                                    <p:anim calcmode="lin" valueType="num">
                                      <p:cBhvr>
                                        <p:cTn id="40" dur="1000" fill="hold"/>
                                        <p:tgtEl>
                                          <p:spTgt spid="335875">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41" dur="1000"/>
                                        <p:tgtEl>
                                          <p:spTgt spid="335875">
                                            <p:txEl>
                                              <p:pRg st="4" end="4"/>
                                            </p:txEl>
                                          </p:spTgt>
                                        </p:tgtEl>
                                      </p:cBhvr>
                                    </p:animEffect>
                                  </p:childTnLst>
                                </p:cTn>
                              </p:par>
                              <p:par>
                                <p:cTn id="42" presetID="5" presetClass="entr" presetSubtype="10" fill="hold" nodeType="with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checkerboard(across)">
                                      <p:cBhvr>
                                        <p:cTn id="44" dur="500"/>
                                        <p:tgtEl>
                                          <p:spTgt spid="11"/>
                                        </p:tgtEl>
                                      </p:cBhvr>
                                    </p:animEffect>
                                  </p:childTnLst>
                                </p:cTn>
                              </p:par>
                            </p:childTnLst>
                          </p:cTn>
                        </p:par>
                      </p:childTnLst>
                    </p:cTn>
                  </p:par>
                  <p:par>
                    <p:cTn id="45" fill="hold">
                      <p:stCondLst>
                        <p:cond delay="indefinite"/>
                      </p:stCondLst>
                      <p:childTnLst>
                        <p:par>
                          <p:cTn id="46" fill="hold">
                            <p:stCondLst>
                              <p:cond delay="0"/>
                            </p:stCondLst>
                            <p:childTnLst>
                              <p:par>
                                <p:cTn id="47" presetID="29" presetClass="entr" presetSubtype="0" fill="hold" nodeType="clickEffect">
                                  <p:stCondLst>
                                    <p:cond delay="0"/>
                                  </p:stCondLst>
                                  <p:childTnLst>
                                    <p:set>
                                      <p:cBhvr>
                                        <p:cTn id="48" dur="1" fill="hold">
                                          <p:stCondLst>
                                            <p:cond delay="0"/>
                                          </p:stCondLst>
                                        </p:cTn>
                                        <p:tgtEl>
                                          <p:spTgt spid="335875">
                                            <p:txEl>
                                              <p:pRg st="5" end="5"/>
                                            </p:txEl>
                                          </p:spTgt>
                                        </p:tgtEl>
                                        <p:attrNameLst>
                                          <p:attrName>style.visibility</p:attrName>
                                        </p:attrNameLst>
                                      </p:cBhvr>
                                      <p:to>
                                        <p:strVal val="visible"/>
                                      </p:to>
                                    </p:set>
                                    <p:anim calcmode="lin" valueType="num">
                                      <p:cBhvr>
                                        <p:cTn id="49" dur="1000" fill="hold"/>
                                        <p:tgtEl>
                                          <p:spTgt spid="335875">
                                            <p:txEl>
                                              <p:pRg st="5" end="5"/>
                                            </p:txEl>
                                          </p:spTgt>
                                        </p:tgtEl>
                                        <p:attrNameLst>
                                          <p:attrName>ppt_x</p:attrName>
                                        </p:attrNameLst>
                                      </p:cBhvr>
                                      <p:tavLst>
                                        <p:tav tm="0">
                                          <p:val>
                                            <p:strVal val="#ppt_x-.2"/>
                                          </p:val>
                                        </p:tav>
                                        <p:tav tm="100000">
                                          <p:val>
                                            <p:strVal val="#ppt_x"/>
                                          </p:val>
                                        </p:tav>
                                      </p:tavLst>
                                    </p:anim>
                                    <p:anim calcmode="lin" valueType="num">
                                      <p:cBhvr>
                                        <p:cTn id="50" dur="1000" fill="hold"/>
                                        <p:tgtEl>
                                          <p:spTgt spid="335875">
                                            <p:txEl>
                                              <p:pRg st="5" end="5"/>
                                            </p:txEl>
                                          </p:spTgt>
                                        </p:tgtEl>
                                        <p:attrNameLst>
                                          <p:attrName>ppt_y</p:attrName>
                                        </p:attrNameLst>
                                      </p:cBhvr>
                                      <p:tavLst>
                                        <p:tav tm="0">
                                          <p:val>
                                            <p:strVal val="#ppt_y"/>
                                          </p:val>
                                        </p:tav>
                                        <p:tav tm="100000">
                                          <p:val>
                                            <p:strVal val="#ppt_y"/>
                                          </p:val>
                                        </p:tav>
                                      </p:tavLst>
                                    </p:anim>
                                    <p:animEffect transition="in" filter="wipe(right)" prLst="gradientSize: 0.1">
                                      <p:cBhvr>
                                        <p:cTn id="51" dur="1000"/>
                                        <p:tgtEl>
                                          <p:spTgt spid="335875">
                                            <p:txEl>
                                              <p:pRg st="5" end="5"/>
                                            </p:txEl>
                                          </p:spTgt>
                                        </p:tgtEl>
                                      </p:cBhvr>
                                    </p:animEffect>
                                  </p:childTnLst>
                                </p:cTn>
                              </p:par>
                              <p:par>
                                <p:cTn id="52" presetID="5" presetClass="entr" presetSubtype="10" fill="hold" nodeType="withEffect">
                                  <p:stCondLst>
                                    <p:cond delay="0"/>
                                  </p:stCondLst>
                                  <p:childTnLst>
                                    <p:set>
                                      <p:cBhvr>
                                        <p:cTn id="53" dur="1" fill="hold">
                                          <p:stCondLst>
                                            <p:cond delay="0"/>
                                          </p:stCondLst>
                                        </p:cTn>
                                        <p:tgtEl>
                                          <p:spTgt spid="5"/>
                                        </p:tgtEl>
                                        <p:attrNameLst>
                                          <p:attrName>style.visibility</p:attrName>
                                        </p:attrNameLst>
                                      </p:cBhvr>
                                      <p:to>
                                        <p:strVal val="visible"/>
                                      </p:to>
                                    </p:set>
                                    <p:animEffect transition="in" filter="checkerboard(across)">
                                      <p:cBhvr>
                                        <p:cTn id="54" dur="500"/>
                                        <p:tgtEl>
                                          <p:spTgt spid="5"/>
                                        </p:tgtEl>
                                      </p:cBhvr>
                                    </p:animEffect>
                                  </p:childTnLst>
                                </p:cTn>
                              </p:par>
                            </p:childTnLst>
                          </p:cTn>
                        </p:par>
                      </p:childTnLst>
                    </p:cTn>
                  </p:par>
                  <p:par>
                    <p:cTn id="55" fill="hold">
                      <p:stCondLst>
                        <p:cond delay="indefinite"/>
                      </p:stCondLst>
                      <p:childTnLst>
                        <p:par>
                          <p:cTn id="56" fill="hold">
                            <p:stCondLst>
                              <p:cond delay="0"/>
                            </p:stCondLst>
                            <p:childTnLst>
                              <p:par>
                                <p:cTn id="57" presetID="37" presetClass="entr" presetSubtype="0" fill="hold" nodeType="clickEffect">
                                  <p:stCondLst>
                                    <p:cond delay="0"/>
                                  </p:stCondLst>
                                  <p:childTnLst>
                                    <p:set>
                                      <p:cBhvr>
                                        <p:cTn id="58" dur="1" fill="hold">
                                          <p:stCondLst>
                                            <p:cond delay="0"/>
                                          </p:stCondLst>
                                        </p:cTn>
                                        <p:tgtEl>
                                          <p:spTgt spid="335875">
                                            <p:txEl>
                                              <p:pRg st="6" end="6"/>
                                            </p:txEl>
                                          </p:spTgt>
                                        </p:tgtEl>
                                        <p:attrNameLst>
                                          <p:attrName>style.visibility</p:attrName>
                                        </p:attrNameLst>
                                      </p:cBhvr>
                                      <p:to>
                                        <p:strVal val="visible"/>
                                      </p:to>
                                    </p:set>
                                    <p:animEffect transition="in" filter="fade">
                                      <p:cBhvr>
                                        <p:cTn id="59" dur="1000"/>
                                        <p:tgtEl>
                                          <p:spTgt spid="335875">
                                            <p:txEl>
                                              <p:pRg st="6" end="6"/>
                                            </p:txEl>
                                          </p:spTgt>
                                        </p:tgtEl>
                                      </p:cBhvr>
                                    </p:animEffect>
                                    <p:anim calcmode="lin" valueType="num">
                                      <p:cBhvr>
                                        <p:cTn id="60" dur="1000" fill="hold"/>
                                        <p:tgtEl>
                                          <p:spTgt spid="335875">
                                            <p:txEl>
                                              <p:pRg st="6" end="6"/>
                                            </p:txEl>
                                          </p:spTgt>
                                        </p:tgtEl>
                                        <p:attrNameLst>
                                          <p:attrName>ppt_x</p:attrName>
                                        </p:attrNameLst>
                                      </p:cBhvr>
                                      <p:tavLst>
                                        <p:tav tm="0">
                                          <p:val>
                                            <p:strVal val="#ppt_x"/>
                                          </p:val>
                                        </p:tav>
                                        <p:tav tm="100000">
                                          <p:val>
                                            <p:strVal val="#ppt_x"/>
                                          </p:val>
                                        </p:tav>
                                      </p:tavLst>
                                    </p:anim>
                                    <p:anim calcmode="lin" valueType="num">
                                      <p:cBhvr>
                                        <p:cTn id="61" dur="900" decel="100000" fill="hold"/>
                                        <p:tgtEl>
                                          <p:spTgt spid="335875">
                                            <p:txEl>
                                              <p:pRg st="6" end="6"/>
                                            </p:txEl>
                                          </p:spTgt>
                                        </p:tgtEl>
                                        <p:attrNameLst>
                                          <p:attrName>ppt_y</p:attrName>
                                        </p:attrNameLst>
                                      </p:cBhvr>
                                      <p:tavLst>
                                        <p:tav tm="0">
                                          <p:val>
                                            <p:strVal val="#ppt_y+1"/>
                                          </p:val>
                                        </p:tav>
                                        <p:tav tm="100000">
                                          <p:val>
                                            <p:strVal val="#ppt_y-.03"/>
                                          </p:val>
                                        </p:tav>
                                      </p:tavLst>
                                    </p:anim>
                                    <p:anim calcmode="lin" valueType="num">
                                      <p:cBhvr>
                                        <p:cTn id="62" dur="100" accel="100000" fill="hold">
                                          <p:stCondLst>
                                            <p:cond delay="900"/>
                                          </p:stCondLst>
                                        </p:cTn>
                                        <p:tgtEl>
                                          <p:spTgt spid="335875">
                                            <p:txEl>
                                              <p:pRg st="6" end="6"/>
                                            </p:txEl>
                                          </p:spTgt>
                                        </p:tgtEl>
                                        <p:attrNameLst>
                                          <p:attrName>ppt_y</p:attrName>
                                        </p:attrNameLst>
                                      </p:cBhvr>
                                      <p:tavLst>
                                        <p:tav tm="0">
                                          <p:val>
                                            <p:strVal val="#ppt_y-.03"/>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9" presetClass="entr" presetSubtype="0" fill="hold" nodeType="clickEffect">
                                  <p:stCondLst>
                                    <p:cond delay="0"/>
                                  </p:stCondLst>
                                  <p:childTnLst>
                                    <p:set>
                                      <p:cBhvr>
                                        <p:cTn id="66" dur="1" fill="hold">
                                          <p:stCondLst>
                                            <p:cond delay="0"/>
                                          </p:stCondLst>
                                        </p:cTn>
                                        <p:tgtEl>
                                          <p:spTgt spid="335875">
                                            <p:txEl>
                                              <p:pRg st="7" end="7"/>
                                            </p:txEl>
                                          </p:spTgt>
                                        </p:tgtEl>
                                        <p:attrNameLst>
                                          <p:attrName>style.visibility</p:attrName>
                                        </p:attrNameLst>
                                      </p:cBhvr>
                                      <p:to>
                                        <p:strVal val="visible"/>
                                      </p:to>
                                    </p:set>
                                    <p:anim calcmode="lin" valueType="num">
                                      <p:cBhvr>
                                        <p:cTn id="67" dur="1000" fill="hold"/>
                                        <p:tgtEl>
                                          <p:spTgt spid="335875">
                                            <p:txEl>
                                              <p:pRg st="7" end="7"/>
                                            </p:txEl>
                                          </p:spTgt>
                                        </p:tgtEl>
                                        <p:attrNameLst>
                                          <p:attrName>ppt_x</p:attrName>
                                        </p:attrNameLst>
                                      </p:cBhvr>
                                      <p:tavLst>
                                        <p:tav tm="0">
                                          <p:val>
                                            <p:strVal val="#ppt_x-.2"/>
                                          </p:val>
                                        </p:tav>
                                        <p:tav tm="100000">
                                          <p:val>
                                            <p:strVal val="#ppt_x"/>
                                          </p:val>
                                        </p:tav>
                                      </p:tavLst>
                                    </p:anim>
                                    <p:anim calcmode="lin" valueType="num">
                                      <p:cBhvr>
                                        <p:cTn id="68" dur="1000" fill="hold"/>
                                        <p:tgtEl>
                                          <p:spTgt spid="335875">
                                            <p:txEl>
                                              <p:pRg st="7" end="7"/>
                                            </p:txEl>
                                          </p:spTgt>
                                        </p:tgtEl>
                                        <p:attrNameLst>
                                          <p:attrName>ppt_y</p:attrName>
                                        </p:attrNameLst>
                                      </p:cBhvr>
                                      <p:tavLst>
                                        <p:tav tm="0">
                                          <p:val>
                                            <p:strVal val="#ppt_y"/>
                                          </p:val>
                                        </p:tav>
                                        <p:tav tm="100000">
                                          <p:val>
                                            <p:strVal val="#ppt_y"/>
                                          </p:val>
                                        </p:tav>
                                      </p:tavLst>
                                    </p:anim>
                                    <p:animEffect transition="in" filter="wipe(right)" prLst="gradientSize: 0.1">
                                      <p:cBhvr>
                                        <p:cTn id="69" dur="1000"/>
                                        <p:tgtEl>
                                          <p:spTgt spid="335875">
                                            <p:txEl>
                                              <p:pRg st="7" end="7"/>
                                            </p:txEl>
                                          </p:spTgt>
                                        </p:tgtEl>
                                      </p:cBhvr>
                                    </p:animEffect>
                                  </p:childTnLst>
                                </p:cTn>
                              </p:par>
                              <p:par>
                                <p:cTn id="70" presetID="5" presetClass="entr" presetSubtype="10" fill="hold" nodeType="withEffect">
                                  <p:stCondLst>
                                    <p:cond delay="0"/>
                                  </p:stCondLst>
                                  <p:childTnLst>
                                    <p:set>
                                      <p:cBhvr>
                                        <p:cTn id="71" dur="1" fill="hold">
                                          <p:stCondLst>
                                            <p:cond delay="0"/>
                                          </p:stCondLst>
                                        </p:cTn>
                                        <p:tgtEl>
                                          <p:spTgt spid="5122"/>
                                        </p:tgtEl>
                                        <p:attrNameLst>
                                          <p:attrName>style.visibility</p:attrName>
                                        </p:attrNameLst>
                                      </p:cBhvr>
                                      <p:to>
                                        <p:strVal val="visible"/>
                                      </p:to>
                                    </p:set>
                                    <p:animEffect transition="in" filter="checkerboard(across)">
                                      <p:cBhvr>
                                        <p:cTn id="72" dur="500"/>
                                        <p:tgtEl>
                                          <p:spTgt spid="5122"/>
                                        </p:tgtEl>
                                      </p:cBhvr>
                                    </p:animEffect>
                                  </p:childTnLst>
                                </p:cTn>
                              </p:par>
                            </p:childTnLst>
                          </p:cTn>
                        </p:par>
                      </p:childTnLst>
                    </p:cTn>
                  </p:par>
                  <p:par>
                    <p:cTn id="73" fill="hold">
                      <p:stCondLst>
                        <p:cond delay="indefinite"/>
                      </p:stCondLst>
                      <p:childTnLst>
                        <p:par>
                          <p:cTn id="74" fill="hold">
                            <p:stCondLst>
                              <p:cond delay="0"/>
                            </p:stCondLst>
                            <p:childTnLst>
                              <p:par>
                                <p:cTn id="75" presetID="37" presetClass="entr" presetSubtype="0" fill="hold" nodeType="clickEffect">
                                  <p:stCondLst>
                                    <p:cond delay="0"/>
                                  </p:stCondLst>
                                  <p:childTnLst>
                                    <p:set>
                                      <p:cBhvr>
                                        <p:cTn id="76" dur="1" fill="hold">
                                          <p:stCondLst>
                                            <p:cond delay="0"/>
                                          </p:stCondLst>
                                        </p:cTn>
                                        <p:tgtEl>
                                          <p:spTgt spid="335875">
                                            <p:txEl>
                                              <p:pRg st="8" end="8"/>
                                            </p:txEl>
                                          </p:spTgt>
                                        </p:tgtEl>
                                        <p:attrNameLst>
                                          <p:attrName>style.visibility</p:attrName>
                                        </p:attrNameLst>
                                      </p:cBhvr>
                                      <p:to>
                                        <p:strVal val="visible"/>
                                      </p:to>
                                    </p:set>
                                    <p:animEffect transition="in" filter="fade">
                                      <p:cBhvr>
                                        <p:cTn id="77" dur="1000"/>
                                        <p:tgtEl>
                                          <p:spTgt spid="335875">
                                            <p:txEl>
                                              <p:pRg st="8" end="8"/>
                                            </p:txEl>
                                          </p:spTgt>
                                        </p:tgtEl>
                                      </p:cBhvr>
                                    </p:animEffect>
                                    <p:anim calcmode="lin" valueType="num">
                                      <p:cBhvr>
                                        <p:cTn id="78" dur="1000" fill="hold"/>
                                        <p:tgtEl>
                                          <p:spTgt spid="335875">
                                            <p:txEl>
                                              <p:pRg st="8" end="8"/>
                                            </p:txEl>
                                          </p:spTgt>
                                        </p:tgtEl>
                                        <p:attrNameLst>
                                          <p:attrName>ppt_x</p:attrName>
                                        </p:attrNameLst>
                                      </p:cBhvr>
                                      <p:tavLst>
                                        <p:tav tm="0">
                                          <p:val>
                                            <p:strVal val="#ppt_x"/>
                                          </p:val>
                                        </p:tav>
                                        <p:tav tm="100000">
                                          <p:val>
                                            <p:strVal val="#ppt_x"/>
                                          </p:val>
                                        </p:tav>
                                      </p:tavLst>
                                    </p:anim>
                                    <p:anim calcmode="lin" valueType="num">
                                      <p:cBhvr>
                                        <p:cTn id="79" dur="900" decel="100000" fill="hold"/>
                                        <p:tgtEl>
                                          <p:spTgt spid="335875">
                                            <p:txEl>
                                              <p:pRg st="8" end="8"/>
                                            </p:txEl>
                                          </p:spTgt>
                                        </p:tgtEl>
                                        <p:attrNameLst>
                                          <p:attrName>ppt_y</p:attrName>
                                        </p:attrNameLst>
                                      </p:cBhvr>
                                      <p:tavLst>
                                        <p:tav tm="0">
                                          <p:val>
                                            <p:strVal val="#ppt_y+1"/>
                                          </p:val>
                                        </p:tav>
                                        <p:tav tm="100000">
                                          <p:val>
                                            <p:strVal val="#ppt_y-.03"/>
                                          </p:val>
                                        </p:tav>
                                      </p:tavLst>
                                    </p:anim>
                                    <p:anim calcmode="lin" valueType="num">
                                      <p:cBhvr>
                                        <p:cTn id="80" dur="100" accel="100000" fill="hold">
                                          <p:stCondLst>
                                            <p:cond delay="900"/>
                                          </p:stCondLst>
                                        </p:cTn>
                                        <p:tgtEl>
                                          <p:spTgt spid="335875">
                                            <p:txEl>
                                              <p:pRg st="8" end="8"/>
                                            </p:txEl>
                                          </p:spTgt>
                                        </p:tgtEl>
                                        <p:attrNameLst>
                                          <p:attrName>ppt_y</p:attrName>
                                        </p:attrNameLst>
                                      </p:cBhvr>
                                      <p:tavLst>
                                        <p:tav tm="0">
                                          <p:val>
                                            <p:strVal val="#ppt_y-.03"/>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37" presetClass="entr" presetSubtype="0" fill="hold" nodeType="clickEffect">
                                  <p:stCondLst>
                                    <p:cond delay="0"/>
                                  </p:stCondLst>
                                  <p:childTnLst>
                                    <p:set>
                                      <p:cBhvr>
                                        <p:cTn id="84" dur="1" fill="hold">
                                          <p:stCondLst>
                                            <p:cond delay="0"/>
                                          </p:stCondLst>
                                        </p:cTn>
                                        <p:tgtEl>
                                          <p:spTgt spid="335875">
                                            <p:txEl>
                                              <p:pRg st="9" end="9"/>
                                            </p:txEl>
                                          </p:spTgt>
                                        </p:tgtEl>
                                        <p:attrNameLst>
                                          <p:attrName>style.visibility</p:attrName>
                                        </p:attrNameLst>
                                      </p:cBhvr>
                                      <p:to>
                                        <p:strVal val="visible"/>
                                      </p:to>
                                    </p:set>
                                    <p:animEffect transition="in" filter="fade">
                                      <p:cBhvr>
                                        <p:cTn id="85" dur="1000"/>
                                        <p:tgtEl>
                                          <p:spTgt spid="335875">
                                            <p:txEl>
                                              <p:pRg st="9" end="9"/>
                                            </p:txEl>
                                          </p:spTgt>
                                        </p:tgtEl>
                                      </p:cBhvr>
                                    </p:animEffect>
                                    <p:anim calcmode="lin" valueType="num">
                                      <p:cBhvr>
                                        <p:cTn id="86" dur="1000" fill="hold"/>
                                        <p:tgtEl>
                                          <p:spTgt spid="335875">
                                            <p:txEl>
                                              <p:pRg st="9" end="9"/>
                                            </p:txEl>
                                          </p:spTgt>
                                        </p:tgtEl>
                                        <p:attrNameLst>
                                          <p:attrName>ppt_x</p:attrName>
                                        </p:attrNameLst>
                                      </p:cBhvr>
                                      <p:tavLst>
                                        <p:tav tm="0">
                                          <p:val>
                                            <p:strVal val="#ppt_x"/>
                                          </p:val>
                                        </p:tav>
                                        <p:tav tm="100000">
                                          <p:val>
                                            <p:strVal val="#ppt_x"/>
                                          </p:val>
                                        </p:tav>
                                      </p:tavLst>
                                    </p:anim>
                                    <p:anim calcmode="lin" valueType="num">
                                      <p:cBhvr>
                                        <p:cTn id="87" dur="900" decel="100000" fill="hold"/>
                                        <p:tgtEl>
                                          <p:spTgt spid="335875">
                                            <p:txEl>
                                              <p:pRg st="9" end="9"/>
                                            </p:txEl>
                                          </p:spTgt>
                                        </p:tgtEl>
                                        <p:attrNameLst>
                                          <p:attrName>ppt_y</p:attrName>
                                        </p:attrNameLst>
                                      </p:cBhvr>
                                      <p:tavLst>
                                        <p:tav tm="0">
                                          <p:val>
                                            <p:strVal val="#ppt_y+1"/>
                                          </p:val>
                                        </p:tav>
                                        <p:tav tm="100000">
                                          <p:val>
                                            <p:strVal val="#ppt_y-.03"/>
                                          </p:val>
                                        </p:tav>
                                      </p:tavLst>
                                    </p:anim>
                                    <p:anim calcmode="lin" valueType="num">
                                      <p:cBhvr>
                                        <p:cTn id="88" dur="100" accel="100000" fill="hold">
                                          <p:stCondLst>
                                            <p:cond delay="900"/>
                                          </p:stCondLst>
                                        </p:cTn>
                                        <p:tgtEl>
                                          <p:spTgt spid="335875">
                                            <p:txEl>
                                              <p:pRg st="9" end="9"/>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ctrTitle"/>
          </p:nvPr>
        </p:nvSpPr>
        <p:spPr>
          <a:xfrm>
            <a:off x="152400" y="1600200"/>
            <a:ext cx="8839200" cy="1828800"/>
          </a:xfrm>
        </p:spPr>
        <p:txBody>
          <a:bodyPr/>
          <a:lstStyle/>
          <a:p>
            <a:pPr fontAlgn="auto">
              <a:spcAft>
                <a:spcPts val="0"/>
              </a:spcAft>
              <a:defRPr/>
            </a:pPr>
            <a:r>
              <a:rPr lang="en-US" sz="3600" dirty="0" smtClean="0">
                <a:solidFill>
                  <a:srgbClr val="FFC269"/>
                </a:solidFill>
                <a:effectLst>
                  <a:outerShdw blurRad="38100" dist="38100" dir="2700000" algn="tl">
                    <a:srgbClr val="000000">
                      <a:alpha val="43137"/>
                    </a:srgbClr>
                  </a:outerShdw>
                </a:effectLst>
              </a:rPr>
              <a:t>ASP Basic Tactical Handcuff </a:t>
            </a:r>
            <a:br>
              <a:rPr lang="en-US" sz="3600" dirty="0" smtClean="0">
                <a:solidFill>
                  <a:srgbClr val="FFC269"/>
                </a:solidFill>
                <a:effectLst>
                  <a:outerShdw blurRad="38100" dist="38100" dir="2700000" algn="tl">
                    <a:srgbClr val="000000">
                      <a:alpha val="43137"/>
                    </a:srgbClr>
                  </a:outerShdw>
                </a:effectLst>
              </a:rPr>
            </a:br>
            <a:r>
              <a:rPr lang="en-US" sz="3600" dirty="0" smtClean="0">
                <a:solidFill>
                  <a:srgbClr val="FFC269"/>
                </a:solidFill>
                <a:effectLst>
                  <a:outerShdw blurRad="38100" dist="38100" dir="2700000" algn="tl">
                    <a:srgbClr val="000000">
                      <a:alpha val="43137"/>
                    </a:srgbClr>
                  </a:outerShdw>
                </a:effectLst>
              </a:rPr>
              <a:t> Certification (ABC) Program</a:t>
            </a:r>
          </a:p>
        </p:txBody>
      </p:sp>
      <p:sp>
        <p:nvSpPr>
          <p:cNvPr id="257029" name="Rectangle 5"/>
          <p:cNvSpPr>
            <a:spLocks noGrp="1" noChangeArrowheads="1"/>
          </p:cNvSpPr>
          <p:nvPr>
            <p:ph type="subTitle" idx="1"/>
          </p:nvPr>
        </p:nvSpPr>
        <p:spPr/>
        <p:txBody>
          <a:bodyPr/>
          <a:lstStyle/>
          <a:p>
            <a:pPr fontAlgn="auto">
              <a:spcAft>
                <a:spcPts val="0"/>
              </a:spcAft>
              <a:defRPr/>
            </a:pPr>
            <a:r>
              <a:rPr lang="en-US" dirty="0" smtClean="0">
                <a:solidFill>
                  <a:srgbClr val="FFC269"/>
                </a:solidFill>
              </a:rPr>
              <a:t>Section 8: Basic restraint skills</a:t>
            </a:r>
            <a:endParaRPr lang="en-US" dirty="0">
              <a:solidFill>
                <a:srgbClr val="FFC269"/>
              </a:solidFill>
            </a:endParaRPr>
          </a:p>
        </p:txBody>
      </p:sp>
    </p:spTree>
  </p:cSld>
  <p:clrMapOvr>
    <a:masterClrMapping/>
  </p:clrMapOvr>
  <p:transition>
    <p:wipe dir="d"/>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7074" name="Rectangle 2"/>
          <p:cNvSpPr>
            <a:spLocks noGrp="1" noChangeArrowheads="1"/>
          </p:cNvSpPr>
          <p:nvPr>
            <p:ph type="title"/>
          </p:nvPr>
        </p:nvSpPr>
        <p:spPr/>
        <p:txBody>
          <a:bodyPr/>
          <a:lstStyle/>
          <a:p>
            <a:pPr eaLnBrk="1" hangingPunct="1">
              <a:defRPr/>
            </a:pPr>
            <a:r>
              <a:rPr lang="en-US" sz="5400" b="0" dirty="0"/>
              <a:t>Restraint Application</a:t>
            </a:r>
          </a:p>
        </p:txBody>
      </p:sp>
      <p:sp>
        <p:nvSpPr>
          <p:cNvPr id="387075" name="Rectangle 3"/>
          <p:cNvSpPr>
            <a:spLocks noGrp="1" noChangeArrowheads="1"/>
          </p:cNvSpPr>
          <p:nvPr>
            <p:ph sz="half" idx="1"/>
          </p:nvPr>
        </p:nvSpPr>
        <p:spPr>
          <a:xfrm>
            <a:off x="152400" y="1600200"/>
            <a:ext cx="7086600" cy="5257800"/>
          </a:xfrm>
        </p:spPr>
        <p:txBody>
          <a:bodyPr>
            <a:normAutofit fontScale="92500" lnSpcReduction="10000"/>
          </a:bodyPr>
          <a:lstStyle/>
          <a:p>
            <a:pPr marL="338138" indent="-338138" eaLnBrk="1" hangingPunct="1">
              <a:lnSpc>
                <a:spcPct val="80000"/>
              </a:lnSpc>
              <a:buClr>
                <a:srgbClr val="FFFF66"/>
              </a:buClr>
              <a:buSzPct val="80000"/>
              <a:defRPr/>
            </a:pPr>
            <a:r>
              <a:rPr lang="en-US" sz="2000" dirty="0"/>
              <a:t>ASP tactical restraints can be carried on either side of the body, but in a position that they can be reached by either hand. They are placed in the case </a:t>
            </a:r>
            <a:r>
              <a:rPr lang="en-US" sz="2000" dirty="0" smtClean="0"/>
              <a:t>with </a:t>
            </a:r>
            <a:r>
              <a:rPr lang="en-US" sz="2000" dirty="0"/>
              <a:t>the connectors in a downward position.</a:t>
            </a:r>
          </a:p>
          <a:p>
            <a:pPr marL="338138" indent="-338138" eaLnBrk="1" hangingPunct="1">
              <a:lnSpc>
                <a:spcPct val="80000"/>
              </a:lnSpc>
              <a:buClr>
                <a:srgbClr val="FFFF66"/>
              </a:buClr>
              <a:buSzPct val="80000"/>
              <a:defRPr/>
            </a:pPr>
            <a:r>
              <a:rPr lang="en-US" sz="2000" dirty="0"/>
              <a:t>The subject must be controlled and </a:t>
            </a:r>
            <a:r>
              <a:rPr lang="en-US" sz="2000" dirty="0">
                <a:solidFill>
                  <a:srgbClr val="FF0000"/>
                </a:solidFill>
              </a:rPr>
              <a:t>stabilized prior to handcuffing</a:t>
            </a:r>
            <a:r>
              <a:rPr lang="en-US" sz="2000" dirty="0"/>
              <a:t>. Weapons should be secured and the restraints can be drawn. Restraints should not be used to gain control of the subject.</a:t>
            </a:r>
          </a:p>
          <a:p>
            <a:pPr marL="338138" indent="-338138" eaLnBrk="1" hangingPunct="1">
              <a:lnSpc>
                <a:spcPct val="80000"/>
              </a:lnSpc>
              <a:buClr>
                <a:srgbClr val="FFFF66"/>
              </a:buClr>
              <a:buSzPct val="80000"/>
              <a:defRPr/>
            </a:pPr>
            <a:r>
              <a:rPr lang="en-US" sz="2000" dirty="0"/>
              <a:t>Regardless of the stabilization position the palms of the subject should be </a:t>
            </a:r>
            <a:r>
              <a:rPr lang="en-US" sz="2000" dirty="0" smtClean="0"/>
              <a:t>visible (Read the palms)</a:t>
            </a:r>
            <a:endParaRPr lang="en-US" sz="2000" dirty="0"/>
          </a:p>
          <a:p>
            <a:pPr marL="338138" indent="-338138" eaLnBrk="1" hangingPunct="1">
              <a:lnSpc>
                <a:spcPct val="80000"/>
              </a:lnSpc>
              <a:buClr>
                <a:srgbClr val="FFFF66"/>
              </a:buClr>
              <a:buSzPct val="80000"/>
              <a:defRPr/>
            </a:pPr>
            <a:r>
              <a:rPr lang="en-US" sz="2000" dirty="0"/>
              <a:t>Restraints are held in the weapon hand with a full hand grip.</a:t>
            </a:r>
          </a:p>
          <a:p>
            <a:pPr marL="338138" indent="-338138" eaLnBrk="1" hangingPunct="1">
              <a:lnSpc>
                <a:spcPct val="80000"/>
              </a:lnSpc>
              <a:buClr>
                <a:srgbClr val="FFFF66"/>
              </a:buClr>
              <a:buSzPct val="80000"/>
              <a:defRPr/>
            </a:pPr>
            <a:r>
              <a:rPr lang="en-US" sz="2000" dirty="0"/>
              <a:t>Handcuff the subject behind the back, with palms facing out.</a:t>
            </a:r>
          </a:p>
          <a:p>
            <a:pPr marL="338138" indent="-338138" eaLnBrk="1" hangingPunct="1">
              <a:lnSpc>
                <a:spcPct val="80000"/>
              </a:lnSpc>
              <a:buClr>
                <a:srgbClr val="FFFF66"/>
              </a:buClr>
              <a:buSzPct val="80000"/>
              <a:defRPr/>
            </a:pPr>
            <a:r>
              <a:rPr lang="en-US" sz="2000" dirty="0"/>
              <a:t>Placed the handcuffs on the </a:t>
            </a:r>
            <a:r>
              <a:rPr lang="en-US" sz="2000" dirty="0">
                <a:solidFill>
                  <a:srgbClr val="FF0000"/>
                </a:solidFill>
              </a:rPr>
              <a:t>wrist just above the hand</a:t>
            </a:r>
            <a:r>
              <a:rPr lang="en-US" sz="2000" dirty="0"/>
              <a:t>. They should be snug enough to not slip off and yet loose enough not to impinge on the nerves or impede blood flow.</a:t>
            </a:r>
          </a:p>
          <a:p>
            <a:pPr marL="338138" indent="-338138" eaLnBrk="1" hangingPunct="1">
              <a:lnSpc>
                <a:spcPct val="80000"/>
              </a:lnSpc>
              <a:buClr>
                <a:srgbClr val="FFFF66"/>
              </a:buClr>
              <a:buSzPct val="80000"/>
              <a:defRPr/>
            </a:pPr>
            <a:r>
              <a:rPr lang="en-US" sz="2000" dirty="0">
                <a:solidFill>
                  <a:srgbClr val="FF0000"/>
                </a:solidFill>
              </a:rPr>
              <a:t>Restraints are then applied by the ROCK and LOCK method</a:t>
            </a:r>
            <a:r>
              <a:rPr lang="en-US" sz="2000" dirty="0"/>
              <a:t>.</a:t>
            </a:r>
          </a:p>
          <a:p>
            <a:pPr marL="338138" indent="-338138" eaLnBrk="1" hangingPunct="1">
              <a:lnSpc>
                <a:spcPct val="80000"/>
              </a:lnSpc>
              <a:buClr>
                <a:srgbClr val="FFFF66"/>
              </a:buClr>
              <a:buSzPct val="80000"/>
              <a:defRPr/>
            </a:pPr>
            <a:r>
              <a:rPr lang="en-US" sz="2000" dirty="0"/>
              <a:t>Tri-fold restraints will be applied with the Pop. Place and Pull method.</a:t>
            </a:r>
          </a:p>
          <a:p>
            <a:pPr marL="338138" indent="-338138" eaLnBrk="1" hangingPunct="1">
              <a:lnSpc>
                <a:spcPct val="80000"/>
              </a:lnSpc>
              <a:buClr>
                <a:srgbClr val="FFFF66"/>
              </a:buClr>
              <a:buSzPct val="80000"/>
              <a:defRPr/>
            </a:pPr>
            <a:endParaRPr lang="en-US" sz="1800" dirty="0"/>
          </a:p>
          <a:p>
            <a:pPr marL="609600" indent="-609600" eaLnBrk="1" hangingPunct="1">
              <a:lnSpc>
                <a:spcPct val="80000"/>
              </a:lnSpc>
              <a:buClr>
                <a:srgbClr val="FFFF66"/>
              </a:buClr>
              <a:buFont typeface="Wingdings" pitchFamily="2" charset="2"/>
              <a:buChar char="§"/>
              <a:defRPr/>
            </a:pPr>
            <a:endParaRPr lang="en-US" sz="1400" dirty="0"/>
          </a:p>
          <a:p>
            <a:pPr marL="609600" indent="-609600" eaLnBrk="1" hangingPunct="1">
              <a:lnSpc>
                <a:spcPct val="80000"/>
              </a:lnSpc>
              <a:buFont typeface="Wingdings" pitchFamily="2" charset="2"/>
              <a:buNone/>
              <a:defRPr/>
            </a:pPr>
            <a:r>
              <a:rPr lang="en-US" sz="1400" dirty="0"/>
              <a:t> </a:t>
            </a:r>
          </a:p>
        </p:txBody>
      </p:sp>
      <p:pic>
        <p:nvPicPr>
          <p:cNvPr id="5" name="Content Placeholder 4" descr="handcuff_chain_grasp.tif"/>
          <p:cNvPicPr>
            <a:picLocks noGrp="1" noChangeAspect="1"/>
          </p:cNvPicPr>
          <p:nvPr>
            <p:ph sz="half" idx="2"/>
          </p:nvPr>
        </p:nvPicPr>
        <p:blipFill>
          <a:blip r:embed="rId3"/>
          <a:stretch>
            <a:fillRect/>
          </a:stretch>
        </p:blipFill>
        <p:spPr bwMode="auto">
          <a:xfrm>
            <a:off x="7317463" y="2667001"/>
            <a:ext cx="1671873" cy="1219200"/>
          </a:xfrm>
        </p:spPr>
      </p:pic>
      <p:pic>
        <p:nvPicPr>
          <p:cNvPr id="1026" name="Picture 2"/>
          <p:cNvPicPr>
            <a:picLocks noChangeAspect="1" noChangeArrowheads="1"/>
          </p:cNvPicPr>
          <p:nvPr/>
        </p:nvPicPr>
        <p:blipFill>
          <a:blip r:embed="rId4"/>
          <a:stretch>
            <a:fillRect/>
          </a:stretch>
        </p:blipFill>
        <p:spPr bwMode="auto">
          <a:xfrm>
            <a:off x="7320213" y="1524000"/>
            <a:ext cx="1666373" cy="1143000"/>
          </a:xfrm>
          <a:prstGeom prst="rect">
            <a:avLst/>
          </a:prstGeom>
          <a:noFill/>
          <a:ln w="9525">
            <a:noFill/>
            <a:miter lim="800000"/>
            <a:headEnd/>
            <a:tailEnd/>
          </a:ln>
          <a:effectLst/>
        </p:spPr>
      </p:pic>
      <p:pic>
        <p:nvPicPr>
          <p:cNvPr id="1028" name="Picture 4"/>
          <p:cNvPicPr>
            <a:picLocks noChangeAspect="1" noChangeArrowheads="1"/>
          </p:cNvPicPr>
          <p:nvPr/>
        </p:nvPicPr>
        <p:blipFill>
          <a:blip r:embed="rId5"/>
          <a:stretch>
            <a:fillRect/>
          </a:stretch>
        </p:blipFill>
        <p:spPr bwMode="auto">
          <a:xfrm>
            <a:off x="7315201" y="5106531"/>
            <a:ext cx="1676400" cy="1521738"/>
          </a:xfrm>
          <a:prstGeom prst="rect">
            <a:avLst/>
          </a:prstGeom>
          <a:noFill/>
          <a:ln w="9525">
            <a:noFill/>
            <a:miter lim="800000"/>
            <a:headEnd/>
            <a:tailEnd/>
          </a:ln>
          <a:effectLst/>
        </p:spPr>
      </p:pic>
      <p:pic>
        <p:nvPicPr>
          <p:cNvPr id="1030" name="Picture 6"/>
          <p:cNvPicPr>
            <a:picLocks noChangeAspect="1" noChangeArrowheads="1"/>
          </p:cNvPicPr>
          <p:nvPr/>
        </p:nvPicPr>
        <p:blipFill>
          <a:blip r:embed="rId6"/>
          <a:stretch>
            <a:fillRect/>
          </a:stretch>
        </p:blipFill>
        <p:spPr bwMode="auto">
          <a:xfrm>
            <a:off x="7317463" y="3886200"/>
            <a:ext cx="1671873" cy="1219200"/>
          </a:xfrm>
          <a:prstGeom prst="rect">
            <a:avLst/>
          </a:prstGeom>
          <a:noFill/>
          <a:ln w="9525">
            <a:noFill/>
            <a:miter lim="800000"/>
            <a:headEnd/>
            <a:tailEnd/>
          </a:ln>
          <a:effectLst/>
        </p:spPr>
      </p:pic>
      <p:pic>
        <p:nvPicPr>
          <p:cNvPr id="1031" name="Picture 7"/>
          <p:cNvPicPr>
            <a:picLocks noChangeAspect="1" noChangeArrowheads="1"/>
          </p:cNvPicPr>
          <p:nvPr/>
        </p:nvPicPr>
        <p:blipFill>
          <a:blip r:embed="rId7"/>
          <a:stretch>
            <a:fillRect/>
          </a:stretch>
        </p:blipFill>
        <p:spPr bwMode="auto">
          <a:xfrm>
            <a:off x="5641275" y="5562600"/>
            <a:ext cx="1633349" cy="1066800"/>
          </a:xfrm>
          <a:prstGeom prst="rect">
            <a:avLst/>
          </a:prstGeom>
          <a:noFill/>
          <a:ln w="9525">
            <a:noFill/>
            <a:miter lim="800000"/>
            <a:headEnd/>
            <a:tailEnd/>
          </a:ln>
          <a:effectLst/>
        </p:spPr>
      </p:pic>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387075">
                                            <p:txEl>
                                              <p:pRg st="0" end="0"/>
                                            </p:txEl>
                                          </p:spTgt>
                                        </p:tgtEl>
                                        <p:attrNameLst>
                                          <p:attrName>style.visibility</p:attrName>
                                        </p:attrNameLst>
                                      </p:cBhvr>
                                      <p:to>
                                        <p:strVal val="visible"/>
                                      </p:to>
                                    </p:set>
                                    <p:animEffect transition="in" filter="fade">
                                      <p:cBhvr>
                                        <p:cTn id="7" dur="1000"/>
                                        <p:tgtEl>
                                          <p:spTgt spid="387075">
                                            <p:txEl>
                                              <p:pRg st="0" end="0"/>
                                            </p:txEl>
                                          </p:spTgt>
                                        </p:tgtEl>
                                      </p:cBhvr>
                                    </p:animEffect>
                                    <p:anim calcmode="lin" valueType="num">
                                      <p:cBhvr>
                                        <p:cTn id="8" dur="1000" fill="hold"/>
                                        <p:tgtEl>
                                          <p:spTgt spid="387075">
                                            <p:txEl>
                                              <p:pRg st="0" end="0"/>
                                            </p:txEl>
                                          </p:spTgt>
                                        </p:tgtEl>
                                        <p:attrNameLst>
                                          <p:attrName>ppt_x</p:attrName>
                                        </p:attrNameLst>
                                      </p:cBhvr>
                                      <p:tavLst>
                                        <p:tav tm="0">
                                          <p:val>
                                            <p:strVal val="#ppt_x"/>
                                          </p:val>
                                        </p:tav>
                                        <p:tav tm="100000">
                                          <p:val>
                                            <p:strVal val="#ppt_x"/>
                                          </p:val>
                                        </p:tav>
                                      </p:tavLst>
                                    </p:anim>
                                    <p:anim calcmode="lin" valueType="num">
                                      <p:cBhvr>
                                        <p:cTn id="9" dur="900" decel="100000" fill="hold"/>
                                        <p:tgtEl>
                                          <p:spTgt spid="387075">
                                            <p:txEl>
                                              <p:pRg st="0" end="0"/>
                                            </p:tx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87075">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29" presetClass="entr" presetSubtype="0" fill="hold" nodeType="clickEffect">
                                  <p:stCondLst>
                                    <p:cond delay="0"/>
                                  </p:stCondLst>
                                  <p:childTnLst>
                                    <p:set>
                                      <p:cBhvr>
                                        <p:cTn id="14" dur="1" fill="hold">
                                          <p:stCondLst>
                                            <p:cond delay="0"/>
                                          </p:stCondLst>
                                        </p:cTn>
                                        <p:tgtEl>
                                          <p:spTgt spid="387075">
                                            <p:txEl>
                                              <p:pRg st="1" end="1"/>
                                            </p:txEl>
                                          </p:spTgt>
                                        </p:tgtEl>
                                        <p:attrNameLst>
                                          <p:attrName>style.visibility</p:attrName>
                                        </p:attrNameLst>
                                      </p:cBhvr>
                                      <p:to>
                                        <p:strVal val="visible"/>
                                      </p:to>
                                    </p:set>
                                    <p:anim calcmode="lin" valueType="num">
                                      <p:cBhvr>
                                        <p:cTn id="15" dur="1000" fill="hold"/>
                                        <p:tgtEl>
                                          <p:spTgt spid="387075">
                                            <p:txEl>
                                              <p:pRg st="1" end="1"/>
                                            </p:txEl>
                                          </p:spTgt>
                                        </p:tgtEl>
                                        <p:attrNameLst>
                                          <p:attrName>ppt_x</p:attrName>
                                        </p:attrNameLst>
                                      </p:cBhvr>
                                      <p:tavLst>
                                        <p:tav tm="0">
                                          <p:val>
                                            <p:strVal val="#ppt_x-.2"/>
                                          </p:val>
                                        </p:tav>
                                        <p:tav tm="100000">
                                          <p:val>
                                            <p:strVal val="#ppt_x"/>
                                          </p:val>
                                        </p:tav>
                                      </p:tavLst>
                                    </p:anim>
                                    <p:anim calcmode="lin" valueType="num">
                                      <p:cBhvr>
                                        <p:cTn id="16" dur="1000" fill="hold"/>
                                        <p:tgtEl>
                                          <p:spTgt spid="387075">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7" dur="1000"/>
                                        <p:tgtEl>
                                          <p:spTgt spid="387075">
                                            <p:txEl>
                                              <p:pRg st="1" end="1"/>
                                            </p:txEl>
                                          </p:spTgt>
                                        </p:tgtEl>
                                      </p:cBhvr>
                                    </p:animEffect>
                                  </p:childTnLst>
                                </p:cTn>
                              </p:par>
                              <p:par>
                                <p:cTn id="18" presetID="5" presetClass="entr" presetSubtype="10" fill="hold" nodeType="withEffect">
                                  <p:stCondLst>
                                    <p:cond delay="0"/>
                                  </p:stCondLst>
                                  <p:childTnLst>
                                    <p:set>
                                      <p:cBhvr>
                                        <p:cTn id="19" dur="1" fill="hold">
                                          <p:stCondLst>
                                            <p:cond delay="0"/>
                                          </p:stCondLst>
                                        </p:cTn>
                                        <p:tgtEl>
                                          <p:spTgt spid="1026"/>
                                        </p:tgtEl>
                                        <p:attrNameLst>
                                          <p:attrName>style.visibility</p:attrName>
                                        </p:attrNameLst>
                                      </p:cBhvr>
                                      <p:to>
                                        <p:strVal val="visible"/>
                                      </p:to>
                                    </p:set>
                                    <p:animEffect transition="in" filter="checkerboard(across)">
                                      <p:cBhvr>
                                        <p:cTn id="20" dur="500"/>
                                        <p:tgtEl>
                                          <p:spTgt spid="1026"/>
                                        </p:tgtEl>
                                      </p:cBhvr>
                                    </p:animEffect>
                                  </p:childTnLst>
                                </p:cTn>
                              </p:par>
                            </p:childTnLst>
                          </p:cTn>
                        </p:par>
                      </p:childTnLst>
                    </p:cTn>
                  </p:par>
                  <p:par>
                    <p:cTn id="21" fill="hold">
                      <p:stCondLst>
                        <p:cond delay="indefinite"/>
                      </p:stCondLst>
                      <p:childTnLst>
                        <p:par>
                          <p:cTn id="22" fill="hold">
                            <p:stCondLst>
                              <p:cond delay="0"/>
                            </p:stCondLst>
                            <p:childTnLst>
                              <p:par>
                                <p:cTn id="23" presetID="37" presetClass="entr" presetSubtype="0" fill="hold" nodeType="clickEffect">
                                  <p:stCondLst>
                                    <p:cond delay="0"/>
                                  </p:stCondLst>
                                  <p:childTnLst>
                                    <p:set>
                                      <p:cBhvr>
                                        <p:cTn id="24" dur="1" fill="hold">
                                          <p:stCondLst>
                                            <p:cond delay="0"/>
                                          </p:stCondLst>
                                        </p:cTn>
                                        <p:tgtEl>
                                          <p:spTgt spid="387075">
                                            <p:txEl>
                                              <p:pRg st="2" end="2"/>
                                            </p:txEl>
                                          </p:spTgt>
                                        </p:tgtEl>
                                        <p:attrNameLst>
                                          <p:attrName>style.visibility</p:attrName>
                                        </p:attrNameLst>
                                      </p:cBhvr>
                                      <p:to>
                                        <p:strVal val="visible"/>
                                      </p:to>
                                    </p:set>
                                    <p:animEffect transition="in" filter="fade">
                                      <p:cBhvr>
                                        <p:cTn id="25" dur="1000"/>
                                        <p:tgtEl>
                                          <p:spTgt spid="387075">
                                            <p:txEl>
                                              <p:pRg st="2" end="2"/>
                                            </p:txEl>
                                          </p:spTgt>
                                        </p:tgtEl>
                                      </p:cBhvr>
                                    </p:animEffect>
                                    <p:anim calcmode="lin" valueType="num">
                                      <p:cBhvr>
                                        <p:cTn id="26" dur="1000" fill="hold"/>
                                        <p:tgtEl>
                                          <p:spTgt spid="387075">
                                            <p:txEl>
                                              <p:pRg st="2" end="2"/>
                                            </p:txEl>
                                          </p:spTgt>
                                        </p:tgtEl>
                                        <p:attrNameLst>
                                          <p:attrName>ppt_x</p:attrName>
                                        </p:attrNameLst>
                                      </p:cBhvr>
                                      <p:tavLst>
                                        <p:tav tm="0">
                                          <p:val>
                                            <p:strVal val="#ppt_x"/>
                                          </p:val>
                                        </p:tav>
                                        <p:tav tm="100000">
                                          <p:val>
                                            <p:strVal val="#ppt_x"/>
                                          </p:val>
                                        </p:tav>
                                      </p:tavLst>
                                    </p:anim>
                                    <p:anim calcmode="lin" valueType="num">
                                      <p:cBhvr>
                                        <p:cTn id="27" dur="900" decel="100000" fill="hold"/>
                                        <p:tgtEl>
                                          <p:spTgt spid="387075">
                                            <p:txEl>
                                              <p:pRg st="2" end="2"/>
                                            </p:txEl>
                                          </p:spTgt>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387075">
                                            <p:txEl>
                                              <p:pRg st="2" end="2"/>
                                            </p:txEl>
                                          </p:spTgt>
                                        </p:tgtEl>
                                        <p:attrNameLst>
                                          <p:attrName>ppt_y</p:attrName>
                                        </p:attrNameLst>
                                      </p:cBhvr>
                                      <p:tavLst>
                                        <p:tav tm="0">
                                          <p:val>
                                            <p:strVal val="#ppt_y-.03"/>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9" presetClass="entr" presetSubtype="0" fill="hold" nodeType="clickEffect">
                                  <p:stCondLst>
                                    <p:cond delay="0"/>
                                  </p:stCondLst>
                                  <p:childTnLst>
                                    <p:set>
                                      <p:cBhvr>
                                        <p:cTn id="32" dur="1" fill="hold">
                                          <p:stCondLst>
                                            <p:cond delay="0"/>
                                          </p:stCondLst>
                                        </p:cTn>
                                        <p:tgtEl>
                                          <p:spTgt spid="387075">
                                            <p:txEl>
                                              <p:pRg st="3" end="3"/>
                                            </p:txEl>
                                          </p:spTgt>
                                        </p:tgtEl>
                                        <p:attrNameLst>
                                          <p:attrName>style.visibility</p:attrName>
                                        </p:attrNameLst>
                                      </p:cBhvr>
                                      <p:to>
                                        <p:strVal val="visible"/>
                                      </p:to>
                                    </p:set>
                                    <p:anim calcmode="lin" valueType="num">
                                      <p:cBhvr>
                                        <p:cTn id="33" dur="1000" fill="hold"/>
                                        <p:tgtEl>
                                          <p:spTgt spid="387075">
                                            <p:txEl>
                                              <p:pRg st="3" end="3"/>
                                            </p:txEl>
                                          </p:spTgt>
                                        </p:tgtEl>
                                        <p:attrNameLst>
                                          <p:attrName>ppt_x</p:attrName>
                                        </p:attrNameLst>
                                      </p:cBhvr>
                                      <p:tavLst>
                                        <p:tav tm="0">
                                          <p:val>
                                            <p:strVal val="#ppt_x-.2"/>
                                          </p:val>
                                        </p:tav>
                                        <p:tav tm="100000">
                                          <p:val>
                                            <p:strVal val="#ppt_x"/>
                                          </p:val>
                                        </p:tav>
                                      </p:tavLst>
                                    </p:anim>
                                    <p:anim calcmode="lin" valueType="num">
                                      <p:cBhvr>
                                        <p:cTn id="34" dur="1000" fill="hold"/>
                                        <p:tgtEl>
                                          <p:spTgt spid="387075">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35" dur="1000"/>
                                        <p:tgtEl>
                                          <p:spTgt spid="387075">
                                            <p:txEl>
                                              <p:pRg st="3" end="3"/>
                                            </p:txEl>
                                          </p:spTgt>
                                        </p:tgtEl>
                                      </p:cBhvr>
                                    </p:animEffect>
                                  </p:childTnLst>
                                </p:cTn>
                              </p:par>
                              <p:par>
                                <p:cTn id="36" presetID="5" presetClass="entr" presetSubtype="10" fill="hold" nodeType="with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checkerboard(across)">
                                      <p:cBhvr>
                                        <p:cTn id="38" dur="500"/>
                                        <p:tgtEl>
                                          <p:spTgt spid="5"/>
                                        </p:tgtEl>
                                      </p:cBhvr>
                                    </p:animEffect>
                                  </p:childTnLst>
                                </p:cTn>
                              </p:par>
                            </p:childTnLst>
                          </p:cTn>
                        </p:par>
                      </p:childTnLst>
                    </p:cTn>
                  </p:par>
                  <p:par>
                    <p:cTn id="39" fill="hold">
                      <p:stCondLst>
                        <p:cond delay="indefinite"/>
                      </p:stCondLst>
                      <p:childTnLst>
                        <p:par>
                          <p:cTn id="40" fill="hold">
                            <p:stCondLst>
                              <p:cond delay="0"/>
                            </p:stCondLst>
                            <p:childTnLst>
                              <p:par>
                                <p:cTn id="41" presetID="29" presetClass="entr" presetSubtype="0" fill="hold" nodeType="clickEffect">
                                  <p:stCondLst>
                                    <p:cond delay="0"/>
                                  </p:stCondLst>
                                  <p:childTnLst>
                                    <p:set>
                                      <p:cBhvr>
                                        <p:cTn id="42" dur="1" fill="hold">
                                          <p:stCondLst>
                                            <p:cond delay="0"/>
                                          </p:stCondLst>
                                        </p:cTn>
                                        <p:tgtEl>
                                          <p:spTgt spid="387075">
                                            <p:txEl>
                                              <p:pRg st="4" end="4"/>
                                            </p:txEl>
                                          </p:spTgt>
                                        </p:tgtEl>
                                        <p:attrNameLst>
                                          <p:attrName>style.visibility</p:attrName>
                                        </p:attrNameLst>
                                      </p:cBhvr>
                                      <p:to>
                                        <p:strVal val="visible"/>
                                      </p:to>
                                    </p:set>
                                    <p:anim calcmode="lin" valueType="num">
                                      <p:cBhvr>
                                        <p:cTn id="43" dur="1000" fill="hold"/>
                                        <p:tgtEl>
                                          <p:spTgt spid="387075">
                                            <p:txEl>
                                              <p:pRg st="4" end="4"/>
                                            </p:txEl>
                                          </p:spTgt>
                                        </p:tgtEl>
                                        <p:attrNameLst>
                                          <p:attrName>ppt_x</p:attrName>
                                        </p:attrNameLst>
                                      </p:cBhvr>
                                      <p:tavLst>
                                        <p:tav tm="0">
                                          <p:val>
                                            <p:strVal val="#ppt_x-.2"/>
                                          </p:val>
                                        </p:tav>
                                        <p:tav tm="100000">
                                          <p:val>
                                            <p:strVal val="#ppt_x"/>
                                          </p:val>
                                        </p:tav>
                                      </p:tavLst>
                                    </p:anim>
                                    <p:anim calcmode="lin" valueType="num">
                                      <p:cBhvr>
                                        <p:cTn id="44" dur="1000" fill="hold"/>
                                        <p:tgtEl>
                                          <p:spTgt spid="387075">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45" dur="1000"/>
                                        <p:tgtEl>
                                          <p:spTgt spid="387075">
                                            <p:txEl>
                                              <p:pRg st="4" end="4"/>
                                            </p:txEl>
                                          </p:spTgt>
                                        </p:tgtEl>
                                      </p:cBhvr>
                                    </p:animEffect>
                                  </p:childTnLst>
                                </p:cTn>
                              </p:par>
                              <p:par>
                                <p:cTn id="46" presetID="5" presetClass="entr" presetSubtype="10" fill="hold" nodeType="withEffect">
                                  <p:stCondLst>
                                    <p:cond delay="0"/>
                                  </p:stCondLst>
                                  <p:childTnLst>
                                    <p:set>
                                      <p:cBhvr>
                                        <p:cTn id="47" dur="1" fill="hold">
                                          <p:stCondLst>
                                            <p:cond delay="0"/>
                                          </p:stCondLst>
                                        </p:cTn>
                                        <p:tgtEl>
                                          <p:spTgt spid="1030"/>
                                        </p:tgtEl>
                                        <p:attrNameLst>
                                          <p:attrName>style.visibility</p:attrName>
                                        </p:attrNameLst>
                                      </p:cBhvr>
                                      <p:to>
                                        <p:strVal val="visible"/>
                                      </p:to>
                                    </p:set>
                                    <p:animEffect transition="in" filter="checkerboard(across)">
                                      <p:cBhvr>
                                        <p:cTn id="48" dur="500"/>
                                        <p:tgtEl>
                                          <p:spTgt spid="1030"/>
                                        </p:tgtEl>
                                      </p:cBhvr>
                                    </p:animEffect>
                                  </p:childTnLst>
                                </p:cTn>
                              </p:par>
                            </p:childTnLst>
                          </p:cTn>
                        </p:par>
                      </p:childTnLst>
                    </p:cTn>
                  </p:par>
                  <p:par>
                    <p:cTn id="49" fill="hold">
                      <p:stCondLst>
                        <p:cond delay="indefinite"/>
                      </p:stCondLst>
                      <p:childTnLst>
                        <p:par>
                          <p:cTn id="50" fill="hold">
                            <p:stCondLst>
                              <p:cond delay="0"/>
                            </p:stCondLst>
                            <p:childTnLst>
                              <p:par>
                                <p:cTn id="51" presetID="37" presetClass="entr" presetSubtype="0" fill="hold" nodeType="clickEffect">
                                  <p:stCondLst>
                                    <p:cond delay="0"/>
                                  </p:stCondLst>
                                  <p:childTnLst>
                                    <p:set>
                                      <p:cBhvr>
                                        <p:cTn id="52" dur="1" fill="hold">
                                          <p:stCondLst>
                                            <p:cond delay="0"/>
                                          </p:stCondLst>
                                        </p:cTn>
                                        <p:tgtEl>
                                          <p:spTgt spid="387075">
                                            <p:txEl>
                                              <p:pRg st="5" end="5"/>
                                            </p:txEl>
                                          </p:spTgt>
                                        </p:tgtEl>
                                        <p:attrNameLst>
                                          <p:attrName>style.visibility</p:attrName>
                                        </p:attrNameLst>
                                      </p:cBhvr>
                                      <p:to>
                                        <p:strVal val="visible"/>
                                      </p:to>
                                    </p:set>
                                    <p:animEffect transition="in" filter="fade">
                                      <p:cBhvr>
                                        <p:cTn id="53" dur="1000"/>
                                        <p:tgtEl>
                                          <p:spTgt spid="387075">
                                            <p:txEl>
                                              <p:pRg st="5" end="5"/>
                                            </p:txEl>
                                          </p:spTgt>
                                        </p:tgtEl>
                                      </p:cBhvr>
                                    </p:animEffect>
                                    <p:anim calcmode="lin" valueType="num">
                                      <p:cBhvr>
                                        <p:cTn id="54" dur="1000" fill="hold"/>
                                        <p:tgtEl>
                                          <p:spTgt spid="387075">
                                            <p:txEl>
                                              <p:pRg st="5" end="5"/>
                                            </p:txEl>
                                          </p:spTgt>
                                        </p:tgtEl>
                                        <p:attrNameLst>
                                          <p:attrName>ppt_x</p:attrName>
                                        </p:attrNameLst>
                                      </p:cBhvr>
                                      <p:tavLst>
                                        <p:tav tm="0">
                                          <p:val>
                                            <p:strVal val="#ppt_x"/>
                                          </p:val>
                                        </p:tav>
                                        <p:tav tm="100000">
                                          <p:val>
                                            <p:strVal val="#ppt_x"/>
                                          </p:val>
                                        </p:tav>
                                      </p:tavLst>
                                    </p:anim>
                                    <p:anim calcmode="lin" valueType="num">
                                      <p:cBhvr>
                                        <p:cTn id="55" dur="900" decel="100000" fill="hold"/>
                                        <p:tgtEl>
                                          <p:spTgt spid="387075">
                                            <p:txEl>
                                              <p:pRg st="5" end="5"/>
                                            </p:txEl>
                                          </p:spTgt>
                                        </p:tgtEl>
                                        <p:attrNameLst>
                                          <p:attrName>ppt_y</p:attrName>
                                        </p:attrNameLst>
                                      </p:cBhvr>
                                      <p:tavLst>
                                        <p:tav tm="0">
                                          <p:val>
                                            <p:strVal val="#ppt_y+1"/>
                                          </p:val>
                                        </p:tav>
                                        <p:tav tm="100000">
                                          <p:val>
                                            <p:strVal val="#ppt_y-.03"/>
                                          </p:val>
                                        </p:tav>
                                      </p:tavLst>
                                    </p:anim>
                                    <p:anim calcmode="lin" valueType="num">
                                      <p:cBhvr>
                                        <p:cTn id="56" dur="100" accel="100000" fill="hold">
                                          <p:stCondLst>
                                            <p:cond delay="900"/>
                                          </p:stCondLst>
                                        </p:cTn>
                                        <p:tgtEl>
                                          <p:spTgt spid="387075">
                                            <p:txEl>
                                              <p:pRg st="5" end="5"/>
                                            </p:txEl>
                                          </p:spTgt>
                                        </p:tgtEl>
                                        <p:attrNameLst>
                                          <p:attrName>ppt_y</p:attrName>
                                        </p:attrNameLst>
                                      </p:cBhvr>
                                      <p:tavLst>
                                        <p:tav tm="0">
                                          <p:val>
                                            <p:strVal val="#ppt_y-.03"/>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9" presetClass="entr" presetSubtype="0" fill="hold" nodeType="clickEffect">
                                  <p:stCondLst>
                                    <p:cond delay="0"/>
                                  </p:stCondLst>
                                  <p:childTnLst>
                                    <p:set>
                                      <p:cBhvr>
                                        <p:cTn id="60" dur="1" fill="hold">
                                          <p:stCondLst>
                                            <p:cond delay="0"/>
                                          </p:stCondLst>
                                        </p:cTn>
                                        <p:tgtEl>
                                          <p:spTgt spid="387075">
                                            <p:txEl>
                                              <p:pRg st="6" end="6"/>
                                            </p:txEl>
                                          </p:spTgt>
                                        </p:tgtEl>
                                        <p:attrNameLst>
                                          <p:attrName>style.visibility</p:attrName>
                                        </p:attrNameLst>
                                      </p:cBhvr>
                                      <p:to>
                                        <p:strVal val="visible"/>
                                      </p:to>
                                    </p:set>
                                    <p:anim calcmode="lin" valueType="num">
                                      <p:cBhvr>
                                        <p:cTn id="61" dur="1000" fill="hold"/>
                                        <p:tgtEl>
                                          <p:spTgt spid="387075">
                                            <p:txEl>
                                              <p:pRg st="6" end="6"/>
                                            </p:txEl>
                                          </p:spTgt>
                                        </p:tgtEl>
                                        <p:attrNameLst>
                                          <p:attrName>ppt_x</p:attrName>
                                        </p:attrNameLst>
                                      </p:cBhvr>
                                      <p:tavLst>
                                        <p:tav tm="0">
                                          <p:val>
                                            <p:strVal val="#ppt_x-.2"/>
                                          </p:val>
                                        </p:tav>
                                        <p:tav tm="100000">
                                          <p:val>
                                            <p:strVal val="#ppt_x"/>
                                          </p:val>
                                        </p:tav>
                                      </p:tavLst>
                                    </p:anim>
                                    <p:anim calcmode="lin" valueType="num">
                                      <p:cBhvr>
                                        <p:cTn id="62" dur="1000" fill="hold"/>
                                        <p:tgtEl>
                                          <p:spTgt spid="387075">
                                            <p:txEl>
                                              <p:pRg st="6" end="6"/>
                                            </p:txEl>
                                          </p:spTgt>
                                        </p:tgtEl>
                                        <p:attrNameLst>
                                          <p:attrName>ppt_y</p:attrName>
                                        </p:attrNameLst>
                                      </p:cBhvr>
                                      <p:tavLst>
                                        <p:tav tm="0">
                                          <p:val>
                                            <p:strVal val="#ppt_y"/>
                                          </p:val>
                                        </p:tav>
                                        <p:tav tm="100000">
                                          <p:val>
                                            <p:strVal val="#ppt_y"/>
                                          </p:val>
                                        </p:tav>
                                      </p:tavLst>
                                    </p:anim>
                                    <p:animEffect transition="in" filter="wipe(right)" prLst="gradientSize: 0.1">
                                      <p:cBhvr>
                                        <p:cTn id="63" dur="1000"/>
                                        <p:tgtEl>
                                          <p:spTgt spid="387075">
                                            <p:txEl>
                                              <p:pRg st="6" end="6"/>
                                            </p:txEl>
                                          </p:spTgt>
                                        </p:tgtEl>
                                      </p:cBhvr>
                                    </p:animEffect>
                                  </p:childTnLst>
                                </p:cTn>
                              </p:par>
                              <p:par>
                                <p:cTn id="64" presetID="5" presetClass="entr" presetSubtype="10" fill="hold" nodeType="withEffect">
                                  <p:stCondLst>
                                    <p:cond delay="0"/>
                                  </p:stCondLst>
                                  <p:childTnLst>
                                    <p:set>
                                      <p:cBhvr>
                                        <p:cTn id="65" dur="1" fill="hold">
                                          <p:stCondLst>
                                            <p:cond delay="0"/>
                                          </p:stCondLst>
                                        </p:cTn>
                                        <p:tgtEl>
                                          <p:spTgt spid="1028"/>
                                        </p:tgtEl>
                                        <p:attrNameLst>
                                          <p:attrName>style.visibility</p:attrName>
                                        </p:attrNameLst>
                                      </p:cBhvr>
                                      <p:to>
                                        <p:strVal val="visible"/>
                                      </p:to>
                                    </p:set>
                                    <p:animEffect transition="in" filter="checkerboard(across)">
                                      <p:cBhvr>
                                        <p:cTn id="66" dur="500"/>
                                        <p:tgtEl>
                                          <p:spTgt spid="1028"/>
                                        </p:tgtEl>
                                      </p:cBhvr>
                                    </p:animEffect>
                                  </p:childTnLst>
                                </p:cTn>
                              </p:par>
                            </p:childTnLst>
                          </p:cTn>
                        </p:par>
                      </p:childTnLst>
                    </p:cTn>
                  </p:par>
                  <p:par>
                    <p:cTn id="67" fill="hold">
                      <p:stCondLst>
                        <p:cond delay="indefinite"/>
                      </p:stCondLst>
                      <p:childTnLst>
                        <p:par>
                          <p:cTn id="68" fill="hold">
                            <p:stCondLst>
                              <p:cond delay="0"/>
                            </p:stCondLst>
                            <p:childTnLst>
                              <p:par>
                                <p:cTn id="69" presetID="29" presetClass="entr" presetSubtype="0" fill="hold" nodeType="clickEffect">
                                  <p:stCondLst>
                                    <p:cond delay="0"/>
                                  </p:stCondLst>
                                  <p:childTnLst>
                                    <p:set>
                                      <p:cBhvr>
                                        <p:cTn id="70" dur="1" fill="hold">
                                          <p:stCondLst>
                                            <p:cond delay="0"/>
                                          </p:stCondLst>
                                        </p:cTn>
                                        <p:tgtEl>
                                          <p:spTgt spid="387075">
                                            <p:txEl>
                                              <p:pRg st="7" end="7"/>
                                            </p:txEl>
                                          </p:spTgt>
                                        </p:tgtEl>
                                        <p:attrNameLst>
                                          <p:attrName>style.visibility</p:attrName>
                                        </p:attrNameLst>
                                      </p:cBhvr>
                                      <p:to>
                                        <p:strVal val="visible"/>
                                      </p:to>
                                    </p:set>
                                    <p:anim calcmode="lin" valueType="num">
                                      <p:cBhvr>
                                        <p:cTn id="71" dur="1000" fill="hold"/>
                                        <p:tgtEl>
                                          <p:spTgt spid="387075">
                                            <p:txEl>
                                              <p:pRg st="7" end="7"/>
                                            </p:txEl>
                                          </p:spTgt>
                                        </p:tgtEl>
                                        <p:attrNameLst>
                                          <p:attrName>ppt_x</p:attrName>
                                        </p:attrNameLst>
                                      </p:cBhvr>
                                      <p:tavLst>
                                        <p:tav tm="0">
                                          <p:val>
                                            <p:strVal val="#ppt_x-.2"/>
                                          </p:val>
                                        </p:tav>
                                        <p:tav tm="100000">
                                          <p:val>
                                            <p:strVal val="#ppt_x"/>
                                          </p:val>
                                        </p:tav>
                                      </p:tavLst>
                                    </p:anim>
                                    <p:anim calcmode="lin" valueType="num">
                                      <p:cBhvr>
                                        <p:cTn id="72" dur="1000" fill="hold"/>
                                        <p:tgtEl>
                                          <p:spTgt spid="387075">
                                            <p:txEl>
                                              <p:pRg st="7" end="7"/>
                                            </p:txEl>
                                          </p:spTgt>
                                        </p:tgtEl>
                                        <p:attrNameLst>
                                          <p:attrName>ppt_y</p:attrName>
                                        </p:attrNameLst>
                                      </p:cBhvr>
                                      <p:tavLst>
                                        <p:tav tm="0">
                                          <p:val>
                                            <p:strVal val="#ppt_y"/>
                                          </p:val>
                                        </p:tav>
                                        <p:tav tm="100000">
                                          <p:val>
                                            <p:strVal val="#ppt_y"/>
                                          </p:val>
                                        </p:tav>
                                      </p:tavLst>
                                    </p:anim>
                                    <p:animEffect transition="in" filter="wipe(right)" prLst="gradientSize: 0.1">
                                      <p:cBhvr>
                                        <p:cTn id="73" dur="1000"/>
                                        <p:tgtEl>
                                          <p:spTgt spid="387075">
                                            <p:txEl>
                                              <p:pRg st="7" end="7"/>
                                            </p:txEl>
                                          </p:spTgt>
                                        </p:tgtEl>
                                      </p:cBhvr>
                                    </p:animEffect>
                                  </p:childTnLst>
                                </p:cTn>
                              </p:par>
                              <p:par>
                                <p:cTn id="74" presetID="8" presetClass="entr" presetSubtype="16" fill="hold" nodeType="withEffect">
                                  <p:stCondLst>
                                    <p:cond delay="0"/>
                                  </p:stCondLst>
                                  <p:childTnLst>
                                    <p:set>
                                      <p:cBhvr>
                                        <p:cTn id="75" dur="1" fill="hold">
                                          <p:stCondLst>
                                            <p:cond delay="0"/>
                                          </p:stCondLst>
                                        </p:cTn>
                                        <p:tgtEl>
                                          <p:spTgt spid="1031"/>
                                        </p:tgtEl>
                                        <p:attrNameLst>
                                          <p:attrName>style.visibility</p:attrName>
                                        </p:attrNameLst>
                                      </p:cBhvr>
                                      <p:to>
                                        <p:strVal val="visible"/>
                                      </p:to>
                                    </p:set>
                                    <p:animEffect transition="in" filter="diamond(in)">
                                      <p:cBhvr>
                                        <p:cTn id="76" dur="2000"/>
                                        <p:tgtEl>
                                          <p:spTgt spid="10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9970" name="Rectangle 2"/>
          <p:cNvSpPr>
            <a:spLocks noGrp="1" noChangeArrowheads="1"/>
          </p:cNvSpPr>
          <p:nvPr>
            <p:ph type="title"/>
          </p:nvPr>
        </p:nvSpPr>
        <p:spPr/>
        <p:txBody>
          <a:bodyPr/>
          <a:lstStyle/>
          <a:p>
            <a:pPr eaLnBrk="1" hangingPunct="1">
              <a:defRPr/>
            </a:pPr>
            <a:r>
              <a:rPr lang="en-US" sz="5400" b="0" dirty="0"/>
              <a:t>Stabilization Positions</a:t>
            </a:r>
          </a:p>
        </p:txBody>
      </p:sp>
      <p:sp>
        <p:nvSpPr>
          <p:cNvPr id="339971" name="Rectangle 3"/>
          <p:cNvSpPr>
            <a:spLocks noGrp="1" noChangeArrowheads="1"/>
          </p:cNvSpPr>
          <p:nvPr>
            <p:ph idx="1"/>
          </p:nvPr>
        </p:nvSpPr>
        <p:spPr/>
        <p:txBody>
          <a:bodyPr/>
          <a:lstStyle/>
          <a:p>
            <a:pPr marL="338138" indent="-338138" eaLnBrk="1" hangingPunct="1">
              <a:buSzPct val="80000"/>
              <a:defRPr/>
            </a:pPr>
            <a:r>
              <a:rPr lang="en-US" sz="2400" dirty="0" smtClean="0"/>
              <a:t>No matter the tactics used by different criminal justice agencies to restrain subjects, the subject will be placed in one of 3 different stabilization position to effect handcuffing depending on their threat level:</a:t>
            </a:r>
          </a:p>
          <a:p>
            <a:pPr marL="688975" indent="-350838" eaLnBrk="1" hangingPunct="1">
              <a:buSzPct val="80000"/>
              <a:buFont typeface="+mj-lt"/>
              <a:buAutoNum type="arabicParenR"/>
              <a:defRPr/>
            </a:pPr>
            <a:r>
              <a:rPr lang="en-US" sz="2400" dirty="0" smtClean="0"/>
              <a:t>Standing</a:t>
            </a:r>
          </a:p>
          <a:p>
            <a:pPr marL="688975" indent="-350838" eaLnBrk="1" hangingPunct="1">
              <a:buSzPct val="80000"/>
              <a:buFont typeface="+mj-lt"/>
              <a:buAutoNum type="arabicParenR"/>
              <a:defRPr/>
            </a:pPr>
            <a:endParaRPr lang="en-US" sz="2400" dirty="0" smtClean="0"/>
          </a:p>
          <a:p>
            <a:pPr marL="688975" indent="-350838" eaLnBrk="1" hangingPunct="1">
              <a:buSzPct val="80000"/>
              <a:buFont typeface="+mj-lt"/>
              <a:buAutoNum type="arabicParenR"/>
              <a:defRPr/>
            </a:pPr>
            <a:r>
              <a:rPr lang="en-US" sz="2400" dirty="0" smtClean="0"/>
              <a:t>Kneeling</a:t>
            </a:r>
          </a:p>
          <a:p>
            <a:pPr marL="688975" indent="-350838" eaLnBrk="1" hangingPunct="1">
              <a:buSzPct val="80000"/>
              <a:buFont typeface="+mj-lt"/>
              <a:buAutoNum type="arabicParenR"/>
              <a:defRPr/>
            </a:pPr>
            <a:endParaRPr lang="en-US" sz="2400" dirty="0" smtClean="0"/>
          </a:p>
          <a:p>
            <a:pPr marL="688975" indent="-350838" eaLnBrk="1" hangingPunct="1">
              <a:buSzPct val="80000"/>
              <a:buFont typeface="+mj-lt"/>
              <a:buAutoNum type="arabicParenR"/>
              <a:defRPr/>
            </a:pPr>
            <a:r>
              <a:rPr lang="en-US" sz="2400" dirty="0" smtClean="0"/>
              <a:t>Prone</a:t>
            </a:r>
          </a:p>
          <a:p>
            <a:pPr marL="338138" indent="-338138" eaLnBrk="1" hangingPunct="1">
              <a:buSzPct val="80000"/>
              <a:buFontTx/>
              <a:buNone/>
              <a:defRPr/>
            </a:pPr>
            <a:r>
              <a:rPr lang="en-US" sz="1800" dirty="0" smtClean="0"/>
              <a:t> </a:t>
            </a:r>
            <a:endParaRPr lang="en-US" sz="4400" dirty="0" smtClean="0"/>
          </a:p>
          <a:p>
            <a:pPr marL="1027113" lvl="2" indent="-688975" eaLnBrk="1" hangingPunct="1">
              <a:buFont typeface="+mj-lt"/>
              <a:buAutoNum type="arabicParenR"/>
              <a:defRPr/>
            </a:pPr>
            <a:endParaRPr lang="en-US" sz="4400" dirty="0" smtClean="0"/>
          </a:p>
          <a:p>
            <a:pPr marL="1027113" lvl="2" indent="-688975" eaLnBrk="1" hangingPunct="1">
              <a:buFont typeface="+mj-lt"/>
              <a:buAutoNum type="arabicParenR"/>
              <a:defRPr/>
            </a:pPr>
            <a:endParaRPr lang="en-US" sz="4400" dirty="0"/>
          </a:p>
          <a:p>
            <a:pPr marL="1371600" lvl="2" indent="-457200" eaLnBrk="1" hangingPunct="1">
              <a:buClr>
                <a:srgbClr val="FFFF66"/>
              </a:buClr>
              <a:buFont typeface="Wingdings" pitchFamily="2" charset="2"/>
              <a:buChar char="§"/>
              <a:defRPr/>
            </a:pPr>
            <a:endParaRPr lang="en-US" sz="4400" dirty="0"/>
          </a:p>
          <a:p>
            <a:pPr marL="1371600" lvl="2" indent="-457200" eaLnBrk="1" hangingPunct="1">
              <a:buClr>
                <a:srgbClr val="FFFF66"/>
              </a:buClr>
              <a:buFont typeface="Wingdings" pitchFamily="2" charset="2"/>
              <a:buChar char="§"/>
              <a:defRPr/>
            </a:pPr>
            <a:endParaRPr lang="en-US" sz="1800" dirty="0"/>
          </a:p>
          <a:p>
            <a:pPr marL="1371600" lvl="2" indent="-457200" eaLnBrk="1" hangingPunct="1">
              <a:defRPr/>
            </a:pPr>
            <a:endParaRPr lang="en-US" sz="1800" dirty="0"/>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339971">
                                            <p:txEl>
                                              <p:pRg st="0" end="0"/>
                                            </p:txEl>
                                          </p:spTgt>
                                        </p:tgtEl>
                                        <p:attrNameLst>
                                          <p:attrName>style.visibility</p:attrName>
                                        </p:attrNameLst>
                                      </p:cBhvr>
                                      <p:to>
                                        <p:strVal val="visible"/>
                                      </p:to>
                                    </p:set>
                                    <p:animEffect transition="in" filter="fade">
                                      <p:cBhvr>
                                        <p:cTn id="7" dur="1000"/>
                                        <p:tgtEl>
                                          <p:spTgt spid="339971">
                                            <p:txEl>
                                              <p:pRg st="0" end="0"/>
                                            </p:txEl>
                                          </p:spTgt>
                                        </p:tgtEl>
                                      </p:cBhvr>
                                    </p:animEffect>
                                    <p:anim calcmode="lin" valueType="num">
                                      <p:cBhvr>
                                        <p:cTn id="8" dur="1000" fill="hold"/>
                                        <p:tgtEl>
                                          <p:spTgt spid="339971">
                                            <p:txEl>
                                              <p:pRg st="0" end="0"/>
                                            </p:txEl>
                                          </p:spTgt>
                                        </p:tgtEl>
                                        <p:attrNameLst>
                                          <p:attrName>ppt_x</p:attrName>
                                        </p:attrNameLst>
                                      </p:cBhvr>
                                      <p:tavLst>
                                        <p:tav tm="0">
                                          <p:val>
                                            <p:strVal val="#ppt_x"/>
                                          </p:val>
                                        </p:tav>
                                        <p:tav tm="100000">
                                          <p:val>
                                            <p:strVal val="#ppt_x"/>
                                          </p:val>
                                        </p:tav>
                                      </p:tavLst>
                                    </p:anim>
                                    <p:anim calcmode="lin" valueType="num">
                                      <p:cBhvr>
                                        <p:cTn id="9" dur="900" decel="100000" fill="hold"/>
                                        <p:tgtEl>
                                          <p:spTgt spid="339971">
                                            <p:txEl>
                                              <p:pRg st="0" end="0"/>
                                            </p:tx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39971">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nodeType="clickEffect">
                                  <p:stCondLst>
                                    <p:cond delay="0"/>
                                  </p:stCondLst>
                                  <p:childTnLst>
                                    <p:set>
                                      <p:cBhvr>
                                        <p:cTn id="14" dur="1" fill="hold">
                                          <p:stCondLst>
                                            <p:cond delay="0"/>
                                          </p:stCondLst>
                                        </p:cTn>
                                        <p:tgtEl>
                                          <p:spTgt spid="339971">
                                            <p:txEl>
                                              <p:pRg st="1" end="1"/>
                                            </p:txEl>
                                          </p:spTgt>
                                        </p:tgtEl>
                                        <p:attrNameLst>
                                          <p:attrName>style.visibility</p:attrName>
                                        </p:attrNameLst>
                                      </p:cBhvr>
                                      <p:to>
                                        <p:strVal val="visible"/>
                                      </p:to>
                                    </p:set>
                                    <p:animEffect transition="in" filter="fade">
                                      <p:cBhvr>
                                        <p:cTn id="15" dur="1000"/>
                                        <p:tgtEl>
                                          <p:spTgt spid="339971">
                                            <p:txEl>
                                              <p:pRg st="1" end="1"/>
                                            </p:txEl>
                                          </p:spTgt>
                                        </p:tgtEl>
                                      </p:cBhvr>
                                    </p:animEffect>
                                    <p:anim calcmode="lin" valueType="num">
                                      <p:cBhvr>
                                        <p:cTn id="16" dur="1000" fill="hold"/>
                                        <p:tgtEl>
                                          <p:spTgt spid="339971">
                                            <p:txEl>
                                              <p:pRg st="1" end="1"/>
                                            </p:txEl>
                                          </p:spTgt>
                                        </p:tgtEl>
                                        <p:attrNameLst>
                                          <p:attrName>ppt_x</p:attrName>
                                        </p:attrNameLst>
                                      </p:cBhvr>
                                      <p:tavLst>
                                        <p:tav tm="0">
                                          <p:val>
                                            <p:strVal val="#ppt_x"/>
                                          </p:val>
                                        </p:tav>
                                        <p:tav tm="100000">
                                          <p:val>
                                            <p:strVal val="#ppt_x"/>
                                          </p:val>
                                        </p:tav>
                                      </p:tavLst>
                                    </p:anim>
                                    <p:anim calcmode="lin" valueType="num">
                                      <p:cBhvr>
                                        <p:cTn id="17" dur="900" decel="100000" fill="hold"/>
                                        <p:tgtEl>
                                          <p:spTgt spid="339971">
                                            <p:txEl>
                                              <p:pRg st="1" end="1"/>
                                            </p:txEl>
                                          </p:spTgt>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339971">
                                            <p:txEl>
                                              <p:pRg st="1" end="1"/>
                                            </p:txEl>
                                          </p:spTgt>
                                        </p:tgtEl>
                                        <p:attrNameLst>
                                          <p:attrName>ppt_y</p:attrName>
                                        </p:attrNameLst>
                                      </p:cBhvr>
                                      <p:tavLst>
                                        <p:tav tm="0">
                                          <p:val>
                                            <p:strVal val="#ppt_y-.03"/>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7" presetClass="entr" presetSubtype="0" fill="hold" nodeType="clickEffect">
                                  <p:stCondLst>
                                    <p:cond delay="0"/>
                                  </p:stCondLst>
                                  <p:childTnLst>
                                    <p:set>
                                      <p:cBhvr>
                                        <p:cTn id="22" dur="1" fill="hold">
                                          <p:stCondLst>
                                            <p:cond delay="0"/>
                                          </p:stCondLst>
                                        </p:cTn>
                                        <p:tgtEl>
                                          <p:spTgt spid="339971">
                                            <p:txEl>
                                              <p:pRg st="3" end="3"/>
                                            </p:txEl>
                                          </p:spTgt>
                                        </p:tgtEl>
                                        <p:attrNameLst>
                                          <p:attrName>style.visibility</p:attrName>
                                        </p:attrNameLst>
                                      </p:cBhvr>
                                      <p:to>
                                        <p:strVal val="visible"/>
                                      </p:to>
                                    </p:set>
                                    <p:animEffect transition="in" filter="fade">
                                      <p:cBhvr>
                                        <p:cTn id="23" dur="1000"/>
                                        <p:tgtEl>
                                          <p:spTgt spid="339971">
                                            <p:txEl>
                                              <p:pRg st="3" end="3"/>
                                            </p:txEl>
                                          </p:spTgt>
                                        </p:tgtEl>
                                      </p:cBhvr>
                                    </p:animEffect>
                                    <p:anim calcmode="lin" valueType="num">
                                      <p:cBhvr>
                                        <p:cTn id="24" dur="1000" fill="hold"/>
                                        <p:tgtEl>
                                          <p:spTgt spid="339971">
                                            <p:txEl>
                                              <p:pRg st="3" end="3"/>
                                            </p:txEl>
                                          </p:spTgt>
                                        </p:tgtEl>
                                        <p:attrNameLst>
                                          <p:attrName>ppt_x</p:attrName>
                                        </p:attrNameLst>
                                      </p:cBhvr>
                                      <p:tavLst>
                                        <p:tav tm="0">
                                          <p:val>
                                            <p:strVal val="#ppt_x"/>
                                          </p:val>
                                        </p:tav>
                                        <p:tav tm="100000">
                                          <p:val>
                                            <p:strVal val="#ppt_x"/>
                                          </p:val>
                                        </p:tav>
                                      </p:tavLst>
                                    </p:anim>
                                    <p:anim calcmode="lin" valueType="num">
                                      <p:cBhvr>
                                        <p:cTn id="25" dur="900" decel="100000" fill="hold"/>
                                        <p:tgtEl>
                                          <p:spTgt spid="339971">
                                            <p:txEl>
                                              <p:pRg st="3" end="3"/>
                                            </p:txEl>
                                          </p:spTgt>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339971">
                                            <p:txEl>
                                              <p:pRg st="3" end="3"/>
                                            </p:txEl>
                                          </p:spTgt>
                                        </p:tgtEl>
                                        <p:attrNameLst>
                                          <p:attrName>ppt_y</p:attrName>
                                        </p:attrNameLst>
                                      </p:cBhvr>
                                      <p:tavLst>
                                        <p:tav tm="0">
                                          <p:val>
                                            <p:strVal val="#ppt_y-.03"/>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7" presetClass="entr" presetSubtype="0" fill="hold" nodeType="clickEffect">
                                  <p:stCondLst>
                                    <p:cond delay="0"/>
                                  </p:stCondLst>
                                  <p:childTnLst>
                                    <p:set>
                                      <p:cBhvr>
                                        <p:cTn id="30" dur="1" fill="hold">
                                          <p:stCondLst>
                                            <p:cond delay="0"/>
                                          </p:stCondLst>
                                        </p:cTn>
                                        <p:tgtEl>
                                          <p:spTgt spid="339971">
                                            <p:txEl>
                                              <p:pRg st="5" end="5"/>
                                            </p:txEl>
                                          </p:spTgt>
                                        </p:tgtEl>
                                        <p:attrNameLst>
                                          <p:attrName>style.visibility</p:attrName>
                                        </p:attrNameLst>
                                      </p:cBhvr>
                                      <p:to>
                                        <p:strVal val="visible"/>
                                      </p:to>
                                    </p:set>
                                    <p:animEffect transition="in" filter="fade">
                                      <p:cBhvr>
                                        <p:cTn id="31" dur="1000"/>
                                        <p:tgtEl>
                                          <p:spTgt spid="339971">
                                            <p:txEl>
                                              <p:pRg st="5" end="5"/>
                                            </p:txEl>
                                          </p:spTgt>
                                        </p:tgtEl>
                                      </p:cBhvr>
                                    </p:animEffect>
                                    <p:anim calcmode="lin" valueType="num">
                                      <p:cBhvr>
                                        <p:cTn id="32" dur="1000" fill="hold"/>
                                        <p:tgtEl>
                                          <p:spTgt spid="339971">
                                            <p:txEl>
                                              <p:pRg st="5" end="5"/>
                                            </p:txEl>
                                          </p:spTgt>
                                        </p:tgtEl>
                                        <p:attrNameLst>
                                          <p:attrName>ppt_x</p:attrName>
                                        </p:attrNameLst>
                                      </p:cBhvr>
                                      <p:tavLst>
                                        <p:tav tm="0">
                                          <p:val>
                                            <p:strVal val="#ppt_x"/>
                                          </p:val>
                                        </p:tav>
                                        <p:tav tm="100000">
                                          <p:val>
                                            <p:strVal val="#ppt_x"/>
                                          </p:val>
                                        </p:tav>
                                      </p:tavLst>
                                    </p:anim>
                                    <p:anim calcmode="lin" valueType="num">
                                      <p:cBhvr>
                                        <p:cTn id="33" dur="900" decel="100000" fill="hold"/>
                                        <p:tgtEl>
                                          <p:spTgt spid="339971">
                                            <p:txEl>
                                              <p:pRg st="5" end="5"/>
                                            </p:txEl>
                                          </p:spTgt>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339971">
                                            <p:txEl>
                                              <p:pRg st="5" end="5"/>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0994" name="Rectangle 2"/>
          <p:cNvSpPr>
            <a:spLocks noGrp="1" noChangeArrowheads="1"/>
          </p:cNvSpPr>
          <p:nvPr>
            <p:ph type="title"/>
          </p:nvPr>
        </p:nvSpPr>
        <p:spPr/>
        <p:txBody>
          <a:bodyPr/>
          <a:lstStyle/>
          <a:p>
            <a:pPr eaLnBrk="1" hangingPunct="1">
              <a:defRPr/>
            </a:pPr>
            <a:r>
              <a:rPr lang="en-US" sz="5400" b="0" dirty="0"/>
              <a:t>Post Handcuffing</a:t>
            </a:r>
          </a:p>
        </p:txBody>
      </p:sp>
      <p:sp>
        <p:nvSpPr>
          <p:cNvPr id="340995" name="Rectangle 3"/>
          <p:cNvSpPr>
            <a:spLocks noGrp="1" noChangeArrowheads="1"/>
          </p:cNvSpPr>
          <p:nvPr>
            <p:ph idx="1"/>
          </p:nvPr>
        </p:nvSpPr>
        <p:spPr>
          <a:xfrm>
            <a:off x="457200" y="1600200"/>
            <a:ext cx="5867400" cy="4525963"/>
          </a:xfrm>
        </p:spPr>
        <p:txBody>
          <a:bodyPr>
            <a:normAutofit fontScale="92500" lnSpcReduction="10000"/>
          </a:bodyPr>
          <a:lstStyle/>
          <a:p>
            <a:pPr eaLnBrk="1" hangingPunct="1">
              <a:defRPr/>
            </a:pPr>
            <a:endParaRPr lang="en-US" sz="2400" dirty="0"/>
          </a:p>
          <a:p>
            <a:pPr eaLnBrk="1" hangingPunct="1">
              <a:buClr>
                <a:srgbClr val="FFFF66"/>
              </a:buClr>
              <a:buSzPct val="80000"/>
              <a:defRPr/>
            </a:pPr>
            <a:r>
              <a:rPr lang="en-US" sz="2400" dirty="0">
                <a:solidFill>
                  <a:srgbClr val="FF0000"/>
                </a:solidFill>
              </a:rPr>
              <a:t>Slide the tip of a finger partially between the restraint and the subjects wrist, to check the </a:t>
            </a:r>
            <a:r>
              <a:rPr lang="en-US" sz="2400" dirty="0" smtClean="0">
                <a:solidFill>
                  <a:srgbClr val="FF0000"/>
                </a:solidFill>
              </a:rPr>
              <a:t>fit</a:t>
            </a:r>
            <a:endParaRPr lang="en-US" sz="2400" dirty="0">
              <a:solidFill>
                <a:srgbClr val="FF0000"/>
              </a:solidFill>
            </a:endParaRPr>
          </a:p>
          <a:p>
            <a:pPr eaLnBrk="1" hangingPunct="1">
              <a:buClr>
                <a:srgbClr val="FFFF66"/>
              </a:buClr>
              <a:buSzPct val="80000"/>
              <a:defRPr/>
            </a:pPr>
            <a:endParaRPr lang="en-US" sz="2400" dirty="0">
              <a:solidFill>
                <a:srgbClr val="FF0000"/>
              </a:solidFill>
            </a:endParaRPr>
          </a:p>
          <a:p>
            <a:pPr eaLnBrk="1" hangingPunct="1">
              <a:buClr>
                <a:srgbClr val="FFFF66"/>
              </a:buClr>
              <a:buSzPct val="80000"/>
              <a:defRPr/>
            </a:pPr>
            <a:r>
              <a:rPr lang="en-US" sz="2400" dirty="0"/>
              <a:t>Double lock both cuffs. If the cuff is too tight. Turn the key to release the cuff then turn back to double lock the cuff. </a:t>
            </a:r>
            <a:r>
              <a:rPr lang="en-US" sz="2400" dirty="0">
                <a:solidFill>
                  <a:srgbClr val="FF0000"/>
                </a:solidFill>
              </a:rPr>
              <a:t>Double locks should always be applied</a:t>
            </a:r>
            <a:r>
              <a:rPr lang="en-US" sz="2400" dirty="0"/>
              <a:t> no matter the </a:t>
            </a:r>
            <a:r>
              <a:rPr lang="en-US" sz="2400" dirty="0" smtClean="0"/>
              <a:t>application</a:t>
            </a:r>
            <a:endParaRPr lang="en-US" sz="2400" dirty="0"/>
          </a:p>
          <a:p>
            <a:pPr eaLnBrk="1" hangingPunct="1">
              <a:buClr>
                <a:srgbClr val="FFFF66"/>
              </a:buClr>
              <a:buSzPct val="80000"/>
              <a:defRPr/>
            </a:pPr>
            <a:endParaRPr lang="en-US" sz="2400" dirty="0"/>
          </a:p>
          <a:p>
            <a:pPr eaLnBrk="1" hangingPunct="1">
              <a:buClr>
                <a:srgbClr val="FFFF66"/>
              </a:buClr>
              <a:buSzPct val="80000"/>
              <a:defRPr/>
            </a:pPr>
            <a:r>
              <a:rPr lang="en-US" sz="2400" dirty="0"/>
              <a:t>Then search the subject. Follow a systematic, consistent searching </a:t>
            </a:r>
            <a:r>
              <a:rPr lang="en-US" sz="2400" dirty="0" smtClean="0"/>
              <a:t>pattern</a:t>
            </a:r>
            <a:endParaRPr lang="en-US" sz="2400" dirty="0"/>
          </a:p>
        </p:txBody>
      </p:sp>
      <p:pic>
        <p:nvPicPr>
          <p:cNvPr id="10" name="Picture 9" descr="lock cuff.jpg"/>
          <p:cNvPicPr>
            <a:picLocks noChangeAspect="1"/>
          </p:cNvPicPr>
          <p:nvPr/>
        </p:nvPicPr>
        <p:blipFill>
          <a:blip r:embed="rId3" cstate="print"/>
          <a:stretch>
            <a:fillRect/>
          </a:stretch>
        </p:blipFill>
        <p:spPr>
          <a:xfrm>
            <a:off x="6400800" y="3276600"/>
            <a:ext cx="2590800" cy="160020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1" name="Picture 10" descr="finger.jpg"/>
          <p:cNvPicPr>
            <a:picLocks noChangeAspect="1"/>
          </p:cNvPicPr>
          <p:nvPr/>
        </p:nvPicPr>
        <p:blipFill>
          <a:blip r:embed="rId4" cstate="print"/>
          <a:stretch>
            <a:fillRect/>
          </a:stretch>
        </p:blipFill>
        <p:spPr>
          <a:xfrm>
            <a:off x="6400800" y="1676400"/>
            <a:ext cx="2590799" cy="1524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340995">
                                            <p:txEl>
                                              <p:pRg st="1" end="1"/>
                                            </p:txEl>
                                          </p:spTgt>
                                        </p:tgtEl>
                                        <p:attrNameLst>
                                          <p:attrName>style.visibility</p:attrName>
                                        </p:attrNameLst>
                                      </p:cBhvr>
                                      <p:to>
                                        <p:strVal val="visible"/>
                                      </p:to>
                                    </p:set>
                                    <p:anim calcmode="lin" valueType="num">
                                      <p:cBhvr>
                                        <p:cTn id="7" dur="1000" fill="hold"/>
                                        <p:tgtEl>
                                          <p:spTgt spid="340995">
                                            <p:txEl>
                                              <p:pRg st="1" end="1"/>
                                            </p:txEl>
                                          </p:spTgt>
                                        </p:tgtEl>
                                        <p:attrNameLst>
                                          <p:attrName>ppt_x</p:attrName>
                                        </p:attrNameLst>
                                      </p:cBhvr>
                                      <p:tavLst>
                                        <p:tav tm="0">
                                          <p:val>
                                            <p:strVal val="#ppt_x-.2"/>
                                          </p:val>
                                        </p:tav>
                                        <p:tav tm="100000">
                                          <p:val>
                                            <p:strVal val="#ppt_x"/>
                                          </p:val>
                                        </p:tav>
                                      </p:tavLst>
                                    </p:anim>
                                    <p:anim calcmode="lin" valueType="num">
                                      <p:cBhvr>
                                        <p:cTn id="8" dur="1000" fill="hold"/>
                                        <p:tgtEl>
                                          <p:spTgt spid="340995">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340995">
                                            <p:txEl>
                                              <p:pRg st="1" end="1"/>
                                            </p:txEl>
                                          </p:spTgt>
                                        </p:tgtEl>
                                      </p:cBhvr>
                                    </p:animEffect>
                                  </p:childTnLst>
                                </p:cTn>
                              </p:par>
                              <p:par>
                                <p:cTn id="10" presetID="5" presetClass="entr" presetSubtype="10"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checkerboard(across)">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9" presetClass="entr" presetSubtype="0" fill="hold" nodeType="clickEffect">
                                  <p:stCondLst>
                                    <p:cond delay="0"/>
                                  </p:stCondLst>
                                  <p:childTnLst>
                                    <p:set>
                                      <p:cBhvr>
                                        <p:cTn id="16" dur="1" fill="hold">
                                          <p:stCondLst>
                                            <p:cond delay="0"/>
                                          </p:stCondLst>
                                        </p:cTn>
                                        <p:tgtEl>
                                          <p:spTgt spid="340995">
                                            <p:txEl>
                                              <p:pRg st="3" end="3"/>
                                            </p:txEl>
                                          </p:spTgt>
                                        </p:tgtEl>
                                        <p:attrNameLst>
                                          <p:attrName>style.visibility</p:attrName>
                                        </p:attrNameLst>
                                      </p:cBhvr>
                                      <p:to>
                                        <p:strVal val="visible"/>
                                      </p:to>
                                    </p:set>
                                    <p:anim calcmode="lin" valueType="num">
                                      <p:cBhvr>
                                        <p:cTn id="17" dur="1000" fill="hold"/>
                                        <p:tgtEl>
                                          <p:spTgt spid="340995">
                                            <p:txEl>
                                              <p:pRg st="3" end="3"/>
                                            </p:txEl>
                                          </p:spTgt>
                                        </p:tgtEl>
                                        <p:attrNameLst>
                                          <p:attrName>ppt_x</p:attrName>
                                        </p:attrNameLst>
                                      </p:cBhvr>
                                      <p:tavLst>
                                        <p:tav tm="0">
                                          <p:val>
                                            <p:strVal val="#ppt_x-.2"/>
                                          </p:val>
                                        </p:tav>
                                        <p:tav tm="100000">
                                          <p:val>
                                            <p:strVal val="#ppt_x"/>
                                          </p:val>
                                        </p:tav>
                                      </p:tavLst>
                                    </p:anim>
                                    <p:anim calcmode="lin" valueType="num">
                                      <p:cBhvr>
                                        <p:cTn id="18" dur="1000" fill="hold"/>
                                        <p:tgtEl>
                                          <p:spTgt spid="340995">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19" dur="1000"/>
                                        <p:tgtEl>
                                          <p:spTgt spid="340995">
                                            <p:txEl>
                                              <p:pRg st="3" end="3"/>
                                            </p:txEl>
                                          </p:spTgt>
                                        </p:tgtEl>
                                      </p:cBhvr>
                                    </p:animEffect>
                                  </p:childTnLst>
                                </p:cTn>
                              </p:par>
                              <p:par>
                                <p:cTn id="20" presetID="5" presetClass="entr" presetSubtype="10" fill="hold"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checkerboard(across)">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29" presetClass="entr" presetSubtype="0" fill="hold" nodeType="clickEffect">
                                  <p:stCondLst>
                                    <p:cond delay="0"/>
                                  </p:stCondLst>
                                  <p:childTnLst>
                                    <p:set>
                                      <p:cBhvr>
                                        <p:cTn id="26" dur="1" fill="hold">
                                          <p:stCondLst>
                                            <p:cond delay="0"/>
                                          </p:stCondLst>
                                        </p:cTn>
                                        <p:tgtEl>
                                          <p:spTgt spid="340995">
                                            <p:txEl>
                                              <p:pRg st="5" end="5"/>
                                            </p:txEl>
                                          </p:spTgt>
                                        </p:tgtEl>
                                        <p:attrNameLst>
                                          <p:attrName>style.visibility</p:attrName>
                                        </p:attrNameLst>
                                      </p:cBhvr>
                                      <p:to>
                                        <p:strVal val="visible"/>
                                      </p:to>
                                    </p:set>
                                    <p:anim calcmode="lin" valueType="num">
                                      <p:cBhvr>
                                        <p:cTn id="27" dur="1000" fill="hold"/>
                                        <p:tgtEl>
                                          <p:spTgt spid="340995">
                                            <p:txEl>
                                              <p:pRg st="5" end="5"/>
                                            </p:txEl>
                                          </p:spTgt>
                                        </p:tgtEl>
                                        <p:attrNameLst>
                                          <p:attrName>ppt_x</p:attrName>
                                        </p:attrNameLst>
                                      </p:cBhvr>
                                      <p:tavLst>
                                        <p:tav tm="0">
                                          <p:val>
                                            <p:strVal val="#ppt_x-.2"/>
                                          </p:val>
                                        </p:tav>
                                        <p:tav tm="100000">
                                          <p:val>
                                            <p:strVal val="#ppt_x"/>
                                          </p:val>
                                        </p:tav>
                                      </p:tavLst>
                                    </p:anim>
                                    <p:anim calcmode="lin" valueType="num">
                                      <p:cBhvr>
                                        <p:cTn id="28" dur="1000" fill="hold"/>
                                        <p:tgtEl>
                                          <p:spTgt spid="340995">
                                            <p:txEl>
                                              <p:pRg st="5" end="5"/>
                                            </p:txEl>
                                          </p:spTgt>
                                        </p:tgtEl>
                                        <p:attrNameLst>
                                          <p:attrName>ppt_y</p:attrName>
                                        </p:attrNameLst>
                                      </p:cBhvr>
                                      <p:tavLst>
                                        <p:tav tm="0">
                                          <p:val>
                                            <p:strVal val="#ppt_y"/>
                                          </p:val>
                                        </p:tav>
                                        <p:tav tm="100000">
                                          <p:val>
                                            <p:strVal val="#ppt_y"/>
                                          </p:val>
                                        </p:tav>
                                      </p:tavLst>
                                    </p:anim>
                                    <p:animEffect transition="in" filter="wipe(right)" prLst="gradientSize: 0.1">
                                      <p:cBhvr>
                                        <p:cTn id="29" dur="1000"/>
                                        <p:tgtEl>
                                          <p:spTgt spid="34099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2018" name="Rectangle 2"/>
          <p:cNvSpPr>
            <a:spLocks noGrp="1" noChangeArrowheads="1"/>
          </p:cNvSpPr>
          <p:nvPr>
            <p:ph type="title"/>
          </p:nvPr>
        </p:nvSpPr>
        <p:spPr/>
        <p:txBody>
          <a:bodyPr/>
          <a:lstStyle/>
          <a:p>
            <a:pPr eaLnBrk="1" hangingPunct="1">
              <a:defRPr/>
            </a:pPr>
            <a:r>
              <a:rPr lang="en-US" sz="5400" b="0" dirty="0"/>
              <a:t>Removal</a:t>
            </a:r>
          </a:p>
        </p:txBody>
      </p:sp>
      <p:sp>
        <p:nvSpPr>
          <p:cNvPr id="342019" name="Rectangle 3"/>
          <p:cNvSpPr>
            <a:spLocks noGrp="1" noChangeArrowheads="1"/>
          </p:cNvSpPr>
          <p:nvPr>
            <p:ph idx="1"/>
          </p:nvPr>
        </p:nvSpPr>
        <p:spPr>
          <a:xfrm>
            <a:off x="457200" y="1600200"/>
            <a:ext cx="6477000" cy="4525963"/>
          </a:xfrm>
        </p:spPr>
        <p:txBody>
          <a:bodyPr>
            <a:normAutofit lnSpcReduction="10000"/>
          </a:bodyPr>
          <a:lstStyle/>
          <a:p>
            <a:pPr eaLnBrk="1" hangingPunct="1">
              <a:buClr>
                <a:srgbClr val="FFFF66"/>
              </a:buClr>
              <a:buSzPct val="80000"/>
              <a:defRPr/>
            </a:pPr>
            <a:r>
              <a:rPr lang="en-US" sz="2800" dirty="0"/>
              <a:t>Subject should be controlled and </a:t>
            </a:r>
            <a:r>
              <a:rPr lang="en-US" sz="2800" dirty="0">
                <a:solidFill>
                  <a:srgbClr val="FF0000"/>
                </a:solidFill>
              </a:rPr>
              <a:t>stabilized prior to handcuff removal.</a:t>
            </a:r>
          </a:p>
          <a:p>
            <a:pPr eaLnBrk="1" hangingPunct="1">
              <a:buClr>
                <a:srgbClr val="FFFF66"/>
              </a:buClr>
              <a:buSzPct val="80000"/>
              <a:defRPr/>
            </a:pPr>
            <a:r>
              <a:rPr lang="en-US" sz="2800" dirty="0"/>
              <a:t>Last cuff applied is the first to be removed. That hand is then placed in a position of advantage.</a:t>
            </a:r>
          </a:p>
          <a:p>
            <a:pPr eaLnBrk="1" hangingPunct="1">
              <a:buClr>
                <a:srgbClr val="FFFF66"/>
              </a:buClr>
              <a:buSzPct val="80000"/>
              <a:defRPr/>
            </a:pPr>
            <a:r>
              <a:rPr lang="en-US" sz="2800" dirty="0"/>
              <a:t>Remove the second cuff.</a:t>
            </a:r>
          </a:p>
          <a:p>
            <a:pPr eaLnBrk="1" hangingPunct="1">
              <a:buClr>
                <a:srgbClr val="FFFF66"/>
              </a:buClr>
              <a:buSzPct val="80000"/>
              <a:defRPr/>
            </a:pPr>
            <a:r>
              <a:rPr lang="en-US" sz="2800" dirty="0"/>
              <a:t>Document any marks or injuries on the subject.</a:t>
            </a:r>
          </a:p>
          <a:p>
            <a:pPr eaLnBrk="1" hangingPunct="1">
              <a:buClr>
                <a:srgbClr val="FFFF66"/>
              </a:buClr>
              <a:buSzPct val="80000"/>
              <a:defRPr/>
            </a:pPr>
            <a:r>
              <a:rPr lang="en-US" sz="2800" dirty="0"/>
              <a:t>Check the operation of the restraints prior to </a:t>
            </a:r>
            <a:r>
              <a:rPr lang="en-US" sz="2800" dirty="0" err="1"/>
              <a:t>recasing</a:t>
            </a:r>
            <a:r>
              <a:rPr lang="en-US" sz="2800" dirty="0"/>
              <a:t> them.</a:t>
            </a:r>
          </a:p>
          <a:p>
            <a:pPr eaLnBrk="1" hangingPunct="1">
              <a:defRPr/>
            </a:pPr>
            <a:endParaRPr lang="en-US" sz="2800" dirty="0"/>
          </a:p>
        </p:txBody>
      </p:sp>
      <p:pic>
        <p:nvPicPr>
          <p:cNvPr id="5" name="Picture 4" descr="Chain_duty_case_open.tif"/>
          <p:cNvPicPr>
            <a:picLocks noChangeAspect="1"/>
          </p:cNvPicPr>
          <p:nvPr/>
        </p:nvPicPr>
        <p:blipFill>
          <a:blip r:embed="rId3"/>
          <a:stretch>
            <a:fillRect/>
          </a:stretch>
        </p:blipFill>
        <p:spPr bwMode="auto">
          <a:xfrm>
            <a:off x="6934200" y="4419600"/>
            <a:ext cx="1981200" cy="1981200"/>
          </a:xfrm>
          <a:prstGeom prst="rect">
            <a:avLst/>
          </a:prstGeom>
          <a:noFill/>
          <a:ln w="9525">
            <a:noFill/>
            <a:miter lim="800000"/>
            <a:headEnd/>
            <a:tailEnd/>
          </a:ln>
        </p:spPr>
      </p:pic>
      <p:pic>
        <p:nvPicPr>
          <p:cNvPr id="3074" name="Picture 2"/>
          <p:cNvPicPr>
            <a:picLocks noChangeAspect="1" noChangeArrowheads="1"/>
          </p:cNvPicPr>
          <p:nvPr/>
        </p:nvPicPr>
        <p:blipFill>
          <a:blip r:embed="rId4" cstate="print"/>
          <a:srcRect/>
          <a:stretch>
            <a:fillRect/>
          </a:stretch>
        </p:blipFill>
        <p:spPr bwMode="auto">
          <a:xfrm>
            <a:off x="6934200" y="1676399"/>
            <a:ext cx="2019300" cy="2743201"/>
          </a:xfrm>
          <a:prstGeom prst="rect">
            <a:avLst/>
          </a:prstGeom>
          <a:noFill/>
          <a:ln w="9525">
            <a:noFill/>
            <a:miter lim="800000"/>
            <a:headEnd/>
            <a:tailEnd/>
          </a:ln>
          <a:effectLst/>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342019">
                                            <p:txEl>
                                              <p:pRg st="0" end="0"/>
                                            </p:txEl>
                                          </p:spTgt>
                                        </p:tgtEl>
                                        <p:attrNameLst>
                                          <p:attrName>style.visibility</p:attrName>
                                        </p:attrNameLst>
                                      </p:cBhvr>
                                      <p:to>
                                        <p:strVal val="visible"/>
                                      </p:to>
                                    </p:set>
                                    <p:anim calcmode="lin" valueType="num">
                                      <p:cBhvr>
                                        <p:cTn id="7" dur="1000" fill="hold"/>
                                        <p:tgtEl>
                                          <p:spTgt spid="342019">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342019">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342019">
                                            <p:txEl>
                                              <p:pRg st="0" end="0"/>
                                            </p:txEl>
                                          </p:spTgt>
                                        </p:tgtEl>
                                      </p:cBhvr>
                                    </p:animEffect>
                                  </p:childTnLst>
                                </p:cTn>
                              </p:par>
                              <p:par>
                                <p:cTn id="10" presetID="5" presetClass="entr" presetSubtype="10" fill="hold" nodeType="withEffect">
                                  <p:stCondLst>
                                    <p:cond delay="0"/>
                                  </p:stCondLst>
                                  <p:childTnLst>
                                    <p:set>
                                      <p:cBhvr>
                                        <p:cTn id="11" dur="1" fill="hold">
                                          <p:stCondLst>
                                            <p:cond delay="0"/>
                                          </p:stCondLst>
                                        </p:cTn>
                                        <p:tgtEl>
                                          <p:spTgt spid="3074"/>
                                        </p:tgtEl>
                                        <p:attrNameLst>
                                          <p:attrName>style.visibility</p:attrName>
                                        </p:attrNameLst>
                                      </p:cBhvr>
                                      <p:to>
                                        <p:strVal val="visible"/>
                                      </p:to>
                                    </p:set>
                                    <p:animEffect transition="in" filter="checkerboard(across)">
                                      <p:cBhvr>
                                        <p:cTn id="12" dur="500"/>
                                        <p:tgtEl>
                                          <p:spTgt spid="3074"/>
                                        </p:tgtEl>
                                      </p:cBhvr>
                                    </p:animEffect>
                                  </p:childTnLst>
                                </p:cTn>
                              </p:par>
                            </p:childTnLst>
                          </p:cTn>
                        </p:par>
                      </p:childTnLst>
                    </p:cTn>
                  </p:par>
                  <p:par>
                    <p:cTn id="13" fill="hold">
                      <p:stCondLst>
                        <p:cond delay="indefinite"/>
                      </p:stCondLst>
                      <p:childTnLst>
                        <p:par>
                          <p:cTn id="14" fill="hold">
                            <p:stCondLst>
                              <p:cond delay="0"/>
                            </p:stCondLst>
                            <p:childTnLst>
                              <p:par>
                                <p:cTn id="15" presetID="37" presetClass="entr" presetSubtype="0" fill="hold" nodeType="clickEffect">
                                  <p:stCondLst>
                                    <p:cond delay="0"/>
                                  </p:stCondLst>
                                  <p:childTnLst>
                                    <p:set>
                                      <p:cBhvr>
                                        <p:cTn id="16" dur="1" fill="hold">
                                          <p:stCondLst>
                                            <p:cond delay="0"/>
                                          </p:stCondLst>
                                        </p:cTn>
                                        <p:tgtEl>
                                          <p:spTgt spid="342019">
                                            <p:txEl>
                                              <p:pRg st="1" end="1"/>
                                            </p:txEl>
                                          </p:spTgt>
                                        </p:tgtEl>
                                        <p:attrNameLst>
                                          <p:attrName>style.visibility</p:attrName>
                                        </p:attrNameLst>
                                      </p:cBhvr>
                                      <p:to>
                                        <p:strVal val="visible"/>
                                      </p:to>
                                    </p:set>
                                    <p:animEffect transition="in" filter="fade">
                                      <p:cBhvr>
                                        <p:cTn id="17" dur="1000"/>
                                        <p:tgtEl>
                                          <p:spTgt spid="342019">
                                            <p:txEl>
                                              <p:pRg st="1" end="1"/>
                                            </p:txEl>
                                          </p:spTgt>
                                        </p:tgtEl>
                                      </p:cBhvr>
                                    </p:animEffect>
                                    <p:anim calcmode="lin" valueType="num">
                                      <p:cBhvr>
                                        <p:cTn id="18" dur="1000" fill="hold"/>
                                        <p:tgtEl>
                                          <p:spTgt spid="342019">
                                            <p:txEl>
                                              <p:pRg st="1" end="1"/>
                                            </p:txEl>
                                          </p:spTgt>
                                        </p:tgtEl>
                                        <p:attrNameLst>
                                          <p:attrName>ppt_x</p:attrName>
                                        </p:attrNameLst>
                                      </p:cBhvr>
                                      <p:tavLst>
                                        <p:tav tm="0">
                                          <p:val>
                                            <p:strVal val="#ppt_x"/>
                                          </p:val>
                                        </p:tav>
                                        <p:tav tm="100000">
                                          <p:val>
                                            <p:strVal val="#ppt_x"/>
                                          </p:val>
                                        </p:tav>
                                      </p:tavLst>
                                    </p:anim>
                                    <p:anim calcmode="lin" valueType="num">
                                      <p:cBhvr>
                                        <p:cTn id="19" dur="900" decel="100000" fill="hold"/>
                                        <p:tgtEl>
                                          <p:spTgt spid="342019">
                                            <p:txEl>
                                              <p:pRg st="1" end="1"/>
                                            </p:txEl>
                                          </p:spTgt>
                                        </p:tgtEl>
                                        <p:attrNameLst>
                                          <p:attrName>ppt_y</p:attrName>
                                        </p:attrNameLst>
                                      </p:cBhvr>
                                      <p:tavLst>
                                        <p:tav tm="0">
                                          <p:val>
                                            <p:strVal val="#ppt_y+1"/>
                                          </p:val>
                                        </p:tav>
                                        <p:tav tm="100000">
                                          <p:val>
                                            <p:strVal val="#ppt_y-.03"/>
                                          </p:val>
                                        </p:tav>
                                      </p:tavLst>
                                    </p:anim>
                                    <p:anim calcmode="lin" valueType="num">
                                      <p:cBhvr>
                                        <p:cTn id="20" dur="100" accel="100000" fill="hold">
                                          <p:stCondLst>
                                            <p:cond delay="900"/>
                                          </p:stCondLst>
                                        </p:cTn>
                                        <p:tgtEl>
                                          <p:spTgt spid="342019">
                                            <p:txEl>
                                              <p:pRg st="1" end="1"/>
                                            </p:txEl>
                                          </p:spTgt>
                                        </p:tgtEl>
                                        <p:attrNameLst>
                                          <p:attrName>ppt_y</p:attrName>
                                        </p:attrNameLst>
                                      </p:cBhvr>
                                      <p:tavLst>
                                        <p:tav tm="0">
                                          <p:val>
                                            <p:strVal val="#ppt_y-.03"/>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37" presetClass="entr" presetSubtype="0" fill="hold" nodeType="clickEffect">
                                  <p:stCondLst>
                                    <p:cond delay="0"/>
                                  </p:stCondLst>
                                  <p:childTnLst>
                                    <p:set>
                                      <p:cBhvr>
                                        <p:cTn id="24" dur="1" fill="hold">
                                          <p:stCondLst>
                                            <p:cond delay="0"/>
                                          </p:stCondLst>
                                        </p:cTn>
                                        <p:tgtEl>
                                          <p:spTgt spid="342019">
                                            <p:txEl>
                                              <p:pRg st="2" end="2"/>
                                            </p:txEl>
                                          </p:spTgt>
                                        </p:tgtEl>
                                        <p:attrNameLst>
                                          <p:attrName>style.visibility</p:attrName>
                                        </p:attrNameLst>
                                      </p:cBhvr>
                                      <p:to>
                                        <p:strVal val="visible"/>
                                      </p:to>
                                    </p:set>
                                    <p:animEffect transition="in" filter="fade">
                                      <p:cBhvr>
                                        <p:cTn id="25" dur="1000"/>
                                        <p:tgtEl>
                                          <p:spTgt spid="342019">
                                            <p:txEl>
                                              <p:pRg st="2" end="2"/>
                                            </p:txEl>
                                          </p:spTgt>
                                        </p:tgtEl>
                                      </p:cBhvr>
                                    </p:animEffect>
                                    <p:anim calcmode="lin" valueType="num">
                                      <p:cBhvr>
                                        <p:cTn id="26" dur="1000" fill="hold"/>
                                        <p:tgtEl>
                                          <p:spTgt spid="342019">
                                            <p:txEl>
                                              <p:pRg st="2" end="2"/>
                                            </p:txEl>
                                          </p:spTgt>
                                        </p:tgtEl>
                                        <p:attrNameLst>
                                          <p:attrName>ppt_x</p:attrName>
                                        </p:attrNameLst>
                                      </p:cBhvr>
                                      <p:tavLst>
                                        <p:tav tm="0">
                                          <p:val>
                                            <p:strVal val="#ppt_x"/>
                                          </p:val>
                                        </p:tav>
                                        <p:tav tm="100000">
                                          <p:val>
                                            <p:strVal val="#ppt_x"/>
                                          </p:val>
                                        </p:tav>
                                      </p:tavLst>
                                    </p:anim>
                                    <p:anim calcmode="lin" valueType="num">
                                      <p:cBhvr>
                                        <p:cTn id="27" dur="900" decel="100000" fill="hold"/>
                                        <p:tgtEl>
                                          <p:spTgt spid="342019">
                                            <p:txEl>
                                              <p:pRg st="2" end="2"/>
                                            </p:txEl>
                                          </p:spTgt>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342019">
                                            <p:txEl>
                                              <p:pRg st="2" end="2"/>
                                            </p:txEl>
                                          </p:spTgt>
                                        </p:tgtEl>
                                        <p:attrNameLst>
                                          <p:attrName>ppt_y</p:attrName>
                                        </p:attrNameLst>
                                      </p:cBhvr>
                                      <p:tavLst>
                                        <p:tav tm="0">
                                          <p:val>
                                            <p:strVal val="#ppt_y-.03"/>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37" presetClass="entr" presetSubtype="0" fill="hold" nodeType="clickEffect">
                                  <p:stCondLst>
                                    <p:cond delay="0"/>
                                  </p:stCondLst>
                                  <p:childTnLst>
                                    <p:set>
                                      <p:cBhvr>
                                        <p:cTn id="32" dur="1" fill="hold">
                                          <p:stCondLst>
                                            <p:cond delay="0"/>
                                          </p:stCondLst>
                                        </p:cTn>
                                        <p:tgtEl>
                                          <p:spTgt spid="342019">
                                            <p:txEl>
                                              <p:pRg st="3" end="3"/>
                                            </p:txEl>
                                          </p:spTgt>
                                        </p:tgtEl>
                                        <p:attrNameLst>
                                          <p:attrName>style.visibility</p:attrName>
                                        </p:attrNameLst>
                                      </p:cBhvr>
                                      <p:to>
                                        <p:strVal val="visible"/>
                                      </p:to>
                                    </p:set>
                                    <p:animEffect transition="in" filter="fade">
                                      <p:cBhvr>
                                        <p:cTn id="33" dur="1000"/>
                                        <p:tgtEl>
                                          <p:spTgt spid="342019">
                                            <p:txEl>
                                              <p:pRg st="3" end="3"/>
                                            </p:txEl>
                                          </p:spTgt>
                                        </p:tgtEl>
                                      </p:cBhvr>
                                    </p:animEffect>
                                    <p:anim calcmode="lin" valueType="num">
                                      <p:cBhvr>
                                        <p:cTn id="34" dur="1000" fill="hold"/>
                                        <p:tgtEl>
                                          <p:spTgt spid="342019">
                                            <p:txEl>
                                              <p:pRg st="3" end="3"/>
                                            </p:txEl>
                                          </p:spTgt>
                                        </p:tgtEl>
                                        <p:attrNameLst>
                                          <p:attrName>ppt_x</p:attrName>
                                        </p:attrNameLst>
                                      </p:cBhvr>
                                      <p:tavLst>
                                        <p:tav tm="0">
                                          <p:val>
                                            <p:strVal val="#ppt_x"/>
                                          </p:val>
                                        </p:tav>
                                        <p:tav tm="100000">
                                          <p:val>
                                            <p:strVal val="#ppt_x"/>
                                          </p:val>
                                        </p:tav>
                                      </p:tavLst>
                                    </p:anim>
                                    <p:anim calcmode="lin" valueType="num">
                                      <p:cBhvr>
                                        <p:cTn id="35" dur="900" decel="100000" fill="hold"/>
                                        <p:tgtEl>
                                          <p:spTgt spid="342019">
                                            <p:txEl>
                                              <p:pRg st="3" end="3"/>
                                            </p:txEl>
                                          </p:spTgt>
                                        </p:tgtEl>
                                        <p:attrNameLst>
                                          <p:attrName>ppt_y</p:attrName>
                                        </p:attrNameLst>
                                      </p:cBhvr>
                                      <p:tavLst>
                                        <p:tav tm="0">
                                          <p:val>
                                            <p:strVal val="#ppt_y+1"/>
                                          </p:val>
                                        </p:tav>
                                        <p:tav tm="100000">
                                          <p:val>
                                            <p:strVal val="#ppt_y-.03"/>
                                          </p:val>
                                        </p:tav>
                                      </p:tavLst>
                                    </p:anim>
                                    <p:anim calcmode="lin" valueType="num">
                                      <p:cBhvr>
                                        <p:cTn id="36" dur="100" accel="100000" fill="hold">
                                          <p:stCondLst>
                                            <p:cond delay="900"/>
                                          </p:stCondLst>
                                        </p:cTn>
                                        <p:tgtEl>
                                          <p:spTgt spid="342019">
                                            <p:txEl>
                                              <p:pRg st="3" end="3"/>
                                            </p:txEl>
                                          </p:spTgt>
                                        </p:tgtEl>
                                        <p:attrNameLst>
                                          <p:attrName>ppt_y</p:attrName>
                                        </p:attrNameLst>
                                      </p:cBhvr>
                                      <p:tavLst>
                                        <p:tav tm="0">
                                          <p:val>
                                            <p:strVal val="#ppt_y-.03"/>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9" presetClass="entr" presetSubtype="0" fill="hold" nodeType="clickEffect">
                                  <p:stCondLst>
                                    <p:cond delay="0"/>
                                  </p:stCondLst>
                                  <p:childTnLst>
                                    <p:set>
                                      <p:cBhvr>
                                        <p:cTn id="40" dur="1" fill="hold">
                                          <p:stCondLst>
                                            <p:cond delay="0"/>
                                          </p:stCondLst>
                                        </p:cTn>
                                        <p:tgtEl>
                                          <p:spTgt spid="342019">
                                            <p:txEl>
                                              <p:pRg st="4" end="4"/>
                                            </p:txEl>
                                          </p:spTgt>
                                        </p:tgtEl>
                                        <p:attrNameLst>
                                          <p:attrName>style.visibility</p:attrName>
                                        </p:attrNameLst>
                                      </p:cBhvr>
                                      <p:to>
                                        <p:strVal val="visible"/>
                                      </p:to>
                                    </p:set>
                                    <p:anim calcmode="lin" valueType="num">
                                      <p:cBhvr>
                                        <p:cTn id="41" dur="1000" fill="hold"/>
                                        <p:tgtEl>
                                          <p:spTgt spid="342019">
                                            <p:txEl>
                                              <p:pRg st="4" end="4"/>
                                            </p:txEl>
                                          </p:spTgt>
                                        </p:tgtEl>
                                        <p:attrNameLst>
                                          <p:attrName>ppt_x</p:attrName>
                                        </p:attrNameLst>
                                      </p:cBhvr>
                                      <p:tavLst>
                                        <p:tav tm="0">
                                          <p:val>
                                            <p:strVal val="#ppt_x-.2"/>
                                          </p:val>
                                        </p:tav>
                                        <p:tav tm="100000">
                                          <p:val>
                                            <p:strVal val="#ppt_x"/>
                                          </p:val>
                                        </p:tav>
                                      </p:tavLst>
                                    </p:anim>
                                    <p:anim calcmode="lin" valueType="num">
                                      <p:cBhvr>
                                        <p:cTn id="42" dur="1000" fill="hold"/>
                                        <p:tgtEl>
                                          <p:spTgt spid="342019">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43" dur="1000"/>
                                        <p:tgtEl>
                                          <p:spTgt spid="342019">
                                            <p:txEl>
                                              <p:pRg st="4" end="4"/>
                                            </p:txEl>
                                          </p:spTgt>
                                        </p:tgtEl>
                                      </p:cBhvr>
                                    </p:animEffect>
                                  </p:childTnLst>
                                </p:cTn>
                              </p:par>
                              <p:par>
                                <p:cTn id="44" presetID="5" presetClass="entr" presetSubtype="10" fill="hold" nodeType="withEffect">
                                  <p:stCondLst>
                                    <p:cond delay="0"/>
                                  </p:stCondLst>
                                  <p:childTnLst>
                                    <p:set>
                                      <p:cBhvr>
                                        <p:cTn id="45" dur="1" fill="hold">
                                          <p:stCondLst>
                                            <p:cond delay="0"/>
                                          </p:stCondLst>
                                        </p:cTn>
                                        <p:tgtEl>
                                          <p:spTgt spid="5"/>
                                        </p:tgtEl>
                                        <p:attrNameLst>
                                          <p:attrName>style.visibility</p:attrName>
                                        </p:attrNameLst>
                                      </p:cBhvr>
                                      <p:to>
                                        <p:strVal val="visible"/>
                                      </p:to>
                                    </p:set>
                                    <p:animEffect transition="in" filter="checkerboard(across)">
                                      <p:cBhvr>
                                        <p:cTn id="4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normAutofit fontScale="90000"/>
          </a:bodyPr>
          <a:lstStyle/>
          <a:p>
            <a:pPr fontAlgn="auto">
              <a:spcAft>
                <a:spcPts val="0"/>
              </a:spcAft>
              <a:defRPr/>
            </a:pPr>
            <a:r>
              <a:rPr lang="en-US" b="0" dirty="0" smtClean="0"/>
              <a:t>1.05 Program Standards</a:t>
            </a:r>
          </a:p>
        </p:txBody>
      </p:sp>
      <p:sp>
        <p:nvSpPr>
          <p:cNvPr id="8195" name="Rectangle 3"/>
          <p:cNvSpPr>
            <a:spLocks noGrp="1" noChangeArrowheads="1"/>
          </p:cNvSpPr>
          <p:nvPr>
            <p:ph idx="1"/>
          </p:nvPr>
        </p:nvSpPr>
        <p:spPr/>
        <p:txBody>
          <a:bodyPr/>
          <a:lstStyle/>
          <a:p>
            <a:pPr marL="338138" indent="-338138" fontAlgn="auto">
              <a:spcAft>
                <a:spcPts val="0"/>
              </a:spcAft>
              <a:buClr>
                <a:srgbClr val="FFFF00"/>
              </a:buClr>
              <a:buSzPct val="80000"/>
              <a:defRPr/>
            </a:pPr>
            <a:r>
              <a:rPr lang="en-US" sz="2400" dirty="0" smtClean="0">
                <a:latin typeface="Arial" charset="0"/>
                <a:cs typeface="Arial" charset="0"/>
              </a:rPr>
              <a:t>The ASP basic certification program (ABC) is based on modern, court defensible police standards for less lethal use of force</a:t>
            </a:r>
          </a:p>
          <a:p>
            <a:pPr marL="338138" indent="-338138" fontAlgn="auto">
              <a:spcAft>
                <a:spcPts val="0"/>
              </a:spcAft>
              <a:buClr>
                <a:srgbClr val="FFFF00"/>
              </a:buClr>
              <a:buSzPct val="80000"/>
              <a:defRPr/>
            </a:pPr>
            <a:r>
              <a:rPr lang="en-US" sz="2400" dirty="0" smtClean="0">
                <a:latin typeface="Arial" charset="0"/>
                <a:cs typeface="Arial" charset="0"/>
              </a:rPr>
              <a:t>The ASP Tactical Baton programs are designed to meet three standards of training</a:t>
            </a:r>
          </a:p>
          <a:p>
            <a:pPr marL="838200" lvl="1" indent="-381000" fontAlgn="auto">
              <a:spcAft>
                <a:spcPts val="0"/>
              </a:spcAft>
              <a:buClr>
                <a:schemeClr val="tx1"/>
              </a:buClr>
              <a:buSzPct val="70000"/>
              <a:defRPr/>
            </a:pPr>
            <a:r>
              <a:rPr lang="en-US" sz="2000" dirty="0" smtClean="0">
                <a:latin typeface="Arial" charset="0"/>
                <a:cs typeface="Arial" charset="0"/>
              </a:rPr>
              <a:t>The techniques work on the street, not just in the classroom</a:t>
            </a:r>
          </a:p>
          <a:p>
            <a:pPr marL="838200" lvl="1" indent="-381000" fontAlgn="auto">
              <a:spcAft>
                <a:spcPts val="0"/>
              </a:spcAft>
              <a:buClr>
                <a:schemeClr val="tx1"/>
              </a:buClr>
              <a:buSzPct val="70000"/>
              <a:defRPr/>
            </a:pPr>
            <a:r>
              <a:rPr lang="en-US" sz="2000" dirty="0" smtClean="0">
                <a:latin typeface="Arial" charset="0"/>
                <a:cs typeface="Arial" charset="0"/>
              </a:rPr>
              <a:t>The techniques are court defensible and are backed by the nation’s most experienced use of force consultants</a:t>
            </a:r>
          </a:p>
          <a:p>
            <a:pPr marL="838200" lvl="1" indent="-381000" fontAlgn="auto">
              <a:spcAft>
                <a:spcPts val="0"/>
              </a:spcAft>
              <a:buClr>
                <a:schemeClr val="tx1"/>
              </a:buClr>
              <a:buSzPct val="70000"/>
              <a:defRPr/>
            </a:pPr>
            <a:r>
              <a:rPr lang="en-US" sz="2000" dirty="0" smtClean="0">
                <a:latin typeface="Arial" charset="0"/>
                <a:cs typeface="Arial" charset="0"/>
              </a:rPr>
              <a:t>The program is administratively feasible for use in a contemporary law enforcement agency</a:t>
            </a: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8195">
                                            <p:txEl>
                                              <p:pRg st="0" end="0"/>
                                            </p:txEl>
                                          </p:spTgt>
                                        </p:tgtEl>
                                        <p:attrNameLst>
                                          <p:attrName>style.visibility</p:attrName>
                                        </p:attrNameLst>
                                      </p:cBhvr>
                                      <p:to>
                                        <p:strVal val="visible"/>
                                      </p:to>
                                    </p:set>
                                    <p:animEffect transition="in" filter="fade">
                                      <p:cBhvr>
                                        <p:cTn id="7" dur="1000"/>
                                        <p:tgtEl>
                                          <p:spTgt spid="8195">
                                            <p:txEl>
                                              <p:pRg st="0" end="0"/>
                                            </p:txEl>
                                          </p:spTgt>
                                        </p:tgtEl>
                                      </p:cBhvr>
                                    </p:animEffect>
                                    <p:anim calcmode="lin" valueType="num">
                                      <p:cBhvr>
                                        <p:cTn id="8" dur="1000" fill="hold"/>
                                        <p:tgtEl>
                                          <p:spTgt spid="8195">
                                            <p:txEl>
                                              <p:pRg st="0" end="0"/>
                                            </p:txEl>
                                          </p:spTgt>
                                        </p:tgtEl>
                                        <p:attrNameLst>
                                          <p:attrName>ppt_x</p:attrName>
                                        </p:attrNameLst>
                                      </p:cBhvr>
                                      <p:tavLst>
                                        <p:tav tm="0">
                                          <p:val>
                                            <p:strVal val="#ppt_x"/>
                                          </p:val>
                                        </p:tav>
                                        <p:tav tm="100000">
                                          <p:val>
                                            <p:strVal val="#ppt_x"/>
                                          </p:val>
                                        </p:tav>
                                      </p:tavLst>
                                    </p:anim>
                                    <p:anim calcmode="lin" valueType="num">
                                      <p:cBhvr>
                                        <p:cTn id="9" dur="900" decel="100000" fill="hold"/>
                                        <p:tgtEl>
                                          <p:spTgt spid="8195">
                                            <p:txEl>
                                              <p:pRg st="0" end="0"/>
                                            </p:tx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8195">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nodeType="clickEffect">
                                  <p:stCondLst>
                                    <p:cond delay="0"/>
                                  </p:stCondLst>
                                  <p:childTnLst>
                                    <p:set>
                                      <p:cBhvr>
                                        <p:cTn id="14" dur="1" fill="hold">
                                          <p:stCondLst>
                                            <p:cond delay="0"/>
                                          </p:stCondLst>
                                        </p:cTn>
                                        <p:tgtEl>
                                          <p:spTgt spid="8195">
                                            <p:txEl>
                                              <p:pRg st="1" end="1"/>
                                            </p:txEl>
                                          </p:spTgt>
                                        </p:tgtEl>
                                        <p:attrNameLst>
                                          <p:attrName>style.visibility</p:attrName>
                                        </p:attrNameLst>
                                      </p:cBhvr>
                                      <p:to>
                                        <p:strVal val="visible"/>
                                      </p:to>
                                    </p:set>
                                    <p:animEffect transition="in" filter="fade">
                                      <p:cBhvr>
                                        <p:cTn id="15" dur="1000"/>
                                        <p:tgtEl>
                                          <p:spTgt spid="8195">
                                            <p:txEl>
                                              <p:pRg st="1" end="1"/>
                                            </p:txEl>
                                          </p:spTgt>
                                        </p:tgtEl>
                                      </p:cBhvr>
                                    </p:animEffect>
                                    <p:anim calcmode="lin" valueType="num">
                                      <p:cBhvr>
                                        <p:cTn id="16" dur="1000" fill="hold"/>
                                        <p:tgtEl>
                                          <p:spTgt spid="8195">
                                            <p:txEl>
                                              <p:pRg st="1" end="1"/>
                                            </p:txEl>
                                          </p:spTgt>
                                        </p:tgtEl>
                                        <p:attrNameLst>
                                          <p:attrName>ppt_x</p:attrName>
                                        </p:attrNameLst>
                                      </p:cBhvr>
                                      <p:tavLst>
                                        <p:tav tm="0">
                                          <p:val>
                                            <p:strVal val="#ppt_x"/>
                                          </p:val>
                                        </p:tav>
                                        <p:tav tm="100000">
                                          <p:val>
                                            <p:strVal val="#ppt_x"/>
                                          </p:val>
                                        </p:tav>
                                      </p:tavLst>
                                    </p:anim>
                                    <p:anim calcmode="lin" valueType="num">
                                      <p:cBhvr>
                                        <p:cTn id="17" dur="900" decel="100000" fill="hold"/>
                                        <p:tgtEl>
                                          <p:spTgt spid="8195">
                                            <p:txEl>
                                              <p:pRg st="1" end="1"/>
                                            </p:txEl>
                                          </p:spTgt>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8195">
                                            <p:txEl>
                                              <p:pRg st="1" end="1"/>
                                            </p:txEl>
                                          </p:spTgt>
                                        </p:tgtEl>
                                        <p:attrNameLst>
                                          <p:attrName>ppt_y</p:attrName>
                                        </p:attrNameLst>
                                      </p:cBhvr>
                                      <p:tavLst>
                                        <p:tav tm="0">
                                          <p:val>
                                            <p:strVal val="#ppt_y-.03"/>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9" presetClass="entr" presetSubtype="0" fill="hold" nodeType="clickEffect">
                                  <p:stCondLst>
                                    <p:cond delay="0"/>
                                  </p:stCondLst>
                                  <p:childTnLst>
                                    <p:set>
                                      <p:cBhvr>
                                        <p:cTn id="22" dur="1" fill="hold">
                                          <p:stCondLst>
                                            <p:cond delay="0"/>
                                          </p:stCondLst>
                                        </p:cTn>
                                        <p:tgtEl>
                                          <p:spTgt spid="8195">
                                            <p:txEl>
                                              <p:pRg st="2" end="2"/>
                                            </p:txEl>
                                          </p:spTgt>
                                        </p:tgtEl>
                                        <p:attrNameLst>
                                          <p:attrName>style.visibility</p:attrName>
                                        </p:attrNameLst>
                                      </p:cBhvr>
                                      <p:to>
                                        <p:strVal val="visible"/>
                                      </p:to>
                                    </p:set>
                                    <p:anim calcmode="lin" valueType="num">
                                      <p:cBhvr>
                                        <p:cTn id="23" dur="1000" fill="hold"/>
                                        <p:tgtEl>
                                          <p:spTgt spid="8195">
                                            <p:txEl>
                                              <p:pRg st="2" end="2"/>
                                            </p:txEl>
                                          </p:spTgt>
                                        </p:tgtEl>
                                        <p:attrNameLst>
                                          <p:attrName>ppt_x</p:attrName>
                                        </p:attrNameLst>
                                      </p:cBhvr>
                                      <p:tavLst>
                                        <p:tav tm="0">
                                          <p:val>
                                            <p:strVal val="#ppt_x-.2"/>
                                          </p:val>
                                        </p:tav>
                                        <p:tav tm="100000">
                                          <p:val>
                                            <p:strVal val="#ppt_x"/>
                                          </p:val>
                                        </p:tav>
                                      </p:tavLst>
                                    </p:anim>
                                    <p:anim calcmode="lin" valueType="num">
                                      <p:cBhvr>
                                        <p:cTn id="24" dur="1000" fill="hold"/>
                                        <p:tgtEl>
                                          <p:spTgt spid="8195">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5" dur="1000"/>
                                        <p:tgtEl>
                                          <p:spTgt spid="8195">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9" presetClass="entr" presetSubtype="0" fill="hold" nodeType="clickEffect">
                                  <p:stCondLst>
                                    <p:cond delay="0"/>
                                  </p:stCondLst>
                                  <p:childTnLst>
                                    <p:set>
                                      <p:cBhvr>
                                        <p:cTn id="29" dur="1" fill="hold">
                                          <p:stCondLst>
                                            <p:cond delay="0"/>
                                          </p:stCondLst>
                                        </p:cTn>
                                        <p:tgtEl>
                                          <p:spTgt spid="8195">
                                            <p:txEl>
                                              <p:pRg st="3" end="3"/>
                                            </p:txEl>
                                          </p:spTgt>
                                        </p:tgtEl>
                                        <p:attrNameLst>
                                          <p:attrName>style.visibility</p:attrName>
                                        </p:attrNameLst>
                                      </p:cBhvr>
                                      <p:to>
                                        <p:strVal val="visible"/>
                                      </p:to>
                                    </p:set>
                                    <p:anim calcmode="lin" valueType="num">
                                      <p:cBhvr>
                                        <p:cTn id="30" dur="1000" fill="hold"/>
                                        <p:tgtEl>
                                          <p:spTgt spid="8195">
                                            <p:txEl>
                                              <p:pRg st="3" end="3"/>
                                            </p:txEl>
                                          </p:spTgt>
                                        </p:tgtEl>
                                        <p:attrNameLst>
                                          <p:attrName>ppt_x</p:attrName>
                                        </p:attrNameLst>
                                      </p:cBhvr>
                                      <p:tavLst>
                                        <p:tav tm="0">
                                          <p:val>
                                            <p:strVal val="#ppt_x-.2"/>
                                          </p:val>
                                        </p:tav>
                                        <p:tav tm="100000">
                                          <p:val>
                                            <p:strVal val="#ppt_x"/>
                                          </p:val>
                                        </p:tav>
                                      </p:tavLst>
                                    </p:anim>
                                    <p:anim calcmode="lin" valueType="num">
                                      <p:cBhvr>
                                        <p:cTn id="31" dur="1000" fill="hold"/>
                                        <p:tgtEl>
                                          <p:spTgt spid="8195">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32" dur="1000"/>
                                        <p:tgtEl>
                                          <p:spTgt spid="8195">
                                            <p:txEl>
                                              <p:pRg st="3" end="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9" presetClass="entr" presetSubtype="0" fill="hold" nodeType="clickEffect">
                                  <p:stCondLst>
                                    <p:cond delay="0"/>
                                  </p:stCondLst>
                                  <p:childTnLst>
                                    <p:set>
                                      <p:cBhvr>
                                        <p:cTn id="36" dur="1" fill="hold">
                                          <p:stCondLst>
                                            <p:cond delay="0"/>
                                          </p:stCondLst>
                                        </p:cTn>
                                        <p:tgtEl>
                                          <p:spTgt spid="8195">
                                            <p:txEl>
                                              <p:pRg st="4" end="4"/>
                                            </p:txEl>
                                          </p:spTgt>
                                        </p:tgtEl>
                                        <p:attrNameLst>
                                          <p:attrName>style.visibility</p:attrName>
                                        </p:attrNameLst>
                                      </p:cBhvr>
                                      <p:to>
                                        <p:strVal val="visible"/>
                                      </p:to>
                                    </p:set>
                                    <p:anim calcmode="lin" valueType="num">
                                      <p:cBhvr>
                                        <p:cTn id="37" dur="1000" fill="hold"/>
                                        <p:tgtEl>
                                          <p:spTgt spid="8195">
                                            <p:txEl>
                                              <p:pRg st="4" end="4"/>
                                            </p:txEl>
                                          </p:spTgt>
                                        </p:tgtEl>
                                        <p:attrNameLst>
                                          <p:attrName>ppt_x</p:attrName>
                                        </p:attrNameLst>
                                      </p:cBhvr>
                                      <p:tavLst>
                                        <p:tav tm="0">
                                          <p:val>
                                            <p:strVal val="#ppt_x-.2"/>
                                          </p:val>
                                        </p:tav>
                                        <p:tav tm="100000">
                                          <p:val>
                                            <p:strVal val="#ppt_x"/>
                                          </p:val>
                                        </p:tav>
                                      </p:tavLst>
                                    </p:anim>
                                    <p:anim calcmode="lin" valueType="num">
                                      <p:cBhvr>
                                        <p:cTn id="38" dur="1000" fill="hold"/>
                                        <p:tgtEl>
                                          <p:spTgt spid="8195">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39" dur="1000"/>
                                        <p:tgtEl>
                                          <p:spTgt spid="819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8" name="Rectangle 4"/>
          <p:cNvSpPr>
            <a:spLocks noGrp="1" noChangeArrowheads="1"/>
          </p:cNvSpPr>
          <p:nvPr>
            <p:ph type="title"/>
          </p:nvPr>
        </p:nvSpPr>
        <p:spPr>
          <a:xfrm>
            <a:off x="152400" y="274638"/>
            <a:ext cx="8839200" cy="1143000"/>
          </a:xfrm>
        </p:spPr>
        <p:txBody>
          <a:bodyPr>
            <a:normAutofit/>
          </a:bodyPr>
          <a:lstStyle/>
          <a:p>
            <a:pPr fontAlgn="auto">
              <a:spcAft>
                <a:spcPts val="0"/>
              </a:spcAft>
              <a:defRPr/>
            </a:pPr>
            <a:r>
              <a:rPr lang="en-US" sz="5400" b="0" dirty="0" smtClean="0"/>
              <a:t>Section 9: Evaluation</a:t>
            </a:r>
            <a:endParaRPr lang="en-US" sz="5400" b="0" dirty="0"/>
          </a:p>
        </p:txBody>
      </p:sp>
      <p:sp>
        <p:nvSpPr>
          <p:cNvPr id="9219" name="Rectangle 5"/>
          <p:cNvSpPr>
            <a:spLocks noGrp="1" noChangeArrowheads="1"/>
          </p:cNvSpPr>
          <p:nvPr>
            <p:ph idx="1"/>
          </p:nvPr>
        </p:nvSpPr>
        <p:spPr/>
        <p:txBody>
          <a:bodyPr/>
          <a:lstStyle/>
          <a:p>
            <a:pPr marL="338138" indent="-338138" fontAlgn="auto">
              <a:spcAft>
                <a:spcPts val="0"/>
              </a:spcAft>
              <a:buClr>
                <a:srgbClr val="FFFF00"/>
              </a:buClr>
              <a:buSzPct val="80000"/>
              <a:defRPr/>
            </a:pPr>
            <a:r>
              <a:rPr lang="en-US" sz="2400" dirty="0" smtClean="0">
                <a:latin typeface="Arial" charset="0"/>
                <a:cs typeface="Arial" charset="0"/>
              </a:rPr>
              <a:t>Students must pass a:</a:t>
            </a:r>
          </a:p>
          <a:p>
            <a:pPr marL="914400" lvl="1" indent="-457200" fontAlgn="auto">
              <a:spcAft>
                <a:spcPts val="0"/>
              </a:spcAft>
              <a:buClrTx/>
              <a:buSzPct val="70000"/>
              <a:defRPr/>
            </a:pPr>
            <a:r>
              <a:rPr lang="en-US" sz="2000" dirty="0" smtClean="0">
                <a:latin typeface="Arial" charset="0"/>
                <a:cs typeface="Arial" charset="0"/>
              </a:rPr>
              <a:t> Written examination</a:t>
            </a:r>
          </a:p>
          <a:p>
            <a:pPr marL="914400" lvl="1" indent="-457200" fontAlgn="auto">
              <a:spcAft>
                <a:spcPts val="0"/>
              </a:spcAft>
              <a:buClrTx/>
              <a:buSzPct val="70000"/>
              <a:defRPr/>
            </a:pPr>
            <a:r>
              <a:rPr lang="en-US" sz="2000" dirty="0" smtClean="0">
                <a:latin typeface="Arial" charset="0"/>
                <a:cs typeface="Arial" charset="0"/>
              </a:rPr>
              <a:t>Physical performance test</a:t>
            </a:r>
          </a:p>
          <a:p>
            <a:pPr marL="914400" lvl="1" indent="-457200" fontAlgn="auto">
              <a:spcAft>
                <a:spcPts val="0"/>
              </a:spcAft>
              <a:buClrTx/>
              <a:buSzPct val="70000"/>
              <a:defRPr/>
            </a:pPr>
            <a:r>
              <a:rPr lang="en-US" sz="2000" dirty="0" smtClean="0">
                <a:latin typeface="Arial" charset="0"/>
                <a:cs typeface="Arial" charset="0"/>
              </a:rPr>
              <a:t>Students will complete a class critique at the completion of the course</a:t>
            </a:r>
          </a:p>
          <a:p>
            <a:pPr marL="533400" indent="-533400" fontAlgn="auto">
              <a:spcAft>
                <a:spcPts val="0"/>
              </a:spcAft>
              <a:buClr>
                <a:srgbClr val="FFFF00"/>
              </a:buClr>
              <a:buFont typeface="Wingdings" pitchFamily="2" charset="2"/>
              <a:buNone/>
              <a:defRPr/>
            </a:pPr>
            <a:endParaRPr lang="en-US" sz="2400" dirty="0" smtClean="0">
              <a:latin typeface="Arial" charset="0"/>
              <a:cs typeface="Arial" charset="0"/>
            </a:endParaRP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9219">
                                            <p:txEl>
                                              <p:pRg st="0" end="0"/>
                                            </p:txEl>
                                          </p:spTgt>
                                        </p:tgtEl>
                                        <p:attrNameLst>
                                          <p:attrName>style.visibility</p:attrName>
                                        </p:attrNameLst>
                                      </p:cBhvr>
                                      <p:to>
                                        <p:strVal val="visible"/>
                                      </p:to>
                                    </p:set>
                                    <p:animEffect transition="in" filter="fade">
                                      <p:cBhvr>
                                        <p:cTn id="7" dur="1000"/>
                                        <p:tgtEl>
                                          <p:spTgt spid="9219">
                                            <p:txEl>
                                              <p:pRg st="0" end="0"/>
                                            </p:txEl>
                                          </p:spTgt>
                                        </p:tgtEl>
                                      </p:cBhvr>
                                    </p:animEffect>
                                    <p:anim calcmode="lin" valueType="num">
                                      <p:cBhvr>
                                        <p:cTn id="8" dur="1000" fill="hold"/>
                                        <p:tgtEl>
                                          <p:spTgt spid="9219">
                                            <p:txEl>
                                              <p:pRg st="0" end="0"/>
                                            </p:txEl>
                                          </p:spTgt>
                                        </p:tgtEl>
                                        <p:attrNameLst>
                                          <p:attrName>ppt_x</p:attrName>
                                        </p:attrNameLst>
                                      </p:cBhvr>
                                      <p:tavLst>
                                        <p:tav tm="0">
                                          <p:val>
                                            <p:strVal val="#ppt_x"/>
                                          </p:val>
                                        </p:tav>
                                        <p:tav tm="100000">
                                          <p:val>
                                            <p:strVal val="#ppt_x"/>
                                          </p:val>
                                        </p:tav>
                                      </p:tavLst>
                                    </p:anim>
                                    <p:anim calcmode="lin" valueType="num">
                                      <p:cBhvr>
                                        <p:cTn id="9" dur="900" decel="100000" fill="hold"/>
                                        <p:tgtEl>
                                          <p:spTgt spid="9219">
                                            <p:txEl>
                                              <p:pRg st="0" end="0"/>
                                            </p:tx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9219">
                                            <p:txEl>
                                              <p:pRg st="0" end="0"/>
                                            </p:txEl>
                                          </p:spTgt>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0"/>
                                  </p:stCondLst>
                                  <p:childTnLst>
                                    <p:set>
                                      <p:cBhvr>
                                        <p:cTn id="12" dur="1" fill="hold">
                                          <p:stCondLst>
                                            <p:cond delay="0"/>
                                          </p:stCondLst>
                                        </p:cTn>
                                        <p:tgtEl>
                                          <p:spTgt spid="9219">
                                            <p:txEl>
                                              <p:pRg st="1" end="1"/>
                                            </p:txEl>
                                          </p:spTgt>
                                        </p:tgtEl>
                                        <p:attrNameLst>
                                          <p:attrName>style.visibility</p:attrName>
                                        </p:attrNameLst>
                                      </p:cBhvr>
                                      <p:to>
                                        <p:strVal val="visible"/>
                                      </p:to>
                                    </p:set>
                                    <p:animEffect transition="in" filter="fade">
                                      <p:cBhvr>
                                        <p:cTn id="13" dur="1000"/>
                                        <p:tgtEl>
                                          <p:spTgt spid="9219">
                                            <p:txEl>
                                              <p:pRg st="1" end="1"/>
                                            </p:txEl>
                                          </p:spTgt>
                                        </p:tgtEl>
                                      </p:cBhvr>
                                    </p:animEffect>
                                    <p:anim calcmode="lin" valueType="num">
                                      <p:cBhvr>
                                        <p:cTn id="14" dur="1000" fill="hold"/>
                                        <p:tgtEl>
                                          <p:spTgt spid="9219">
                                            <p:txEl>
                                              <p:pRg st="1" end="1"/>
                                            </p:txEl>
                                          </p:spTgt>
                                        </p:tgtEl>
                                        <p:attrNameLst>
                                          <p:attrName>ppt_x</p:attrName>
                                        </p:attrNameLst>
                                      </p:cBhvr>
                                      <p:tavLst>
                                        <p:tav tm="0">
                                          <p:val>
                                            <p:strVal val="#ppt_x"/>
                                          </p:val>
                                        </p:tav>
                                        <p:tav tm="100000">
                                          <p:val>
                                            <p:strVal val="#ppt_x"/>
                                          </p:val>
                                        </p:tav>
                                      </p:tavLst>
                                    </p:anim>
                                    <p:anim calcmode="lin" valueType="num">
                                      <p:cBhvr>
                                        <p:cTn id="15" dur="900" decel="100000" fill="hold"/>
                                        <p:tgtEl>
                                          <p:spTgt spid="9219">
                                            <p:txEl>
                                              <p:pRg st="1" end="1"/>
                                            </p:txEl>
                                          </p:spTgt>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9219">
                                            <p:txEl>
                                              <p:pRg st="1" end="1"/>
                                            </p:txEl>
                                          </p:spTgt>
                                        </p:tgtEl>
                                        <p:attrNameLst>
                                          <p:attrName>ppt_y</p:attrName>
                                        </p:attrNameLst>
                                      </p:cBhvr>
                                      <p:tavLst>
                                        <p:tav tm="0">
                                          <p:val>
                                            <p:strVal val="#ppt_y-.03"/>
                                          </p:val>
                                        </p:tav>
                                        <p:tav tm="100000">
                                          <p:val>
                                            <p:strVal val="#ppt_y"/>
                                          </p:val>
                                        </p:tav>
                                      </p:tavLst>
                                    </p:anim>
                                  </p:childTnLst>
                                </p:cTn>
                              </p:par>
                              <p:par>
                                <p:cTn id="17" presetID="37" presetClass="entr" presetSubtype="0" fill="hold" nodeType="withEffect">
                                  <p:stCondLst>
                                    <p:cond delay="0"/>
                                  </p:stCondLst>
                                  <p:childTnLst>
                                    <p:set>
                                      <p:cBhvr>
                                        <p:cTn id="18" dur="1" fill="hold">
                                          <p:stCondLst>
                                            <p:cond delay="0"/>
                                          </p:stCondLst>
                                        </p:cTn>
                                        <p:tgtEl>
                                          <p:spTgt spid="9219">
                                            <p:txEl>
                                              <p:pRg st="2" end="2"/>
                                            </p:txEl>
                                          </p:spTgt>
                                        </p:tgtEl>
                                        <p:attrNameLst>
                                          <p:attrName>style.visibility</p:attrName>
                                        </p:attrNameLst>
                                      </p:cBhvr>
                                      <p:to>
                                        <p:strVal val="visible"/>
                                      </p:to>
                                    </p:set>
                                    <p:animEffect transition="in" filter="fade">
                                      <p:cBhvr>
                                        <p:cTn id="19" dur="1000"/>
                                        <p:tgtEl>
                                          <p:spTgt spid="9219">
                                            <p:txEl>
                                              <p:pRg st="2" end="2"/>
                                            </p:txEl>
                                          </p:spTgt>
                                        </p:tgtEl>
                                      </p:cBhvr>
                                    </p:animEffect>
                                    <p:anim calcmode="lin" valueType="num">
                                      <p:cBhvr>
                                        <p:cTn id="20" dur="1000" fill="hold"/>
                                        <p:tgtEl>
                                          <p:spTgt spid="9219">
                                            <p:txEl>
                                              <p:pRg st="2" end="2"/>
                                            </p:txEl>
                                          </p:spTgt>
                                        </p:tgtEl>
                                        <p:attrNameLst>
                                          <p:attrName>ppt_x</p:attrName>
                                        </p:attrNameLst>
                                      </p:cBhvr>
                                      <p:tavLst>
                                        <p:tav tm="0">
                                          <p:val>
                                            <p:strVal val="#ppt_x"/>
                                          </p:val>
                                        </p:tav>
                                        <p:tav tm="100000">
                                          <p:val>
                                            <p:strVal val="#ppt_x"/>
                                          </p:val>
                                        </p:tav>
                                      </p:tavLst>
                                    </p:anim>
                                    <p:anim calcmode="lin" valueType="num">
                                      <p:cBhvr>
                                        <p:cTn id="21" dur="900" decel="100000" fill="hold"/>
                                        <p:tgtEl>
                                          <p:spTgt spid="9219">
                                            <p:txEl>
                                              <p:pRg st="2" end="2"/>
                                            </p:txEl>
                                          </p:spTgt>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9219">
                                            <p:txEl>
                                              <p:pRg st="2" end="2"/>
                                            </p:txEl>
                                          </p:spTgt>
                                        </p:tgtEl>
                                        <p:attrNameLst>
                                          <p:attrName>ppt_y</p:attrName>
                                        </p:attrNameLst>
                                      </p:cBhvr>
                                      <p:tavLst>
                                        <p:tav tm="0">
                                          <p:val>
                                            <p:strVal val="#ppt_y-.03"/>
                                          </p:val>
                                        </p:tav>
                                        <p:tav tm="100000">
                                          <p:val>
                                            <p:strVal val="#ppt_y"/>
                                          </p:val>
                                        </p:tav>
                                      </p:tavLst>
                                    </p:anim>
                                  </p:childTnLst>
                                </p:cTn>
                              </p:par>
                              <p:par>
                                <p:cTn id="23" presetID="37" presetClass="entr" presetSubtype="0" fill="hold" nodeType="withEffect">
                                  <p:stCondLst>
                                    <p:cond delay="0"/>
                                  </p:stCondLst>
                                  <p:childTnLst>
                                    <p:set>
                                      <p:cBhvr>
                                        <p:cTn id="24" dur="1" fill="hold">
                                          <p:stCondLst>
                                            <p:cond delay="0"/>
                                          </p:stCondLst>
                                        </p:cTn>
                                        <p:tgtEl>
                                          <p:spTgt spid="9219">
                                            <p:txEl>
                                              <p:pRg st="3" end="3"/>
                                            </p:txEl>
                                          </p:spTgt>
                                        </p:tgtEl>
                                        <p:attrNameLst>
                                          <p:attrName>style.visibility</p:attrName>
                                        </p:attrNameLst>
                                      </p:cBhvr>
                                      <p:to>
                                        <p:strVal val="visible"/>
                                      </p:to>
                                    </p:set>
                                    <p:animEffect transition="in" filter="fade">
                                      <p:cBhvr>
                                        <p:cTn id="25" dur="1000"/>
                                        <p:tgtEl>
                                          <p:spTgt spid="9219">
                                            <p:txEl>
                                              <p:pRg st="3" end="3"/>
                                            </p:txEl>
                                          </p:spTgt>
                                        </p:tgtEl>
                                      </p:cBhvr>
                                    </p:animEffect>
                                    <p:anim calcmode="lin" valueType="num">
                                      <p:cBhvr>
                                        <p:cTn id="26" dur="1000" fill="hold"/>
                                        <p:tgtEl>
                                          <p:spTgt spid="9219">
                                            <p:txEl>
                                              <p:pRg st="3" end="3"/>
                                            </p:txEl>
                                          </p:spTgt>
                                        </p:tgtEl>
                                        <p:attrNameLst>
                                          <p:attrName>ppt_x</p:attrName>
                                        </p:attrNameLst>
                                      </p:cBhvr>
                                      <p:tavLst>
                                        <p:tav tm="0">
                                          <p:val>
                                            <p:strVal val="#ppt_x"/>
                                          </p:val>
                                        </p:tav>
                                        <p:tav tm="100000">
                                          <p:val>
                                            <p:strVal val="#ppt_x"/>
                                          </p:val>
                                        </p:tav>
                                      </p:tavLst>
                                    </p:anim>
                                    <p:anim calcmode="lin" valueType="num">
                                      <p:cBhvr>
                                        <p:cTn id="27" dur="900" decel="100000" fill="hold"/>
                                        <p:tgtEl>
                                          <p:spTgt spid="9219">
                                            <p:txEl>
                                              <p:pRg st="3" end="3"/>
                                            </p:txEl>
                                          </p:spTgt>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9219">
                                            <p:txEl>
                                              <p:pRg st="3" end="3"/>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fontAlgn="auto">
              <a:spcAft>
                <a:spcPts val="0"/>
              </a:spcAft>
              <a:defRPr/>
            </a:pPr>
            <a:r>
              <a:rPr lang="en-US" sz="5400" b="0" dirty="0" smtClean="0"/>
              <a:t>1.06 Safety</a:t>
            </a:r>
          </a:p>
        </p:txBody>
      </p:sp>
      <p:sp>
        <p:nvSpPr>
          <p:cNvPr id="10243" name="Rectangle 3"/>
          <p:cNvSpPr>
            <a:spLocks noGrp="1" noChangeArrowheads="1"/>
          </p:cNvSpPr>
          <p:nvPr>
            <p:ph idx="1"/>
          </p:nvPr>
        </p:nvSpPr>
        <p:spPr/>
        <p:txBody>
          <a:bodyPr/>
          <a:lstStyle/>
          <a:p>
            <a:pPr fontAlgn="auto">
              <a:lnSpc>
                <a:spcPct val="90000"/>
              </a:lnSpc>
              <a:spcAft>
                <a:spcPts val="0"/>
              </a:spcAft>
              <a:buClr>
                <a:srgbClr val="FFFF00"/>
              </a:buClr>
              <a:buSzPct val="80000"/>
              <a:defRPr/>
            </a:pPr>
            <a:r>
              <a:rPr lang="en-US" sz="2000" dirty="0" smtClean="0">
                <a:solidFill>
                  <a:srgbClr val="FF0000"/>
                </a:solidFill>
                <a:latin typeface="Arial" charset="0"/>
                <a:cs typeface="Arial" charset="0"/>
              </a:rPr>
              <a:t>SAFETY IS THE ULTIMATE RESPONSIBILITY OF THE INSTRUCTOR</a:t>
            </a:r>
          </a:p>
          <a:p>
            <a:pPr fontAlgn="auto">
              <a:lnSpc>
                <a:spcPct val="90000"/>
              </a:lnSpc>
              <a:spcAft>
                <a:spcPts val="0"/>
              </a:spcAft>
              <a:buClr>
                <a:srgbClr val="FFFF00"/>
              </a:buClr>
              <a:buSzPct val="80000"/>
              <a:defRPr/>
            </a:pPr>
            <a:r>
              <a:rPr lang="en-US" sz="2000" dirty="0" smtClean="0">
                <a:latin typeface="Arial" charset="0"/>
                <a:cs typeface="Arial" charset="0"/>
              </a:rPr>
              <a:t>No functional firearms or other weapons allowed in the training area</a:t>
            </a:r>
          </a:p>
          <a:p>
            <a:pPr fontAlgn="auto">
              <a:lnSpc>
                <a:spcPct val="90000"/>
              </a:lnSpc>
              <a:spcAft>
                <a:spcPts val="0"/>
              </a:spcAft>
              <a:buClr>
                <a:srgbClr val="FFFF00"/>
              </a:buClr>
              <a:buSzPct val="80000"/>
              <a:defRPr/>
            </a:pPr>
            <a:r>
              <a:rPr lang="en-US" sz="2000" dirty="0" smtClean="0">
                <a:latin typeface="Arial" charset="0"/>
                <a:cs typeface="Arial" charset="0"/>
              </a:rPr>
              <a:t>No jewelry</a:t>
            </a:r>
          </a:p>
          <a:p>
            <a:pPr fontAlgn="auto">
              <a:lnSpc>
                <a:spcPct val="90000"/>
              </a:lnSpc>
              <a:spcAft>
                <a:spcPts val="0"/>
              </a:spcAft>
              <a:buClr>
                <a:srgbClr val="FFFF00"/>
              </a:buClr>
              <a:buSzPct val="80000"/>
              <a:defRPr/>
            </a:pPr>
            <a:r>
              <a:rPr lang="en-US" sz="2000" dirty="0" smtClean="0">
                <a:latin typeface="Arial" charset="0"/>
                <a:cs typeface="Arial" charset="0"/>
              </a:rPr>
              <a:t>Mouth guards are required</a:t>
            </a:r>
          </a:p>
          <a:p>
            <a:pPr fontAlgn="auto">
              <a:lnSpc>
                <a:spcPct val="90000"/>
              </a:lnSpc>
              <a:spcAft>
                <a:spcPts val="0"/>
              </a:spcAft>
              <a:buClr>
                <a:srgbClr val="FFFF00"/>
              </a:buClr>
              <a:buSzPct val="80000"/>
              <a:defRPr/>
            </a:pPr>
            <a:r>
              <a:rPr lang="en-US" sz="2000" dirty="0" smtClean="0">
                <a:latin typeface="Arial" charset="0"/>
                <a:cs typeface="Arial" charset="0"/>
              </a:rPr>
              <a:t>Shoes should have good lateral and linear support</a:t>
            </a:r>
          </a:p>
          <a:p>
            <a:pPr fontAlgn="auto">
              <a:lnSpc>
                <a:spcPct val="90000"/>
              </a:lnSpc>
              <a:spcAft>
                <a:spcPts val="0"/>
              </a:spcAft>
              <a:buClr>
                <a:srgbClr val="FFFF00"/>
              </a:buClr>
              <a:buSzPct val="80000"/>
              <a:defRPr/>
            </a:pPr>
            <a:r>
              <a:rPr lang="en-US" sz="2000" dirty="0" smtClean="0">
                <a:latin typeface="Arial" charset="0"/>
                <a:cs typeface="Arial" charset="0"/>
              </a:rPr>
              <a:t>Only ASP batons will be used</a:t>
            </a:r>
          </a:p>
          <a:p>
            <a:pPr fontAlgn="auto">
              <a:lnSpc>
                <a:spcPct val="90000"/>
              </a:lnSpc>
              <a:spcAft>
                <a:spcPts val="0"/>
              </a:spcAft>
              <a:buClr>
                <a:srgbClr val="FFFF00"/>
              </a:buClr>
              <a:buSzPct val="80000"/>
              <a:defRPr/>
            </a:pPr>
            <a:r>
              <a:rPr lang="en-US" sz="2000" dirty="0" smtClean="0">
                <a:latin typeface="Arial" charset="0"/>
                <a:cs typeface="Arial" charset="0"/>
              </a:rPr>
              <a:t>The training area will be kept clear</a:t>
            </a:r>
          </a:p>
          <a:p>
            <a:pPr fontAlgn="auto">
              <a:lnSpc>
                <a:spcPct val="90000"/>
              </a:lnSpc>
              <a:spcAft>
                <a:spcPts val="0"/>
              </a:spcAft>
              <a:buClr>
                <a:srgbClr val="FFFF00"/>
              </a:buClr>
              <a:buSzPct val="80000"/>
              <a:defRPr/>
            </a:pPr>
            <a:r>
              <a:rPr lang="en-US" sz="2000" dirty="0" smtClean="0">
                <a:latin typeface="Arial" charset="0"/>
                <a:cs typeface="Arial" charset="0"/>
              </a:rPr>
              <a:t>The Trainer will have a safety set</a:t>
            </a:r>
          </a:p>
          <a:p>
            <a:pPr fontAlgn="auto">
              <a:lnSpc>
                <a:spcPct val="90000"/>
              </a:lnSpc>
              <a:spcAft>
                <a:spcPts val="0"/>
              </a:spcAft>
              <a:buClr>
                <a:srgbClr val="FFFF00"/>
              </a:buClr>
              <a:buSzPct val="80000"/>
              <a:defRPr/>
            </a:pPr>
            <a:r>
              <a:rPr lang="en-US" sz="2000" dirty="0" smtClean="0">
                <a:latin typeface="Arial" charset="0"/>
                <a:cs typeface="Arial" charset="0"/>
              </a:rPr>
              <a:t>All activity will stop on the whistle</a:t>
            </a:r>
          </a:p>
          <a:p>
            <a:pPr fontAlgn="auto">
              <a:lnSpc>
                <a:spcPct val="90000"/>
              </a:lnSpc>
              <a:spcAft>
                <a:spcPts val="0"/>
              </a:spcAft>
              <a:buClr>
                <a:srgbClr val="FFFF00"/>
              </a:buClr>
              <a:buSzPct val="80000"/>
              <a:defRPr/>
            </a:pPr>
            <a:r>
              <a:rPr lang="en-US" sz="2000" dirty="0" smtClean="0">
                <a:latin typeface="Arial" charset="0"/>
                <a:cs typeface="Arial" charset="0"/>
              </a:rPr>
              <a:t>Participants will only strike areas covered by a training bag or protective training suit</a:t>
            </a:r>
          </a:p>
          <a:p>
            <a:pPr fontAlgn="auto">
              <a:lnSpc>
                <a:spcPct val="90000"/>
              </a:lnSpc>
              <a:spcAft>
                <a:spcPts val="0"/>
              </a:spcAft>
              <a:buClr>
                <a:srgbClr val="FFFF00"/>
              </a:buClr>
              <a:buSzPct val="80000"/>
              <a:defRPr/>
            </a:pPr>
            <a:r>
              <a:rPr lang="en-US" sz="2000" dirty="0" smtClean="0">
                <a:latin typeface="Arial" charset="0"/>
                <a:cs typeface="Arial" charset="0"/>
              </a:rPr>
              <a:t>Batons will be kept in scabbards on duty belts when not in use</a:t>
            </a:r>
          </a:p>
          <a:p>
            <a:pPr fontAlgn="auto">
              <a:lnSpc>
                <a:spcPct val="90000"/>
              </a:lnSpc>
              <a:spcAft>
                <a:spcPts val="0"/>
              </a:spcAft>
              <a:buClr>
                <a:srgbClr val="FFFF00"/>
              </a:buClr>
              <a:buFont typeface="Wingdings" pitchFamily="2" charset="2"/>
              <a:buChar char="§"/>
              <a:defRPr/>
            </a:pPr>
            <a:endParaRPr lang="en-US" sz="2000" dirty="0" smtClean="0">
              <a:latin typeface="Arial" charset="0"/>
              <a:cs typeface="Arial" charset="0"/>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10243">
                                            <p:txEl>
                                              <p:pRg st="0" end="0"/>
                                            </p:txEl>
                                          </p:spTgt>
                                        </p:tgtEl>
                                        <p:attrNameLst>
                                          <p:attrName>style.visibility</p:attrName>
                                        </p:attrNameLst>
                                      </p:cBhvr>
                                      <p:to>
                                        <p:strVal val="visible"/>
                                      </p:to>
                                    </p:set>
                                    <p:animEffect transition="in" filter="fade">
                                      <p:cBhvr>
                                        <p:cTn id="7" dur="1000"/>
                                        <p:tgtEl>
                                          <p:spTgt spid="10243">
                                            <p:txEl>
                                              <p:pRg st="0" end="0"/>
                                            </p:txEl>
                                          </p:spTgt>
                                        </p:tgtEl>
                                      </p:cBhvr>
                                    </p:animEffect>
                                    <p:anim calcmode="lin" valueType="num">
                                      <p:cBhvr>
                                        <p:cTn id="8" dur="1000" fill="hold"/>
                                        <p:tgtEl>
                                          <p:spTgt spid="10243">
                                            <p:txEl>
                                              <p:pRg st="0" end="0"/>
                                            </p:txEl>
                                          </p:spTgt>
                                        </p:tgtEl>
                                        <p:attrNameLst>
                                          <p:attrName>ppt_x</p:attrName>
                                        </p:attrNameLst>
                                      </p:cBhvr>
                                      <p:tavLst>
                                        <p:tav tm="0">
                                          <p:val>
                                            <p:strVal val="#ppt_x"/>
                                          </p:val>
                                        </p:tav>
                                        <p:tav tm="100000">
                                          <p:val>
                                            <p:strVal val="#ppt_x"/>
                                          </p:val>
                                        </p:tav>
                                      </p:tavLst>
                                    </p:anim>
                                    <p:anim calcmode="lin" valueType="num">
                                      <p:cBhvr>
                                        <p:cTn id="9" dur="900" decel="100000" fill="hold"/>
                                        <p:tgtEl>
                                          <p:spTgt spid="10243">
                                            <p:txEl>
                                              <p:pRg st="0" end="0"/>
                                            </p:tx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0243">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nodeType="clickEffect">
                                  <p:stCondLst>
                                    <p:cond delay="0"/>
                                  </p:stCondLst>
                                  <p:childTnLst>
                                    <p:set>
                                      <p:cBhvr>
                                        <p:cTn id="14" dur="1" fill="hold">
                                          <p:stCondLst>
                                            <p:cond delay="0"/>
                                          </p:stCondLst>
                                        </p:cTn>
                                        <p:tgtEl>
                                          <p:spTgt spid="10243">
                                            <p:txEl>
                                              <p:pRg st="1" end="1"/>
                                            </p:txEl>
                                          </p:spTgt>
                                        </p:tgtEl>
                                        <p:attrNameLst>
                                          <p:attrName>style.visibility</p:attrName>
                                        </p:attrNameLst>
                                      </p:cBhvr>
                                      <p:to>
                                        <p:strVal val="visible"/>
                                      </p:to>
                                    </p:set>
                                    <p:animEffect transition="in" filter="fade">
                                      <p:cBhvr>
                                        <p:cTn id="15" dur="1000"/>
                                        <p:tgtEl>
                                          <p:spTgt spid="10243">
                                            <p:txEl>
                                              <p:pRg st="1" end="1"/>
                                            </p:txEl>
                                          </p:spTgt>
                                        </p:tgtEl>
                                      </p:cBhvr>
                                    </p:animEffect>
                                    <p:anim calcmode="lin" valueType="num">
                                      <p:cBhvr>
                                        <p:cTn id="16" dur="1000" fill="hold"/>
                                        <p:tgtEl>
                                          <p:spTgt spid="10243">
                                            <p:txEl>
                                              <p:pRg st="1" end="1"/>
                                            </p:txEl>
                                          </p:spTgt>
                                        </p:tgtEl>
                                        <p:attrNameLst>
                                          <p:attrName>ppt_x</p:attrName>
                                        </p:attrNameLst>
                                      </p:cBhvr>
                                      <p:tavLst>
                                        <p:tav tm="0">
                                          <p:val>
                                            <p:strVal val="#ppt_x"/>
                                          </p:val>
                                        </p:tav>
                                        <p:tav tm="100000">
                                          <p:val>
                                            <p:strVal val="#ppt_x"/>
                                          </p:val>
                                        </p:tav>
                                      </p:tavLst>
                                    </p:anim>
                                    <p:anim calcmode="lin" valueType="num">
                                      <p:cBhvr>
                                        <p:cTn id="17" dur="900" decel="100000" fill="hold"/>
                                        <p:tgtEl>
                                          <p:spTgt spid="10243">
                                            <p:txEl>
                                              <p:pRg st="1" end="1"/>
                                            </p:txEl>
                                          </p:spTgt>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10243">
                                            <p:txEl>
                                              <p:pRg st="1" end="1"/>
                                            </p:txEl>
                                          </p:spTgt>
                                        </p:tgtEl>
                                        <p:attrNameLst>
                                          <p:attrName>ppt_y</p:attrName>
                                        </p:attrNameLst>
                                      </p:cBhvr>
                                      <p:tavLst>
                                        <p:tav tm="0">
                                          <p:val>
                                            <p:strVal val="#ppt_y-.03"/>
                                          </p:val>
                                        </p:tav>
                                        <p:tav tm="100000">
                                          <p:val>
                                            <p:strVal val="#ppt_y"/>
                                          </p:val>
                                        </p:tav>
                                      </p:tavLst>
                                    </p:anim>
                                  </p:childTnLst>
                                </p:cTn>
                              </p:par>
                              <p:par>
                                <p:cTn id="19" presetID="37" presetClass="entr" presetSubtype="0" fill="hold" nodeType="withEffect">
                                  <p:stCondLst>
                                    <p:cond delay="0"/>
                                  </p:stCondLst>
                                  <p:childTnLst>
                                    <p:set>
                                      <p:cBhvr>
                                        <p:cTn id="20" dur="1" fill="hold">
                                          <p:stCondLst>
                                            <p:cond delay="0"/>
                                          </p:stCondLst>
                                        </p:cTn>
                                        <p:tgtEl>
                                          <p:spTgt spid="10243">
                                            <p:txEl>
                                              <p:pRg st="2" end="2"/>
                                            </p:txEl>
                                          </p:spTgt>
                                        </p:tgtEl>
                                        <p:attrNameLst>
                                          <p:attrName>style.visibility</p:attrName>
                                        </p:attrNameLst>
                                      </p:cBhvr>
                                      <p:to>
                                        <p:strVal val="visible"/>
                                      </p:to>
                                    </p:set>
                                    <p:animEffect transition="in" filter="fade">
                                      <p:cBhvr>
                                        <p:cTn id="21" dur="1000"/>
                                        <p:tgtEl>
                                          <p:spTgt spid="10243">
                                            <p:txEl>
                                              <p:pRg st="2" end="2"/>
                                            </p:txEl>
                                          </p:spTgt>
                                        </p:tgtEl>
                                      </p:cBhvr>
                                    </p:animEffect>
                                    <p:anim calcmode="lin" valueType="num">
                                      <p:cBhvr>
                                        <p:cTn id="22" dur="1000" fill="hold"/>
                                        <p:tgtEl>
                                          <p:spTgt spid="10243">
                                            <p:txEl>
                                              <p:pRg st="2" end="2"/>
                                            </p:txEl>
                                          </p:spTgt>
                                        </p:tgtEl>
                                        <p:attrNameLst>
                                          <p:attrName>ppt_x</p:attrName>
                                        </p:attrNameLst>
                                      </p:cBhvr>
                                      <p:tavLst>
                                        <p:tav tm="0">
                                          <p:val>
                                            <p:strVal val="#ppt_x"/>
                                          </p:val>
                                        </p:tav>
                                        <p:tav tm="100000">
                                          <p:val>
                                            <p:strVal val="#ppt_x"/>
                                          </p:val>
                                        </p:tav>
                                      </p:tavLst>
                                    </p:anim>
                                    <p:anim calcmode="lin" valueType="num">
                                      <p:cBhvr>
                                        <p:cTn id="23" dur="900" decel="100000" fill="hold"/>
                                        <p:tgtEl>
                                          <p:spTgt spid="10243">
                                            <p:txEl>
                                              <p:pRg st="2" end="2"/>
                                            </p:txEl>
                                          </p:spTgt>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10243">
                                            <p:txEl>
                                              <p:pRg st="2" end="2"/>
                                            </p:txEl>
                                          </p:spTgt>
                                        </p:tgtEl>
                                        <p:attrNameLst>
                                          <p:attrName>ppt_y</p:attrName>
                                        </p:attrNameLst>
                                      </p:cBhvr>
                                      <p:tavLst>
                                        <p:tav tm="0">
                                          <p:val>
                                            <p:strVal val="#ppt_y-.03"/>
                                          </p:val>
                                        </p:tav>
                                        <p:tav tm="100000">
                                          <p:val>
                                            <p:strVal val="#ppt_y"/>
                                          </p:val>
                                        </p:tav>
                                      </p:tavLst>
                                    </p:anim>
                                  </p:childTnLst>
                                </p:cTn>
                              </p:par>
                              <p:par>
                                <p:cTn id="25" presetID="37" presetClass="entr" presetSubtype="0" fill="hold" nodeType="withEffect">
                                  <p:stCondLst>
                                    <p:cond delay="0"/>
                                  </p:stCondLst>
                                  <p:childTnLst>
                                    <p:set>
                                      <p:cBhvr>
                                        <p:cTn id="26" dur="1" fill="hold">
                                          <p:stCondLst>
                                            <p:cond delay="0"/>
                                          </p:stCondLst>
                                        </p:cTn>
                                        <p:tgtEl>
                                          <p:spTgt spid="10243">
                                            <p:txEl>
                                              <p:pRg st="3" end="3"/>
                                            </p:txEl>
                                          </p:spTgt>
                                        </p:tgtEl>
                                        <p:attrNameLst>
                                          <p:attrName>style.visibility</p:attrName>
                                        </p:attrNameLst>
                                      </p:cBhvr>
                                      <p:to>
                                        <p:strVal val="visible"/>
                                      </p:to>
                                    </p:set>
                                    <p:animEffect transition="in" filter="fade">
                                      <p:cBhvr>
                                        <p:cTn id="27" dur="1000"/>
                                        <p:tgtEl>
                                          <p:spTgt spid="10243">
                                            <p:txEl>
                                              <p:pRg st="3" end="3"/>
                                            </p:txEl>
                                          </p:spTgt>
                                        </p:tgtEl>
                                      </p:cBhvr>
                                    </p:animEffect>
                                    <p:anim calcmode="lin" valueType="num">
                                      <p:cBhvr>
                                        <p:cTn id="28" dur="1000" fill="hold"/>
                                        <p:tgtEl>
                                          <p:spTgt spid="10243">
                                            <p:txEl>
                                              <p:pRg st="3" end="3"/>
                                            </p:txEl>
                                          </p:spTgt>
                                        </p:tgtEl>
                                        <p:attrNameLst>
                                          <p:attrName>ppt_x</p:attrName>
                                        </p:attrNameLst>
                                      </p:cBhvr>
                                      <p:tavLst>
                                        <p:tav tm="0">
                                          <p:val>
                                            <p:strVal val="#ppt_x"/>
                                          </p:val>
                                        </p:tav>
                                        <p:tav tm="100000">
                                          <p:val>
                                            <p:strVal val="#ppt_x"/>
                                          </p:val>
                                        </p:tav>
                                      </p:tavLst>
                                    </p:anim>
                                    <p:anim calcmode="lin" valueType="num">
                                      <p:cBhvr>
                                        <p:cTn id="29" dur="900" decel="100000" fill="hold"/>
                                        <p:tgtEl>
                                          <p:spTgt spid="10243">
                                            <p:txEl>
                                              <p:pRg st="3" end="3"/>
                                            </p:txEl>
                                          </p:spTgt>
                                        </p:tgtEl>
                                        <p:attrNameLst>
                                          <p:attrName>ppt_y</p:attrName>
                                        </p:attrNameLst>
                                      </p:cBhvr>
                                      <p:tavLst>
                                        <p:tav tm="0">
                                          <p:val>
                                            <p:strVal val="#ppt_y+1"/>
                                          </p:val>
                                        </p:tav>
                                        <p:tav tm="100000">
                                          <p:val>
                                            <p:strVal val="#ppt_y-.03"/>
                                          </p:val>
                                        </p:tav>
                                      </p:tavLst>
                                    </p:anim>
                                    <p:anim calcmode="lin" valueType="num">
                                      <p:cBhvr>
                                        <p:cTn id="30" dur="100" accel="100000" fill="hold">
                                          <p:stCondLst>
                                            <p:cond delay="900"/>
                                          </p:stCondLst>
                                        </p:cTn>
                                        <p:tgtEl>
                                          <p:spTgt spid="10243">
                                            <p:txEl>
                                              <p:pRg st="3" end="3"/>
                                            </p:txEl>
                                          </p:spTgt>
                                        </p:tgtEl>
                                        <p:attrNameLst>
                                          <p:attrName>ppt_y</p:attrName>
                                        </p:attrNameLst>
                                      </p:cBhvr>
                                      <p:tavLst>
                                        <p:tav tm="0">
                                          <p:val>
                                            <p:strVal val="#ppt_y-.03"/>
                                          </p:val>
                                        </p:tav>
                                        <p:tav tm="100000">
                                          <p:val>
                                            <p:strVal val="#ppt_y"/>
                                          </p:val>
                                        </p:tav>
                                      </p:tavLst>
                                    </p:anim>
                                  </p:childTnLst>
                                </p:cTn>
                              </p:par>
                              <p:par>
                                <p:cTn id="31" presetID="37" presetClass="entr" presetSubtype="0" fill="hold" nodeType="withEffect">
                                  <p:stCondLst>
                                    <p:cond delay="0"/>
                                  </p:stCondLst>
                                  <p:childTnLst>
                                    <p:set>
                                      <p:cBhvr>
                                        <p:cTn id="32" dur="1" fill="hold">
                                          <p:stCondLst>
                                            <p:cond delay="0"/>
                                          </p:stCondLst>
                                        </p:cTn>
                                        <p:tgtEl>
                                          <p:spTgt spid="10243">
                                            <p:txEl>
                                              <p:pRg st="4" end="4"/>
                                            </p:txEl>
                                          </p:spTgt>
                                        </p:tgtEl>
                                        <p:attrNameLst>
                                          <p:attrName>style.visibility</p:attrName>
                                        </p:attrNameLst>
                                      </p:cBhvr>
                                      <p:to>
                                        <p:strVal val="visible"/>
                                      </p:to>
                                    </p:set>
                                    <p:animEffect transition="in" filter="fade">
                                      <p:cBhvr>
                                        <p:cTn id="33" dur="1000"/>
                                        <p:tgtEl>
                                          <p:spTgt spid="10243">
                                            <p:txEl>
                                              <p:pRg st="4" end="4"/>
                                            </p:txEl>
                                          </p:spTgt>
                                        </p:tgtEl>
                                      </p:cBhvr>
                                    </p:animEffect>
                                    <p:anim calcmode="lin" valueType="num">
                                      <p:cBhvr>
                                        <p:cTn id="34" dur="1000" fill="hold"/>
                                        <p:tgtEl>
                                          <p:spTgt spid="10243">
                                            <p:txEl>
                                              <p:pRg st="4" end="4"/>
                                            </p:txEl>
                                          </p:spTgt>
                                        </p:tgtEl>
                                        <p:attrNameLst>
                                          <p:attrName>ppt_x</p:attrName>
                                        </p:attrNameLst>
                                      </p:cBhvr>
                                      <p:tavLst>
                                        <p:tav tm="0">
                                          <p:val>
                                            <p:strVal val="#ppt_x"/>
                                          </p:val>
                                        </p:tav>
                                        <p:tav tm="100000">
                                          <p:val>
                                            <p:strVal val="#ppt_x"/>
                                          </p:val>
                                        </p:tav>
                                      </p:tavLst>
                                    </p:anim>
                                    <p:anim calcmode="lin" valueType="num">
                                      <p:cBhvr>
                                        <p:cTn id="35" dur="900" decel="100000" fill="hold"/>
                                        <p:tgtEl>
                                          <p:spTgt spid="10243">
                                            <p:txEl>
                                              <p:pRg st="4" end="4"/>
                                            </p:txEl>
                                          </p:spTgt>
                                        </p:tgtEl>
                                        <p:attrNameLst>
                                          <p:attrName>ppt_y</p:attrName>
                                        </p:attrNameLst>
                                      </p:cBhvr>
                                      <p:tavLst>
                                        <p:tav tm="0">
                                          <p:val>
                                            <p:strVal val="#ppt_y+1"/>
                                          </p:val>
                                        </p:tav>
                                        <p:tav tm="100000">
                                          <p:val>
                                            <p:strVal val="#ppt_y-.03"/>
                                          </p:val>
                                        </p:tav>
                                      </p:tavLst>
                                    </p:anim>
                                    <p:anim calcmode="lin" valueType="num">
                                      <p:cBhvr>
                                        <p:cTn id="36" dur="100" accel="100000" fill="hold">
                                          <p:stCondLst>
                                            <p:cond delay="900"/>
                                          </p:stCondLst>
                                        </p:cTn>
                                        <p:tgtEl>
                                          <p:spTgt spid="10243">
                                            <p:txEl>
                                              <p:pRg st="4" end="4"/>
                                            </p:txEl>
                                          </p:spTgt>
                                        </p:tgtEl>
                                        <p:attrNameLst>
                                          <p:attrName>ppt_y</p:attrName>
                                        </p:attrNameLst>
                                      </p:cBhvr>
                                      <p:tavLst>
                                        <p:tav tm="0">
                                          <p:val>
                                            <p:strVal val="#ppt_y-.03"/>
                                          </p:val>
                                        </p:tav>
                                        <p:tav tm="100000">
                                          <p:val>
                                            <p:strVal val="#ppt_y"/>
                                          </p:val>
                                        </p:tav>
                                      </p:tavLst>
                                    </p:anim>
                                  </p:childTnLst>
                                </p:cTn>
                              </p:par>
                              <p:par>
                                <p:cTn id="37" presetID="37" presetClass="entr" presetSubtype="0" fill="hold" nodeType="withEffect">
                                  <p:stCondLst>
                                    <p:cond delay="0"/>
                                  </p:stCondLst>
                                  <p:childTnLst>
                                    <p:set>
                                      <p:cBhvr>
                                        <p:cTn id="38" dur="1" fill="hold">
                                          <p:stCondLst>
                                            <p:cond delay="0"/>
                                          </p:stCondLst>
                                        </p:cTn>
                                        <p:tgtEl>
                                          <p:spTgt spid="10243">
                                            <p:txEl>
                                              <p:pRg st="5" end="5"/>
                                            </p:txEl>
                                          </p:spTgt>
                                        </p:tgtEl>
                                        <p:attrNameLst>
                                          <p:attrName>style.visibility</p:attrName>
                                        </p:attrNameLst>
                                      </p:cBhvr>
                                      <p:to>
                                        <p:strVal val="visible"/>
                                      </p:to>
                                    </p:set>
                                    <p:animEffect transition="in" filter="fade">
                                      <p:cBhvr>
                                        <p:cTn id="39" dur="1000"/>
                                        <p:tgtEl>
                                          <p:spTgt spid="10243">
                                            <p:txEl>
                                              <p:pRg st="5" end="5"/>
                                            </p:txEl>
                                          </p:spTgt>
                                        </p:tgtEl>
                                      </p:cBhvr>
                                    </p:animEffect>
                                    <p:anim calcmode="lin" valueType="num">
                                      <p:cBhvr>
                                        <p:cTn id="40" dur="1000" fill="hold"/>
                                        <p:tgtEl>
                                          <p:spTgt spid="10243">
                                            <p:txEl>
                                              <p:pRg st="5" end="5"/>
                                            </p:txEl>
                                          </p:spTgt>
                                        </p:tgtEl>
                                        <p:attrNameLst>
                                          <p:attrName>ppt_x</p:attrName>
                                        </p:attrNameLst>
                                      </p:cBhvr>
                                      <p:tavLst>
                                        <p:tav tm="0">
                                          <p:val>
                                            <p:strVal val="#ppt_x"/>
                                          </p:val>
                                        </p:tav>
                                        <p:tav tm="100000">
                                          <p:val>
                                            <p:strVal val="#ppt_x"/>
                                          </p:val>
                                        </p:tav>
                                      </p:tavLst>
                                    </p:anim>
                                    <p:anim calcmode="lin" valueType="num">
                                      <p:cBhvr>
                                        <p:cTn id="41" dur="900" decel="100000" fill="hold"/>
                                        <p:tgtEl>
                                          <p:spTgt spid="10243">
                                            <p:txEl>
                                              <p:pRg st="5" end="5"/>
                                            </p:txEl>
                                          </p:spTgt>
                                        </p:tgtEl>
                                        <p:attrNameLst>
                                          <p:attrName>ppt_y</p:attrName>
                                        </p:attrNameLst>
                                      </p:cBhvr>
                                      <p:tavLst>
                                        <p:tav tm="0">
                                          <p:val>
                                            <p:strVal val="#ppt_y+1"/>
                                          </p:val>
                                        </p:tav>
                                        <p:tav tm="100000">
                                          <p:val>
                                            <p:strVal val="#ppt_y-.03"/>
                                          </p:val>
                                        </p:tav>
                                      </p:tavLst>
                                    </p:anim>
                                    <p:anim calcmode="lin" valueType="num">
                                      <p:cBhvr>
                                        <p:cTn id="42" dur="100" accel="100000" fill="hold">
                                          <p:stCondLst>
                                            <p:cond delay="900"/>
                                          </p:stCondLst>
                                        </p:cTn>
                                        <p:tgtEl>
                                          <p:spTgt spid="10243">
                                            <p:txEl>
                                              <p:pRg st="5" end="5"/>
                                            </p:txEl>
                                          </p:spTgt>
                                        </p:tgtEl>
                                        <p:attrNameLst>
                                          <p:attrName>ppt_y</p:attrName>
                                        </p:attrNameLst>
                                      </p:cBhvr>
                                      <p:tavLst>
                                        <p:tav tm="0">
                                          <p:val>
                                            <p:strVal val="#ppt_y-.03"/>
                                          </p:val>
                                        </p:tav>
                                        <p:tav tm="100000">
                                          <p:val>
                                            <p:strVal val="#ppt_y"/>
                                          </p:val>
                                        </p:tav>
                                      </p:tavLst>
                                    </p:anim>
                                  </p:childTnLst>
                                </p:cTn>
                              </p:par>
                              <p:par>
                                <p:cTn id="43" presetID="37" presetClass="entr" presetSubtype="0" fill="hold" nodeType="withEffect">
                                  <p:stCondLst>
                                    <p:cond delay="0"/>
                                  </p:stCondLst>
                                  <p:childTnLst>
                                    <p:set>
                                      <p:cBhvr>
                                        <p:cTn id="44" dur="1" fill="hold">
                                          <p:stCondLst>
                                            <p:cond delay="0"/>
                                          </p:stCondLst>
                                        </p:cTn>
                                        <p:tgtEl>
                                          <p:spTgt spid="10243">
                                            <p:txEl>
                                              <p:pRg st="6" end="6"/>
                                            </p:txEl>
                                          </p:spTgt>
                                        </p:tgtEl>
                                        <p:attrNameLst>
                                          <p:attrName>style.visibility</p:attrName>
                                        </p:attrNameLst>
                                      </p:cBhvr>
                                      <p:to>
                                        <p:strVal val="visible"/>
                                      </p:to>
                                    </p:set>
                                    <p:animEffect transition="in" filter="fade">
                                      <p:cBhvr>
                                        <p:cTn id="45" dur="1000"/>
                                        <p:tgtEl>
                                          <p:spTgt spid="10243">
                                            <p:txEl>
                                              <p:pRg st="6" end="6"/>
                                            </p:txEl>
                                          </p:spTgt>
                                        </p:tgtEl>
                                      </p:cBhvr>
                                    </p:animEffect>
                                    <p:anim calcmode="lin" valueType="num">
                                      <p:cBhvr>
                                        <p:cTn id="46" dur="1000" fill="hold"/>
                                        <p:tgtEl>
                                          <p:spTgt spid="10243">
                                            <p:txEl>
                                              <p:pRg st="6" end="6"/>
                                            </p:txEl>
                                          </p:spTgt>
                                        </p:tgtEl>
                                        <p:attrNameLst>
                                          <p:attrName>ppt_x</p:attrName>
                                        </p:attrNameLst>
                                      </p:cBhvr>
                                      <p:tavLst>
                                        <p:tav tm="0">
                                          <p:val>
                                            <p:strVal val="#ppt_x"/>
                                          </p:val>
                                        </p:tav>
                                        <p:tav tm="100000">
                                          <p:val>
                                            <p:strVal val="#ppt_x"/>
                                          </p:val>
                                        </p:tav>
                                      </p:tavLst>
                                    </p:anim>
                                    <p:anim calcmode="lin" valueType="num">
                                      <p:cBhvr>
                                        <p:cTn id="47" dur="900" decel="100000" fill="hold"/>
                                        <p:tgtEl>
                                          <p:spTgt spid="10243">
                                            <p:txEl>
                                              <p:pRg st="6" end="6"/>
                                            </p:txEl>
                                          </p:spTgt>
                                        </p:tgtEl>
                                        <p:attrNameLst>
                                          <p:attrName>ppt_y</p:attrName>
                                        </p:attrNameLst>
                                      </p:cBhvr>
                                      <p:tavLst>
                                        <p:tav tm="0">
                                          <p:val>
                                            <p:strVal val="#ppt_y+1"/>
                                          </p:val>
                                        </p:tav>
                                        <p:tav tm="100000">
                                          <p:val>
                                            <p:strVal val="#ppt_y-.03"/>
                                          </p:val>
                                        </p:tav>
                                      </p:tavLst>
                                    </p:anim>
                                    <p:anim calcmode="lin" valueType="num">
                                      <p:cBhvr>
                                        <p:cTn id="48" dur="100" accel="100000" fill="hold">
                                          <p:stCondLst>
                                            <p:cond delay="900"/>
                                          </p:stCondLst>
                                        </p:cTn>
                                        <p:tgtEl>
                                          <p:spTgt spid="10243">
                                            <p:txEl>
                                              <p:pRg st="6" end="6"/>
                                            </p:txEl>
                                          </p:spTgt>
                                        </p:tgtEl>
                                        <p:attrNameLst>
                                          <p:attrName>ppt_y</p:attrName>
                                        </p:attrNameLst>
                                      </p:cBhvr>
                                      <p:tavLst>
                                        <p:tav tm="0">
                                          <p:val>
                                            <p:strVal val="#ppt_y-.03"/>
                                          </p:val>
                                        </p:tav>
                                        <p:tav tm="100000">
                                          <p:val>
                                            <p:strVal val="#ppt_y"/>
                                          </p:val>
                                        </p:tav>
                                      </p:tavLst>
                                    </p:anim>
                                  </p:childTnLst>
                                </p:cTn>
                              </p:par>
                              <p:par>
                                <p:cTn id="49" presetID="37" presetClass="entr" presetSubtype="0" fill="hold" nodeType="withEffect">
                                  <p:stCondLst>
                                    <p:cond delay="0"/>
                                  </p:stCondLst>
                                  <p:childTnLst>
                                    <p:set>
                                      <p:cBhvr>
                                        <p:cTn id="50" dur="1" fill="hold">
                                          <p:stCondLst>
                                            <p:cond delay="0"/>
                                          </p:stCondLst>
                                        </p:cTn>
                                        <p:tgtEl>
                                          <p:spTgt spid="10243">
                                            <p:txEl>
                                              <p:pRg st="7" end="7"/>
                                            </p:txEl>
                                          </p:spTgt>
                                        </p:tgtEl>
                                        <p:attrNameLst>
                                          <p:attrName>style.visibility</p:attrName>
                                        </p:attrNameLst>
                                      </p:cBhvr>
                                      <p:to>
                                        <p:strVal val="visible"/>
                                      </p:to>
                                    </p:set>
                                    <p:animEffect transition="in" filter="fade">
                                      <p:cBhvr>
                                        <p:cTn id="51" dur="1000"/>
                                        <p:tgtEl>
                                          <p:spTgt spid="10243">
                                            <p:txEl>
                                              <p:pRg st="7" end="7"/>
                                            </p:txEl>
                                          </p:spTgt>
                                        </p:tgtEl>
                                      </p:cBhvr>
                                    </p:animEffect>
                                    <p:anim calcmode="lin" valueType="num">
                                      <p:cBhvr>
                                        <p:cTn id="52" dur="1000" fill="hold"/>
                                        <p:tgtEl>
                                          <p:spTgt spid="10243">
                                            <p:txEl>
                                              <p:pRg st="7" end="7"/>
                                            </p:txEl>
                                          </p:spTgt>
                                        </p:tgtEl>
                                        <p:attrNameLst>
                                          <p:attrName>ppt_x</p:attrName>
                                        </p:attrNameLst>
                                      </p:cBhvr>
                                      <p:tavLst>
                                        <p:tav tm="0">
                                          <p:val>
                                            <p:strVal val="#ppt_x"/>
                                          </p:val>
                                        </p:tav>
                                        <p:tav tm="100000">
                                          <p:val>
                                            <p:strVal val="#ppt_x"/>
                                          </p:val>
                                        </p:tav>
                                      </p:tavLst>
                                    </p:anim>
                                    <p:anim calcmode="lin" valueType="num">
                                      <p:cBhvr>
                                        <p:cTn id="53" dur="900" decel="100000" fill="hold"/>
                                        <p:tgtEl>
                                          <p:spTgt spid="10243">
                                            <p:txEl>
                                              <p:pRg st="7" end="7"/>
                                            </p:txEl>
                                          </p:spTgt>
                                        </p:tgtEl>
                                        <p:attrNameLst>
                                          <p:attrName>ppt_y</p:attrName>
                                        </p:attrNameLst>
                                      </p:cBhvr>
                                      <p:tavLst>
                                        <p:tav tm="0">
                                          <p:val>
                                            <p:strVal val="#ppt_y+1"/>
                                          </p:val>
                                        </p:tav>
                                        <p:tav tm="100000">
                                          <p:val>
                                            <p:strVal val="#ppt_y-.03"/>
                                          </p:val>
                                        </p:tav>
                                      </p:tavLst>
                                    </p:anim>
                                    <p:anim calcmode="lin" valueType="num">
                                      <p:cBhvr>
                                        <p:cTn id="54" dur="100" accel="100000" fill="hold">
                                          <p:stCondLst>
                                            <p:cond delay="900"/>
                                          </p:stCondLst>
                                        </p:cTn>
                                        <p:tgtEl>
                                          <p:spTgt spid="10243">
                                            <p:txEl>
                                              <p:pRg st="7" end="7"/>
                                            </p:txEl>
                                          </p:spTgt>
                                        </p:tgtEl>
                                        <p:attrNameLst>
                                          <p:attrName>ppt_y</p:attrName>
                                        </p:attrNameLst>
                                      </p:cBhvr>
                                      <p:tavLst>
                                        <p:tav tm="0">
                                          <p:val>
                                            <p:strVal val="#ppt_y-.03"/>
                                          </p:val>
                                        </p:tav>
                                        <p:tav tm="100000">
                                          <p:val>
                                            <p:strVal val="#ppt_y"/>
                                          </p:val>
                                        </p:tav>
                                      </p:tavLst>
                                    </p:anim>
                                  </p:childTnLst>
                                </p:cTn>
                              </p:par>
                              <p:par>
                                <p:cTn id="55" presetID="37" presetClass="entr" presetSubtype="0" fill="hold" nodeType="withEffect">
                                  <p:stCondLst>
                                    <p:cond delay="0"/>
                                  </p:stCondLst>
                                  <p:childTnLst>
                                    <p:set>
                                      <p:cBhvr>
                                        <p:cTn id="56" dur="1" fill="hold">
                                          <p:stCondLst>
                                            <p:cond delay="0"/>
                                          </p:stCondLst>
                                        </p:cTn>
                                        <p:tgtEl>
                                          <p:spTgt spid="10243">
                                            <p:txEl>
                                              <p:pRg st="8" end="8"/>
                                            </p:txEl>
                                          </p:spTgt>
                                        </p:tgtEl>
                                        <p:attrNameLst>
                                          <p:attrName>style.visibility</p:attrName>
                                        </p:attrNameLst>
                                      </p:cBhvr>
                                      <p:to>
                                        <p:strVal val="visible"/>
                                      </p:to>
                                    </p:set>
                                    <p:animEffect transition="in" filter="fade">
                                      <p:cBhvr>
                                        <p:cTn id="57" dur="1000"/>
                                        <p:tgtEl>
                                          <p:spTgt spid="10243">
                                            <p:txEl>
                                              <p:pRg st="8" end="8"/>
                                            </p:txEl>
                                          </p:spTgt>
                                        </p:tgtEl>
                                      </p:cBhvr>
                                    </p:animEffect>
                                    <p:anim calcmode="lin" valueType="num">
                                      <p:cBhvr>
                                        <p:cTn id="58" dur="1000" fill="hold"/>
                                        <p:tgtEl>
                                          <p:spTgt spid="10243">
                                            <p:txEl>
                                              <p:pRg st="8" end="8"/>
                                            </p:txEl>
                                          </p:spTgt>
                                        </p:tgtEl>
                                        <p:attrNameLst>
                                          <p:attrName>ppt_x</p:attrName>
                                        </p:attrNameLst>
                                      </p:cBhvr>
                                      <p:tavLst>
                                        <p:tav tm="0">
                                          <p:val>
                                            <p:strVal val="#ppt_x"/>
                                          </p:val>
                                        </p:tav>
                                        <p:tav tm="100000">
                                          <p:val>
                                            <p:strVal val="#ppt_x"/>
                                          </p:val>
                                        </p:tav>
                                      </p:tavLst>
                                    </p:anim>
                                    <p:anim calcmode="lin" valueType="num">
                                      <p:cBhvr>
                                        <p:cTn id="59" dur="900" decel="100000" fill="hold"/>
                                        <p:tgtEl>
                                          <p:spTgt spid="10243">
                                            <p:txEl>
                                              <p:pRg st="8" end="8"/>
                                            </p:txEl>
                                          </p:spTgt>
                                        </p:tgtEl>
                                        <p:attrNameLst>
                                          <p:attrName>ppt_y</p:attrName>
                                        </p:attrNameLst>
                                      </p:cBhvr>
                                      <p:tavLst>
                                        <p:tav tm="0">
                                          <p:val>
                                            <p:strVal val="#ppt_y+1"/>
                                          </p:val>
                                        </p:tav>
                                        <p:tav tm="100000">
                                          <p:val>
                                            <p:strVal val="#ppt_y-.03"/>
                                          </p:val>
                                        </p:tav>
                                      </p:tavLst>
                                    </p:anim>
                                    <p:anim calcmode="lin" valueType="num">
                                      <p:cBhvr>
                                        <p:cTn id="60" dur="100" accel="100000" fill="hold">
                                          <p:stCondLst>
                                            <p:cond delay="900"/>
                                          </p:stCondLst>
                                        </p:cTn>
                                        <p:tgtEl>
                                          <p:spTgt spid="10243">
                                            <p:txEl>
                                              <p:pRg st="8" end="8"/>
                                            </p:txEl>
                                          </p:spTgt>
                                        </p:tgtEl>
                                        <p:attrNameLst>
                                          <p:attrName>ppt_y</p:attrName>
                                        </p:attrNameLst>
                                      </p:cBhvr>
                                      <p:tavLst>
                                        <p:tav tm="0">
                                          <p:val>
                                            <p:strVal val="#ppt_y-.03"/>
                                          </p:val>
                                        </p:tav>
                                        <p:tav tm="100000">
                                          <p:val>
                                            <p:strVal val="#ppt_y"/>
                                          </p:val>
                                        </p:tav>
                                      </p:tavLst>
                                    </p:anim>
                                  </p:childTnLst>
                                </p:cTn>
                              </p:par>
                              <p:par>
                                <p:cTn id="61" presetID="37" presetClass="entr" presetSubtype="0" fill="hold" nodeType="withEffect">
                                  <p:stCondLst>
                                    <p:cond delay="0"/>
                                  </p:stCondLst>
                                  <p:childTnLst>
                                    <p:set>
                                      <p:cBhvr>
                                        <p:cTn id="62" dur="1" fill="hold">
                                          <p:stCondLst>
                                            <p:cond delay="0"/>
                                          </p:stCondLst>
                                        </p:cTn>
                                        <p:tgtEl>
                                          <p:spTgt spid="10243">
                                            <p:txEl>
                                              <p:pRg st="9" end="9"/>
                                            </p:txEl>
                                          </p:spTgt>
                                        </p:tgtEl>
                                        <p:attrNameLst>
                                          <p:attrName>style.visibility</p:attrName>
                                        </p:attrNameLst>
                                      </p:cBhvr>
                                      <p:to>
                                        <p:strVal val="visible"/>
                                      </p:to>
                                    </p:set>
                                    <p:animEffect transition="in" filter="fade">
                                      <p:cBhvr>
                                        <p:cTn id="63" dur="1000"/>
                                        <p:tgtEl>
                                          <p:spTgt spid="10243">
                                            <p:txEl>
                                              <p:pRg st="9" end="9"/>
                                            </p:txEl>
                                          </p:spTgt>
                                        </p:tgtEl>
                                      </p:cBhvr>
                                    </p:animEffect>
                                    <p:anim calcmode="lin" valueType="num">
                                      <p:cBhvr>
                                        <p:cTn id="64" dur="1000" fill="hold"/>
                                        <p:tgtEl>
                                          <p:spTgt spid="10243">
                                            <p:txEl>
                                              <p:pRg st="9" end="9"/>
                                            </p:txEl>
                                          </p:spTgt>
                                        </p:tgtEl>
                                        <p:attrNameLst>
                                          <p:attrName>ppt_x</p:attrName>
                                        </p:attrNameLst>
                                      </p:cBhvr>
                                      <p:tavLst>
                                        <p:tav tm="0">
                                          <p:val>
                                            <p:strVal val="#ppt_x"/>
                                          </p:val>
                                        </p:tav>
                                        <p:tav tm="100000">
                                          <p:val>
                                            <p:strVal val="#ppt_x"/>
                                          </p:val>
                                        </p:tav>
                                      </p:tavLst>
                                    </p:anim>
                                    <p:anim calcmode="lin" valueType="num">
                                      <p:cBhvr>
                                        <p:cTn id="65" dur="900" decel="100000" fill="hold"/>
                                        <p:tgtEl>
                                          <p:spTgt spid="10243">
                                            <p:txEl>
                                              <p:pRg st="9" end="9"/>
                                            </p:txEl>
                                          </p:spTgt>
                                        </p:tgtEl>
                                        <p:attrNameLst>
                                          <p:attrName>ppt_y</p:attrName>
                                        </p:attrNameLst>
                                      </p:cBhvr>
                                      <p:tavLst>
                                        <p:tav tm="0">
                                          <p:val>
                                            <p:strVal val="#ppt_y+1"/>
                                          </p:val>
                                        </p:tav>
                                        <p:tav tm="100000">
                                          <p:val>
                                            <p:strVal val="#ppt_y-.03"/>
                                          </p:val>
                                        </p:tav>
                                      </p:tavLst>
                                    </p:anim>
                                    <p:anim calcmode="lin" valueType="num">
                                      <p:cBhvr>
                                        <p:cTn id="66" dur="100" accel="100000" fill="hold">
                                          <p:stCondLst>
                                            <p:cond delay="900"/>
                                          </p:stCondLst>
                                        </p:cTn>
                                        <p:tgtEl>
                                          <p:spTgt spid="10243">
                                            <p:txEl>
                                              <p:pRg st="9" end="9"/>
                                            </p:txEl>
                                          </p:spTgt>
                                        </p:tgtEl>
                                        <p:attrNameLst>
                                          <p:attrName>ppt_y</p:attrName>
                                        </p:attrNameLst>
                                      </p:cBhvr>
                                      <p:tavLst>
                                        <p:tav tm="0">
                                          <p:val>
                                            <p:strVal val="#ppt_y-.03"/>
                                          </p:val>
                                        </p:tav>
                                        <p:tav tm="100000">
                                          <p:val>
                                            <p:strVal val="#ppt_y"/>
                                          </p:val>
                                        </p:tav>
                                      </p:tavLst>
                                    </p:anim>
                                  </p:childTnLst>
                                </p:cTn>
                              </p:par>
                              <p:par>
                                <p:cTn id="67" presetID="37" presetClass="entr" presetSubtype="0" fill="hold" nodeType="withEffect">
                                  <p:stCondLst>
                                    <p:cond delay="0"/>
                                  </p:stCondLst>
                                  <p:childTnLst>
                                    <p:set>
                                      <p:cBhvr>
                                        <p:cTn id="68" dur="1" fill="hold">
                                          <p:stCondLst>
                                            <p:cond delay="0"/>
                                          </p:stCondLst>
                                        </p:cTn>
                                        <p:tgtEl>
                                          <p:spTgt spid="10243">
                                            <p:txEl>
                                              <p:pRg st="10" end="10"/>
                                            </p:txEl>
                                          </p:spTgt>
                                        </p:tgtEl>
                                        <p:attrNameLst>
                                          <p:attrName>style.visibility</p:attrName>
                                        </p:attrNameLst>
                                      </p:cBhvr>
                                      <p:to>
                                        <p:strVal val="visible"/>
                                      </p:to>
                                    </p:set>
                                    <p:animEffect transition="in" filter="fade">
                                      <p:cBhvr>
                                        <p:cTn id="69" dur="1000"/>
                                        <p:tgtEl>
                                          <p:spTgt spid="10243">
                                            <p:txEl>
                                              <p:pRg st="10" end="10"/>
                                            </p:txEl>
                                          </p:spTgt>
                                        </p:tgtEl>
                                      </p:cBhvr>
                                    </p:animEffect>
                                    <p:anim calcmode="lin" valueType="num">
                                      <p:cBhvr>
                                        <p:cTn id="70" dur="1000" fill="hold"/>
                                        <p:tgtEl>
                                          <p:spTgt spid="10243">
                                            <p:txEl>
                                              <p:pRg st="10" end="10"/>
                                            </p:txEl>
                                          </p:spTgt>
                                        </p:tgtEl>
                                        <p:attrNameLst>
                                          <p:attrName>ppt_x</p:attrName>
                                        </p:attrNameLst>
                                      </p:cBhvr>
                                      <p:tavLst>
                                        <p:tav tm="0">
                                          <p:val>
                                            <p:strVal val="#ppt_x"/>
                                          </p:val>
                                        </p:tav>
                                        <p:tav tm="100000">
                                          <p:val>
                                            <p:strVal val="#ppt_x"/>
                                          </p:val>
                                        </p:tav>
                                      </p:tavLst>
                                    </p:anim>
                                    <p:anim calcmode="lin" valueType="num">
                                      <p:cBhvr>
                                        <p:cTn id="71" dur="900" decel="100000" fill="hold"/>
                                        <p:tgtEl>
                                          <p:spTgt spid="10243">
                                            <p:txEl>
                                              <p:pRg st="10" end="10"/>
                                            </p:txEl>
                                          </p:spTgt>
                                        </p:tgtEl>
                                        <p:attrNameLst>
                                          <p:attrName>ppt_y</p:attrName>
                                        </p:attrNameLst>
                                      </p:cBhvr>
                                      <p:tavLst>
                                        <p:tav tm="0">
                                          <p:val>
                                            <p:strVal val="#ppt_y+1"/>
                                          </p:val>
                                        </p:tav>
                                        <p:tav tm="100000">
                                          <p:val>
                                            <p:strVal val="#ppt_y-.03"/>
                                          </p:val>
                                        </p:tav>
                                      </p:tavLst>
                                    </p:anim>
                                    <p:anim calcmode="lin" valueType="num">
                                      <p:cBhvr>
                                        <p:cTn id="72" dur="100" accel="100000" fill="hold">
                                          <p:stCondLst>
                                            <p:cond delay="900"/>
                                          </p:stCondLst>
                                        </p:cTn>
                                        <p:tgtEl>
                                          <p:spTgt spid="10243">
                                            <p:txEl>
                                              <p:pRg st="10" end="10"/>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ctrTitle"/>
          </p:nvPr>
        </p:nvSpPr>
        <p:spPr>
          <a:xfrm>
            <a:off x="152400" y="1600200"/>
            <a:ext cx="8839200" cy="1828800"/>
          </a:xfrm>
        </p:spPr>
        <p:txBody>
          <a:bodyPr/>
          <a:lstStyle/>
          <a:p>
            <a:pPr fontAlgn="auto">
              <a:spcAft>
                <a:spcPts val="0"/>
              </a:spcAft>
              <a:defRPr/>
            </a:pPr>
            <a:r>
              <a:rPr lang="en-US" sz="3600" dirty="0" smtClean="0">
                <a:solidFill>
                  <a:srgbClr val="FFC269"/>
                </a:solidFill>
                <a:effectLst>
                  <a:outerShdw blurRad="38100" dist="38100" dir="2700000" algn="tl">
                    <a:srgbClr val="000000">
                      <a:alpha val="43137"/>
                    </a:srgbClr>
                  </a:outerShdw>
                </a:effectLst>
              </a:rPr>
              <a:t>ASP Basic Tactical Handcuff </a:t>
            </a:r>
            <a:br>
              <a:rPr lang="en-US" sz="3600" dirty="0" smtClean="0">
                <a:solidFill>
                  <a:srgbClr val="FFC269"/>
                </a:solidFill>
                <a:effectLst>
                  <a:outerShdw blurRad="38100" dist="38100" dir="2700000" algn="tl">
                    <a:srgbClr val="000000">
                      <a:alpha val="43137"/>
                    </a:srgbClr>
                  </a:outerShdw>
                </a:effectLst>
              </a:rPr>
            </a:br>
            <a:r>
              <a:rPr lang="en-US" sz="3600" dirty="0" smtClean="0">
                <a:solidFill>
                  <a:srgbClr val="FFC269"/>
                </a:solidFill>
                <a:effectLst>
                  <a:outerShdw blurRad="38100" dist="38100" dir="2700000" algn="tl">
                    <a:srgbClr val="000000">
                      <a:alpha val="43137"/>
                    </a:srgbClr>
                  </a:outerShdw>
                </a:effectLst>
              </a:rPr>
              <a:t> Certification (ABC) Program</a:t>
            </a:r>
          </a:p>
        </p:txBody>
      </p:sp>
      <p:sp>
        <p:nvSpPr>
          <p:cNvPr id="257029" name="Rectangle 5"/>
          <p:cNvSpPr>
            <a:spLocks noGrp="1" noChangeArrowheads="1"/>
          </p:cNvSpPr>
          <p:nvPr>
            <p:ph type="subTitle" idx="1"/>
          </p:nvPr>
        </p:nvSpPr>
        <p:spPr/>
        <p:txBody>
          <a:bodyPr/>
          <a:lstStyle/>
          <a:p>
            <a:pPr fontAlgn="auto">
              <a:spcAft>
                <a:spcPts val="0"/>
              </a:spcAft>
              <a:defRPr/>
            </a:pPr>
            <a:r>
              <a:rPr lang="en-US" dirty="0" smtClean="0">
                <a:solidFill>
                  <a:srgbClr val="FFC269"/>
                </a:solidFill>
                <a:effectLst>
                  <a:outerShdw blurRad="38100" dist="38100" dir="2700000" algn="tl">
                    <a:srgbClr val="000000">
                      <a:alpha val="43137"/>
                    </a:srgbClr>
                  </a:outerShdw>
                </a:effectLst>
                <a:latin typeface="Arial Black" pitchFamily="34" charset="0"/>
              </a:rPr>
              <a:t>Section 2: Control Theory</a:t>
            </a:r>
            <a:endParaRPr lang="en-US" dirty="0">
              <a:solidFill>
                <a:srgbClr val="FFC269"/>
              </a:solidFill>
              <a:effectLst>
                <a:outerShdw blurRad="38100" dist="38100" dir="2700000" algn="tl">
                  <a:srgbClr val="000000">
                    <a:alpha val="43137"/>
                  </a:srgbClr>
                </a:outerShdw>
              </a:effectLst>
              <a:latin typeface="Arial Black" pitchFamily="34" charset="0"/>
            </a:endParaRPr>
          </a:p>
        </p:txBody>
      </p:sp>
    </p:spTree>
  </p:cSld>
  <p:clrMapOvr>
    <a:masterClrMapping/>
  </p:clrMapOvr>
  <p:transition>
    <p:wipe di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fontAlgn="auto">
              <a:spcAft>
                <a:spcPts val="0"/>
              </a:spcAft>
              <a:defRPr/>
            </a:pPr>
            <a:r>
              <a:rPr lang="en-US" sz="5400" b="0" dirty="0" smtClean="0"/>
              <a:t>2.01 Overview</a:t>
            </a:r>
          </a:p>
        </p:txBody>
      </p:sp>
      <p:sp>
        <p:nvSpPr>
          <p:cNvPr id="12291" name="Rectangle 3"/>
          <p:cNvSpPr>
            <a:spLocks noGrp="1" noChangeArrowheads="1"/>
          </p:cNvSpPr>
          <p:nvPr>
            <p:ph idx="1"/>
          </p:nvPr>
        </p:nvSpPr>
        <p:spPr/>
        <p:txBody>
          <a:bodyPr/>
          <a:lstStyle/>
          <a:p>
            <a:pPr fontAlgn="auto">
              <a:spcAft>
                <a:spcPts val="0"/>
              </a:spcAft>
              <a:buClr>
                <a:srgbClr val="FFFF00"/>
              </a:buClr>
              <a:buSzPct val="80000"/>
              <a:defRPr/>
            </a:pPr>
            <a:r>
              <a:rPr lang="en-US" sz="2800" dirty="0" smtClean="0">
                <a:latin typeface="Arial" charset="0"/>
                <a:cs typeface="Arial" charset="0"/>
              </a:rPr>
              <a:t>The ability to use force against the public is permitted to law enforcement under the 4</a:t>
            </a:r>
            <a:r>
              <a:rPr lang="en-US" sz="2800" baseline="30000" dirty="0" smtClean="0">
                <a:latin typeface="Arial" charset="0"/>
                <a:cs typeface="Arial" charset="0"/>
              </a:rPr>
              <a:t>th</a:t>
            </a:r>
            <a:r>
              <a:rPr lang="en-US" sz="2800" dirty="0" smtClean="0">
                <a:latin typeface="Arial" charset="0"/>
                <a:cs typeface="Arial" charset="0"/>
              </a:rPr>
              <a:t> Amendment</a:t>
            </a:r>
          </a:p>
          <a:p>
            <a:pPr fontAlgn="auto">
              <a:spcAft>
                <a:spcPts val="0"/>
              </a:spcAft>
              <a:buClr>
                <a:srgbClr val="FFFF00"/>
              </a:buClr>
              <a:buSzPct val="80000"/>
              <a:defRPr/>
            </a:pPr>
            <a:r>
              <a:rPr lang="en-US" sz="2800" dirty="0" smtClean="0">
                <a:latin typeface="Arial" charset="0"/>
                <a:cs typeface="Arial" charset="0"/>
              </a:rPr>
              <a:t>As a result of the responsibility, the use of force comes under close scrutiny by both the public and the courts</a:t>
            </a: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12291">
                                            <p:txEl>
                                              <p:pRg st="0" end="0"/>
                                            </p:txEl>
                                          </p:spTgt>
                                        </p:tgtEl>
                                        <p:attrNameLst>
                                          <p:attrName>style.visibility</p:attrName>
                                        </p:attrNameLst>
                                      </p:cBhvr>
                                      <p:to>
                                        <p:strVal val="visible"/>
                                      </p:to>
                                    </p:set>
                                    <p:animEffect transition="in" filter="fade">
                                      <p:cBhvr>
                                        <p:cTn id="7" dur="1000"/>
                                        <p:tgtEl>
                                          <p:spTgt spid="12291">
                                            <p:txEl>
                                              <p:pRg st="0" end="0"/>
                                            </p:txEl>
                                          </p:spTgt>
                                        </p:tgtEl>
                                      </p:cBhvr>
                                    </p:animEffect>
                                    <p:anim calcmode="lin" valueType="num">
                                      <p:cBhvr>
                                        <p:cTn id="8" dur="1000" fill="hold"/>
                                        <p:tgtEl>
                                          <p:spTgt spid="12291">
                                            <p:txEl>
                                              <p:pRg st="0" end="0"/>
                                            </p:txEl>
                                          </p:spTgt>
                                        </p:tgtEl>
                                        <p:attrNameLst>
                                          <p:attrName>ppt_x</p:attrName>
                                        </p:attrNameLst>
                                      </p:cBhvr>
                                      <p:tavLst>
                                        <p:tav tm="0">
                                          <p:val>
                                            <p:strVal val="#ppt_x"/>
                                          </p:val>
                                        </p:tav>
                                        <p:tav tm="100000">
                                          <p:val>
                                            <p:strVal val="#ppt_x"/>
                                          </p:val>
                                        </p:tav>
                                      </p:tavLst>
                                    </p:anim>
                                    <p:anim calcmode="lin" valueType="num">
                                      <p:cBhvr>
                                        <p:cTn id="9" dur="900" decel="100000" fill="hold"/>
                                        <p:tgtEl>
                                          <p:spTgt spid="12291">
                                            <p:txEl>
                                              <p:pRg st="0" end="0"/>
                                            </p:tx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2291">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nodeType="clickEffect">
                                  <p:stCondLst>
                                    <p:cond delay="0"/>
                                  </p:stCondLst>
                                  <p:childTnLst>
                                    <p:set>
                                      <p:cBhvr>
                                        <p:cTn id="14" dur="1" fill="hold">
                                          <p:stCondLst>
                                            <p:cond delay="0"/>
                                          </p:stCondLst>
                                        </p:cTn>
                                        <p:tgtEl>
                                          <p:spTgt spid="12291">
                                            <p:txEl>
                                              <p:pRg st="1" end="1"/>
                                            </p:txEl>
                                          </p:spTgt>
                                        </p:tgtEl>
                                        <p:attrNameLst>
                                          <p:attrName>style.visibility</p:attrName>
                                        </p:attrNameLst>
                                      </p:cBhvr>
                                      <p:to>
                                        <p:strVal val="visible"/>
                                      </p:to>
                                    </p:set>
                                    <p:animEffect transition="in" filter="fade">
                                      <p:cBhvr>
                                        <p:cTn id="15" dur="1000"/>
                                        <p:tgtEl>
                                          <p:spTgt spid="12291">
                                            <p:txEl>
                                              <p:pRg st="1" end="1"/>
                                            </p:txEl>
                                          </p:spTgt>
                                        </p:tgtEl>
                                      </p:cBhvr>
                                    </p:animEffect>
                                    <p:anim calcmode="lin" valueType="num">
                                      <p:cBhvr>
                                        <p:cTn id="16" dur="1000" fill="hold"/>
                                        <p:tgtEl>
                                          <p:spTgt spid="12291">
                                            <p:txEl>
                                              <p:pRg st="1" end="1"/>
                                            </p:txEl>
                                          </p:spTgt>
                                        </p:tgtEl>
                                        <p:attrNameLst>
                                          <p:attrName>ppt_x</p:attrName>
                                        </p:attrNameLst>
                                      </p:cBhvr>
                                      <p:tavLst>
                                        <p:tav tm="0">
                                          <p:val>
                                            <p:strVal val="#ppt_x"/>
                                          </p:val>
                                        </p:tav>
                                        <p:tav tm="100000">
                                          <p:val>
                                            <p:strVal val="#ppt_x"/>
                                          </p:val>
                                        </p:tav>
                                      </p:tavLst>
                                    </p:anim>
                                    <p:anim calcmode="lin" valueType="num">
                                      <p:cBhvr>
                                        <p:cTn id="17" dur="900" decel="100000" fill="hold"/>
                                        <p:tgtEl>
                                          <p:spTgt spid="12291">
                                            <p:txEl>
                                              <p:pRg st="1" end="1"/>
                                            </p:txEl>
                                          </p:spTgt>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12291">
                                            <p:txEl>
                                              <p:pRg st="1" end="1"/>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1_Mas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Mas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new ASP handcuff AIC program</Template>
  <TotalTime>301</TotalTime>
  <Words>2313</Words>
  <Application>Microsoft PowerPoint</Application>
  <PresentationFormat>On-screen Show (4:3)</PresentationFormat>
  <Paragraphs>251</Paragraphs>
  <Slides>46</Slides>
  <Notes>46</Notes>
  <HiddenSlides>0</HiddenSlides>
  <MMClips>0</MMClips>
  <ScaleCrop>false</ScaleCrop>
  <HeadingPairs>
    <vt:vector size="4" baseType="variant">
      <vt:variant>
        <vt:lpstr>Theme</vt:lpstr>
      </vt:variant>
      <vt:variant>
        <vt:i4>2</vt:i4>
      </vt:variant>
      <vt:variant>
        <vt:lpstr>Slide Titles</vt:lpstr>
      </vt:variant>
      <vt:variant>
        <vt:i4>46</vt:i4>
      </vt:variant>
    </vt:vector>
  </HeadingPairs>
  <TitlesOfParts>
    <vt:vector size="48" baseType="lpstr">
      <vt:lpstr>1_Master</vt:lpstr>
      <vt:lpstr>Master</vt:lpstr>
      <vt:lpstr>Slide 1</vt:lpstr>
      <vt:lpstr>ASP Basic Tactical Handcuff   Certification (ABC) Program</vt:lpstr>
      <vt:lpstr>1.04 Course Description</vt:lpstr>
      <vt:lpstr>1.04 Course Description</vt:lpstr>
      <vt:lpstr>1.05 Program Standards</vt:lpstr>
      <vt:lpstr>Section 9: Evaluation</vt:lpstr>
      <vt:lpstr>1.06 Safety</vt:lpstr>
      <vt:lpstr>ASP Basic Tactical Handcuff   Certification (ABC) Program</vt:lpstr>
      <vt:lpstr>2.01 Overview</vt:lpstr>
      <vt:lpstr>   2.02 Confrontational Continuum</vt:lpstr>
      <vt:lpstr>  2.06 Use of Force Evaluations</vt:lpstr>
      <vt:lpstr>Slide 12</vt:lpstr>
      <vt:lpstr>2.11 Documentation</vt:lpstr>
      <vt:lpstr>ASP Basic Tactical Handcuff   Certification (ABC) Program</vt:lpstr>
      <vt:lpstr>3.01 Overview</vt:lpstr>
      <vt:lpstr>3.02 Handcuff design</vt:lpstr>
      <vt:lpstr>Slide 17</vt:lpstr>
      <vt:lpstr>Slide 18</vt:lpstr>
      <vt:lpstr>Slide 19</vt:lpstr>
      <vt:lpstr>Slide 20</vt:lpstr>
      <vt:lpstr>ASP also makes a full like of accessories for the handcuffs.</vt:lpstr>
      <vt:lpstr>ASP Basic Tactical Handcuff   Certification (ABC) Program</vt:lpstr>
      <vt:lpstr>Principles of Human Movement</vt:lpstr>
      <vt:lpstr>Slide 24</vt:lpstr>
      <vt:lpstr>Slide 25</vt:lpstr>
      <vt:lpstr>Slide 26</vt:lpstr>
      <vt:lpstr>Slide 27</vt:lpstr>
      <vt:lpstr>Slide 28</vt:lpstr>
      <vt:lpstr>Slide 29</vt:lpstr>
      <vt:lpstr>Slide 30</vt:lpstr>
      <vt:lpstr>ASP Basic Tactical Handcuff   Certification (ABC) Program</vt:lpstr>
      <vt:lpstr>6.02 Warm-Up and Warm-Down</vt:lpstr>
      <vt:lpstr>6.03 Progressive Training</vt:lpstr>
      <vt:lpstr>6.04 Practice Sequences</vt:lpstr>
      <vt:lpstr>6.06 Drill Formations</vt:lpstr>
      <vt:lpstr>6.07 Verbalization</vt:lpstr>
      <vt:lpstr>6.08 Stances</vt:lpstr>
      <vt:lpstr>6.10 Safe Separation</vt:lpstr>
      <vt:lpstr>6.11 Stabilization and 6.12 Restraint</vt:lpstr>
      <vt:lpstr>ASP Basic Tactical Handcuff   Certification (ABC) Program</vt:lpstr>
      <vt:lpstr>Restraint Concepts</vt:lpstr>
      <vt:lpstr>ASP Basic Tactical Handcuff   Certification (ABC) Program</vt:lpstr>
      <vt:lpstr>Restraint Application</vt:lpstr>
      <vt:lpstr>Stabilization Positions</vt:lpstr>
      <vt:lpstr>Post Handcuffing</vt:lpstr>
      <vt:lpstr>Removal</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Ronald Schwint</dc:creator>
  <cp:lastModifiedBy>Ronald Schwint</cp:lastModifiedBy>
  <cp:revision>18</cp:revision>
  <dcterms:created xsi:type="dcterms:W3CDTF">2005-05-31T16:22:43Z</dcterms:created>
  <dcterms:modified xsi:type="dcterms:W3CDTF">2009-01-22T01:22:26Z</dcterms:modified>
</cp:coreProperties>
</file>